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7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9FFD-BC6C-4F6E-AED3-0B9625F9DC27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15304" cy="12144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МБДОУ «УНДС общеразвивающего вида №3 «Сказка»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700994" cy="5214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sz="3900" dirty="0" smtClean="0">
              <a:solidFill>
                <a:srgbClr val="002060"/>
              </a:solidFill>
            </a:endParaRPr>
          </a:p>
          <a:p>
            <a:r>
              <a:rPr lang="ru-RU" sz="3900" dirty="0" smtClean="0">
                <a:solidFill>
                  <a:srgbClr val="002060"/>
                </a:solidFill>
              </a:rPr>
              <a:t>Конспект ООД на тему:</a:t>
            </a:r>
          </a:p>
          <a:p>
            <a:endParaRPr lang="ru-RU" sz="3900" dirty="0" smtClean="0">
              <a:solidFill>
                <a:schemeClr val="tx1"/>
              </a:solidFill>
            </a:endParaRPr>
          </a:p>
          <a:p>
            <a:r>
              <a:rPr lang="ru-RU" sz="3900" dirty="0" smtClean="0">
                <a:solidFill>
                  <a:srgbClr val="C00000"/>
                </a:solidFill>
              </a:rPr>
              <a:t>«Весна Весняночка»</a:t>
            </a:r>
            <a:endParaRPr lang="ru-RU" sz="39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Средняя группа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3800" dirty="0" smtClean="0">
                <a:solidFill>
                  <a:srgbClr val="C00000"/>
                </a:solidFill>
              </a:rPr>
              <a:t>Воспитатель: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Стецюра Людмила  Никитична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май 2017год</a:t>
            </a:r>
            <a:endParaRPr lang="ru-RU" sz="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7143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3-я часть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186238" cy="52864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Воспитатель подводит итоги, спрашивает у детей, чем они сегодня занимались, что больше всего понравилось и угощает детей «съедобной полянкой цветов» из печенья.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5" name="Содержимое 4" descr="C:\Users\Zver\Desktop\Откр зан\IMG_20170519_11413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3852890" cy="219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Zver\Desktop\Откр зан\IMG_20170519_110811.jpg"/>
          <p:cNvPicPr/>
          <p:nvPr/>
        </p:nvPicPr>
        <p:blipFill>
          <a:blip r:embed="rId4" cstate="print"/>
          <a:srcRect r="10283"/>
          <a:stretch>
            <a:fillRect/>
          </a:stretch>
        </p:blipFill>
        <p:spPr bwMode="auto">
          <a:xfrm rot="5400000">
            <a:off x="4357685" y="1643052"/>
            <a:ext cx="271464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Zver\Desktop\Откр зан\IMG_20170519_110804.jpg"/>
          <p:cNvPicPr/>
          <p:nvPr/>
        </p:nvPicPr>
        <p:blipFill>
          <a:blip r:embed="rId5" cstate="print"/>
          <a:srcRect r="15518"/>
          <a:stretch>
            <a:fillRect/>
          </a:stretch>
        </p:blipFill>
        <p:spPr bwMode="auto">
          <a:xfrm rot="5400000">
            <a:off x="6275419" y="3940159"/>
            <a:ext cx="273682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072494" cy="7143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Самоанализ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72494" cy="5357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Занятие осуществлялось в соответствии с конспектом. Конспект составлен самостоятельно, в соответствии с задачами основной программы, соответствующими данному возрасту детей.  Для реализации каждой задачи были подобраны приемы, помогающие решить в интересной и занимательной форме программные задачи.  На каждый момент занятия были подобраны наглядные пособия, которые стимулировали и активизировали детей к мыслительной деятельности.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Пособия достаточного размера, эстетически оформлены. Их размещение  и использование было рациональным, продуманным в учебном пространстве.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Во время аппликации использовалась музыка, которая усиливала эмоциональное восприятие. Длительность занятия соответствует гигиеническим нормам для детей среднего возраста– 20 минут. Воздушный, тепловой, санитарный режим были соблюдены.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Занятие динамичное, оно включает приемы, которые предусматривает быструю смену деятельности.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Отгадывание загадок– сидя на стульях, подвижная игра—движение по кругу, Дидактическая игра рассаживание </a:t>
            </a:r>
            <a:r>
              <a:rPr lang="ru-RU" sz="1600" dirty="0" smtClean="0">
                <a:solidFill>
                  <a:schemeClr val="tx1"/>
                </a:solidFill>
              </a:rPr>
              <a:t>и пальчиковая гимнастика сидя на стульях. </a:t>
            </a:r>
            <a:r>
              <a:rPr lang="ru-RU" sz="1600" dirty="0" smtClean="0">
                <a:solidFill>
                  <a:schemeClr val="tx1"/>
                </a:solidFill>
              </a:rPr>
              <a:t>Быстрая сменяемость приемов и смена поз в течение занятия позволили избежать утомляемости детей. Я считаю, что поставленные программные задачи в ходе занятия были решены.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Благодаря совместному творчеству воспитателя и детей, удается  достичь намеченных целей  в ООД.</a:t>
            </a:r>
            <a:br>
              <a:rPr lang="ru-RU" sz="2700" dirty="0" smtClean="0"/>
            </a:br>
            <a:r>
              <a:rPr lang="ru-RU" sz="2700" dirty="0" smtClean="0"/>
              <a:t>      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Планирование занятий по нетрадиционному рисованию в доу - Большой архив учебник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792961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Итоговое интегрированное занятие: «Весна Весняночка»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1600" dirty="0" smtClean="0"/>
              <a:t>Уточнить и обобщить представления детей о характерных признаках весны, закрепить знания детей о весне, обогатить и активизировать словарь по теме;</a:t>
            </a:r>
          </a:p>
          <a:p>
            <a:pPr>
              <a:buFontTx/>
              <a:buChar char="-"/>
            </a:pPr>
            <a:r>
              <a:rPr lang="ru-RU" sz="1600" dirty="0" smtClean="0"/>
              <a:t>Повторить с детьми названия весенних цветов( ландыш, подснежник, тюльпан, нарцисс, одуванчик, колокольчик);</a:t>
            </a:r>
          </a:p>
          <a:p>
            <a:pPr>
              <a:buFontTx/>
              <a:buChar char="-"/>
            </a:pPr>
            <a:r>
              <a:rPr lang="ru-RU" sz="1600" dirty="0" smtClean="0"/>
              <a:t>Развивать внимательность и наблюдательность, мелкую и общую моторику, коммуникативные навыки;</a:t>
            </a:r>
          </a:p>
          <a:p>
            <a:pPr>
              <a:buNone/>
            </a:pPr>
            <a:r>
              <a:rPr lang="ru-RU" sz="1600" dirty="0" smtClean="0"/>
              <a:t>-       Упражнять умение работать коллективно в нетрадиционной технике, используя обрывную аппликацию;</a:t>
            </a:r>
          </a:p>
          <a:p>
            <a:pPr>
              <a:buFontTx/>
              <a:buChar char="-"/>
            </a:pPr>
            <a:r>
              <a:rPr lang="ru-RU" sz="1600" dirty="0" smtClean="0"/>
              <a:t>Вызвать у детей радость от проделанной деятельности.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Материалы и оборудование:</a:t>
            </a:r>
          </a:p>
          <a:p>
            <a:pPr>
              <a:buNone/>
            </a:pPr>
            <a:r>
              <a:rPr lang="ru-RU" sz="1400" dirty="0" smtClean="0"/>
              <a:t>-       Иллюстрации весенних цветов (ландыш, подснежник, тюльпан, нарцисс, одуванчик, колокольчик);</a:t>
            </a:r>
          </a:p>
          <a:p>
            <a:pPr>
              <a:buFontTx/>
              <a:buChar char="-"/>
            </a:pPr>
            <a:r>
              <a:rPr lang="ru-RU" sz="1400" dirty="0" smtClean="0"/>
              <a:t>Разрезные картинки весенние цветы;</a:t>
            </a:r>
          </a:p>
          <a:p>
            <a:pPr>
              <a:buFontTx/>
              <a:buChar char="-"/>
            </a:pPr>
            <a:r>
              <a:rPr lang="ru-RU" sz="1400" dirty="0" smtClean="0"/>
              <a:t>Бумажные салфетки зеленного цвета (трава), Желтые кружки (одуванчики), клей-карандаш, салфетки на каждого ребенка, белый картон.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Предварительная работа:</a:t>
            </a:r>
          </a:p>
          <a:p>
            <a:pPr>
              <a:buFontTx/>
              <a:buChar char="-"/>
            </a:pPr>
            <a:r>
              <a:rPr lang="ru-RU" sz="1400" dirty="0" smtClean="0"/>
              <a:t>Наблюдения в природе, чтение стихотворений о весне, отгадывание загадок.</a:t>
            </a:r>
          </a:p>
          <a:p>
            <a:pPr algn="ctr">
              <a:buFontTx/>
              <a:buChar char="-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143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Дети входят в группу, рассаживаются полукругом на подушках, воспитатель читает стихотворение «Весна» И.Токмаковой.</a:t>
            </a:r>
          </a:p>
          <a:p>
            <a:pPr>
              <a:buNone/>
            </a:pPr>
            <a:r>
              <a:rPr lang="ru-RU" sz="1800" dirty="0" smtClean="0"/>
              <a:t>  К нам весна шагает, быстрыми шагами, </a:t>
            </a:r>
          </a:p>
          <a:p>
            <a:pPr>
              <a:buNone/>
            </a:pPr>
            <a:r>
              <a:rPr lang="ru-RU" sz="1800" dirty="0" smtClean="0"/>
              <a:t>  И сугробы тают под ее ногами.</a:t>
            </a:r>
          </a:p>
          <a:p>
            <a:pPr>
              <a:buNone/>
            </a:pPr>
            <a:r>
              <a:rPr lang="ru-RU" sz="1800" dirty="0" smtClean="0"/>
              <a:t>  Черные проталины на полях видны.</a:t>
            </a:r>
          </a:p>
          <a:p>
            <a:pPr>
              <a:buNone/>
            </a:pPr>
            <a:r>
              <a:rPr lang="ru-RU" sz="1800" dirty="0" smtClean="0"/>
              <a:t>  Видно очень теплые ноги у весны.</a:t>
            </a:r>
          </a:p>
          <a:p>
            <a:pPr>
              <a:buNone/>
            </a:pPr>
            <a:r>
              <a:rPr lang="ru-RU" sz="1800" b="1" dirty="0" err="1" smtClean="0">
                <a:solidFill>
                  <a:srgbClr val="C00000"/>
                </a:solidFill>
              </a:rPr>
              <a:t>Восп-ль</a:t>
            </a:r>
            <a:r>
              <a:rPr lang="ru-RU" sz="1800" b="1" dirty="0" smtClean="0">
                <a:solidFill>
                  <a:srgbClr val="C00000"/>
                </a:solidFill>
              </a:rPr>
              <a:t>: </a:t>
            </a:r>
            <a:r>
              <a:rPr lang="ru-RU" sz="1800" dirty="0" smtClean="0"/>
              <a:t>Ребята, о чем это стихотворение? ( о весне)</a:t>
            </a:r>
          </a:p>
          <a:p>
            <a:pPr>
              <a:buNone/>
            </a:pPr>
            <a:r>
              <a:rPr lang="ru-RU" sz="1800" b="1" dirty="0" err="1" smtClean="0">
                <a:solidFill>
                  <a:srgbClr val="C00000"/>
                </a:solidFill>
              </a:rPr>
              <a:t>Восп-ль</a:t>
            </a:r>
            <a:r>
              <a:rPr lang="ru-RU" sz="1800" b="1" dirty="0" smtClean="0">
                <a:solidFill>
                  <a:srgbClr val="C00000"/>
                </a:solidFill>
              </a:rPr>
              <a:t>: </a:t>
            </a:r>
            <a:r>
              <a:rPr lang="ru-RU" sz="1800" dirty="0" smtClean="0"/>
              <a:t>Правильно, о весне.</a:t>
            </a:r>
          </a:p>
          <a:p>
            <a:pPr>
              <a:buNone/>
            </a:pPr>
            <a:r>
              <a:rPr lang="ru-RU" sz="1800" dirty="0" smtClean="0"/>
              <a:t>Ребята, посмотрите внимательно на картинку (указывает на стенгазету «Весна- Весняночка»)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143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Сейчас я загадаю вам загадки, вы их отгадаете, и найдете здесь.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Новоселье у скворца, он ликует без конца.</a:t>
            </a:r>
          </a:p>
          <a:p>
            <a:pPr>
              <a:buNone/>
            </a:pPr>
            <a:r>
              <a:rPr lang="ru-RU" dirty="0" smtClean="0"/>
              <a:t>Чтоб у нас жил пересмешник- смастерили мы… </a:t>
            </a:r>
            <a:r>
              <a:rPr lang="ru-RU" dirty="0" smtClean="0">
                <a:solidFill>
                  <a:srgbClr val="FF0000"/>
                </a:solidFill>
              </a:rPr>
              <a:t>(скворечник)</a:t>
            </a:r>
          </a:p>
          <a:p>
            <a:pPr>
              <a:buNone/>
            </a:pPr>
            <a:r>
              <a:rPr lang="ru-RU" dirty="0" smtClean="0"/>
              <a:t>В голубой рубашечке, бежит по дну овражка. </a:t>
            </a:r>
            <a:r>
              <a:rPr lang="ru-RU" dirty="0" smtClean="0">
                <a:solidFill>
                  <a:srgbClr val="FF0000"/>
                </a:solidFill>
              </a:rPr>
              <a:t>(ручей)</a:t>
            </a:r>
          </a:p>
          <a:p>
            <a:pPr>
              <a:buNone/>
            </a:pPr>
            <a:r>
              <a:rPr lang="ru-RU" dirty="0" smtClean="0"/>
              <a:t>Здесь на ветке чей-то дом, ни дверей в нем, ни окон,</a:t>
            </a:r>
          </a:p>
          <a:p>
            <a:pPr>
              <a:buNone/>
            </a:pPr>
            <a:r>
              <a:rPr lang="ru-RU" dirty="0" smtClean="0"/>
              <a:t>Но птенцам там жить тепло, дом такой зовут… </a:t>
            </a:r>
            <a:r>
              <a:rPr lang="ru-RU" dirty="0" smtClean="0">
                <a:solidFill>
                  <a:srgbClr val="FF0000"/>
                </a:solidFill>
              </a:rPr>
              <a:t>(гнездо)</a:t>
            </a:r>
          </a:p>
          <a:p>
            <a:pPr>
              <a:buNone/>
            </a:pPr>
            <a:r>
              <a:rPr lang="ru-RU" dirty="0" smtClean="0"/>
              <a:t>На реке и треск, и гром, это значит ледолом,</a:t>
            </a:r>
          </a:p>
          <a:p>
            <a:pPr>
              <a:buNone/>
            </a:pPr>
            <a:r>
              <a:rPr lang="ru-RU" dirty="0" smtClean="0"/>
              <a:t>На реке идет лед, это значит… </a:t>
            </a:r>
            <a:r>
              <a:rPr lang="ru-RU" dirty="0" smtClean="0">
                <a:solidFill>
                  <a:srgbClr val="FF0000"/>
                </a:solidFill>
              </a:rPr>
              <a:t>(ледоход)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81439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Ход ООД: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 часть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9293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Морковка бела, всю зиму росла.</a:t>
            </a:r>
          </a:p>
          <a:p>
            <a:pPr>
              <a:buNone/>
            </a:pPr>
            <a:r>
              <a:rPr lang="ru-RU" sz="1400" dirty="0" smtClean="0"/>
              <a:t>Солнышко пригрело-  всю морковку съело </a:t>
            </a:r>
            <a:r>
              <a:rPr lang="ru-RU" sz="1400" b="1" dirty="0" smtClean="0">
                <a:solidFill>
                  <a:srgbClr val="FF0000"/>
                </a:solidFill>
              </a:rPr>
              <a:t>(сосулька)</a:t>
            </a:r>
          </a:p>
          <a:p>
            <a:pPr>
              <a:buNone/>
            </a:pPr>
            <a:r>
              <a:rPr lang="ru-RU" sz="1400" dirty="0" smtClean="0"/>
              <a:t>У него морковный нос, очень любит он мороз,</a:t>
            </a:r>
          </a:p>
          <a:p>
            <a:pPr>
              <a:buNone/>
            </a:pPr>
            <a:r>
              <a:rPr lang="ru-RU" sz="1400" dirty="0" smtClean="0"/>
              <a:t>В стужу он не замерзает. </a:t>
            </a:r>
          </a:p>
          <a:p>
            <a:pPr>
              <a:buNone/>
            </a:pPr>
            <a:r>
              <a:rPr lang="ru-RU" sz="1400" dirty="0" smtClean="0"/>
              <a:t>А весна приходит –тает. </a:t>
            </a:r>
            <a:r>
              <a:rPr lang="ru-RU" sz="1400" b="1" dirty="0" smtClean="0">
                <a:solidFill>
                  <a:srgbClr val="FF0000"/>
                </a:solidFill>
              </a:rPr>
              <a:t>(снеговик)</a:t>
            </a:r>
          </a:p>
          <a:p>
            <a:pPr>
              <a:buNone/>
            </a:pPr>
            <a:r>
              <a:rPr lang="ru-RU" sz="1400" dirty="0" smtClean="0"/>
              <a:t>Первым вылез из землицы на проталинке.</a:t>
            </a:r>
          </a:p>
          <a:p>
            <a:pPr>
              <a:buNone/>
            </a:pPr>
            <a:r>
              <a:rPr lang="ru-RU" sz="1400" dirty="0" smtClean="0"/>
              <a:t>Он мороза не боится, хоть и маленький </a:t>
            </a:r>
            <a:r>
              <a:rPr lang="ru-RU" sz="1400" b="1" dirty="0" smtClean="0">
                <a:solidFill>
                  <a:srgbClr val="FF0000"/>
                </a:solidFill>
              </a:rPr>
              <a:t>(подснежник)</a:t>
            </a:r>
          </a:p>
          <a:p>
            <a:pPr>
              <a:buNone/>
            </a:pPr>
            <a:r>
              <a:rPr lang="ru-RU" sz="1400" dirty="0" smtClean="0"/>
              <a:t>Она приходит с ласкою, и со своею сказкою.</a:t>
            </a:r>
          </a:p>
          <a:p>
            <a:pPr>
              <a:buNone/>
            </a:pPr>
            <a:r>
              <a:rPr lang="ru-RU" sz="1400" dirty="0" smtClean="0"/>
              <a:t>Волшебной палочкой взмахнет,</a:t>
            </a:r>
          </a:p>
          <a:p>
            <a:pPr>
              <a:buNone/>
            </a:pPr>
            <a:r>
              <a:rPr lang="ru-RU" sz="1400" dirty="0" smtClean="0"/>
              <a:t>В лесу подснежник расцветет  </a:t>
            </a:r>
            <a:r>
              <a:rPr lang="ru-RU" sz="1400" b="1" dirty="0" smtClean="0">
                <a:solidFill>
                  <a:srgbClr val="FF0000"/>
                </a:solidFill>
              </a:rPr>
              <a:t>(весна)</a:t>
            </a:r>
          </a:p>
          <a:p>
            <a:pPr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00" dirty="0" smtClean="0"/>
              <a:t>(После каждого ответа </a:t>
            </a:r>
            <a:r>
              <a:rPr lang="ru-RU" sz="1400" dirty="0" err="1" smtClean="0"/>
              <a:t>восп-ль</a:t>
            </a:r>
            <a:r>
              <a:rPr lang="ru-RU" sz="1400" dirty="0" smtClean="0"/>
              <a:t> спрашивает у ребенка: - Когда это бывает?)</a:t>
            </a:r>
          </a:p>
          <a:p>
            <a:pPr>
              <a:buNone/>
            </a:pPr>
            <a:r>
              <a:rPr lang="ru-RU" sz="1400" b="1" dirty="0" err="1" smtClean="0">
                <a:solidFill>
                  <a:srgbClr val="FF0000"/>
                </a:solidFill>
              </a:rPr>
              <a:t>Восп-ль</a:t>
            </a:r>
            <a:r>
              <a:rPr lang="ru-RU" sz="1400" b="1" dirty="0" smtClean="0">
                <a:solidFill>
                  <a:srgbClr val="FF0000"/>
                </a:solidFill>
              </a:rPr>
              <a:t>:  </a:t>
            </a:r>
            <a:r>
              <a:rPr lang="ru-RU" sz="1400" dirty="0" smtClean="0"/>
              <a:t>Молодцы, все загадки отгадали.</a:t>
            </a:r>
          </a:p>
          <a:p>
            <a:pPr>
              <a:buNone/>
            </a:pPr>
            <a:r>
              <a:rPr lang="ru-RU" sz="1400" dirty="0" smtClean="0"/>
              <a:t>Дети, а кто знает пословицы о весне?</a:t>
            </a:r>
          </a:p>
          <a:p>
            <a:pPr>
              <a:buNone/>
            </a:pPr>
            <a:r>
              <a:rPr lang="ru-RU" sz="1400" b="1" dirty="0" smtClean="0"/>
              <a:t>Дети называют пословицы:</a:t>
            </a:r>
          </a:p>
          <a:p>
            <a:pPr>
              <a:buNone/>
            </a:pPr>
            <a:r>
              <a:rPr lang="ru-RU" sz="1400" dirty="0" smtClean="0"/>
              <a:t>--Грач на горе-весна на дворе.</a:t>
            </a:r>
          </a:p>
          <a:p>
            <a:pPr>
              <a:buNone/>
            </a:pPr>
            <a:r>
              <a:rPr lang="ru-RU" sz="1400" dirty="0" smtClean="0"/>
              <a:t>-- Зима весну пугает, а сама тает.</a:t>
            </a:r>
          </a:p>
          <a:p>
            <a:pPr>
              <a:buNone/>
            </a:pPr>
            <a:r>
              <a:rPr lang="ru-RU" sz="1400" dirty="0" smtClean="0"/>
              <a:t>-- Весна красна цветами, а осень пирогами и т.д.</a:t>
            </a:r>
            <a:endParaRPr lang="ru-RU" sz="1400" dirty="0"/>
          </a:p>
        </p:txBody>
      </p:sp>
      <p:pic>
        <p:nvPicPr>
          <p:cNvPr id="6" name="Содержимое 5" descr="C:\Users\Zver\Desktop\Откр зан\IMG_20170529_09450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3214710" cy="177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Zver\Desktop\Откр зан\IMG_20170529_094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30"/>
            <a:ext cx="3206750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Zver\Desktop\Откр зан\IMG_20170529_0945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500570"/>
            <a:ext cx="3206750" cy="181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9293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Восп-ль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Давайте поиграем, покажем, как весна к нам идет!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Подвижная игра </a:t>
            </a:r>
            <a:r>
              <a:rPr lang="ru-RU" sz="2000" b="1" dirty="0" smtClean="0">
                <a:solidFill>
                  <a:srgbClr val="FF0000"/>
                </a:solidFill>
              </a:rPr>
              <a:t>«Веснянка»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Солнышко, солнышко,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Золотое донышко.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(Дети идут по кругу, взявшись за руки)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Гори, гори ясно чтобы не погасло.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Побежал в саду ручей,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 бегут по кругу)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Прилетело сто грачей,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 летят по кругу)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А сугробы тают, тают,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(медленно приседают)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А цветочки подрастают.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(тянутся на цыпочках, руки вверх)</a:t>
            </a:r>
          </a:p>
          <a:p>
            <a:pPr lvl="0">
              <a:buNone/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C:\Users\Zver\Desktop\Откр зан\IMG_20170512_16273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7042"/>
          <a:stretch>
            <a:fillRect/>
          </a:stretch>
        </p:blipFill>
        <p:spPr bwMode="auto">
          <a:xfrm rot="5005068">
            <a:off x="4616978" y="492987"/>
            <a:ext cx="2497143" cy="217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Zver\Desktop\Откр зан\IMG_20170512_1627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70668">
            <a:off x="6131188" y="3360978"/>
            <a:ext cx="3093156" cy="200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9293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Восп-ль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Ребята посмотрите! А вот и цветочки выросли.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(Дети подходят к стенду «Весенние цветы)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Восп-ль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Какие цветы здесь растут?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Дети по очереди показывают и называют цветы.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Воспитатель хвалит детей.</a:t>
            </a:r>
          </a:p>
          <a:p>
            <a:pPr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:\Users\Zver\Desktop\Откр зан\IMG_20170512_16280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7043" t="18765" r="26973"/>
          <a:stretch>
            <a:fillRect/>
          </a:stretch>
        </p:blipFill>
        <p:spPr bwMode="auto">
          <a:xfrm rot="4695276">
            <a:off x="4756588" y="681337"/>
            <a:ext cx="2674433" cy="211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Zver\Desktop\Откр зан\IMG_20170512_162651.jpg"/>
          <p:cNvPicPr/>
          <p:nvPr/>
        </p:nvPicPr>
        <p:blipFill>
          <a:blip r:embed="rId4" cstate="print"/>
          <a:srcRect l="15229" r="18906"/>
          <a:stretch>
            <a:fillRect/>
          </a:stretch>
        </p:blipFill>
        <p:spPr bwMode="auto">
          <a:xfrm rot="6115086">
            <a:off x="5770529" y="3497442"/>
            <a:ext cx="2704689" cy="231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428604"/>
            <a:ext cx="4038600" cy="59293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Дидактическая игра </a:t>
            </a:r>
            <a:r>
              <a:rPr lang="ru-RU" sz="1800" b="1" dirty="0" smtClean="0">
                <a:solidFill>
                  <a:srgbClr val="FF0000"/>
                </a:solidFill>
              </a:rPr>
              <a:t>«Собери цветок»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Воспитатель раздает детям конверт, в нем разрезная картинка.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На столе дети выкладывают цветки. Затем воспитатель спрашивает у каждого ребенка, какой цветок у него получился.</a:t>
            </a: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Zver\Desktop\Откр зан\IMG_20170529_091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824" y="4267400"/>
            <a:ext cx="2587622" cy="162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Откр зан\IMG_20170529_092246.jpg"/>
          <p:cNvPicPr/>
          <p:nvPr/>
        </p:nvPicPr>
        <p:blipFill>
          <a:blip r:embed="rId4" cstate="print"/>
          <a:srcRect r="13039"/>
          <a:stretch>
            <a:fillRect/>
          </a:stretch>
        </p:blipFill>
        <p:spPr bwMode="auto">
          <a:xfrm>
            <a:off x="1714480" y="2143116"/>
            <a:ext cx="2660650" cy="171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Zver\Desktop\Откр зан\IMG_20170529_091619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480" y="1643050"/>
            <a:ext cx="285752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Zver\Desktop\Откр зан\IMG_20170529_0923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2940050" cy="165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Zver\Desktop\Откр зан\IMG_20170529_0922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86124"/>
            <a:ext cx="2971800" cy="167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Zver\Desktop\Откр зан\IMG_20170529_09251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8889" y="5000636"/>
            <a:ext cx="2935111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9293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Восп-ль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> Ребята, а теперь мы с вами покажем, как растут цветы.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Пальчиковая гимнастика </a:t>
            </a:r>
            <a:r>
              <a:rPr lang="ru-RU" sz="2000" b="1" dirty="0" smtClean="0">
                <a:solidFill>
                  <a:srgbClr val="FF0000"/>
                </a:solidFill>
              </a:rPr>
              <a:t>«Цветок»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Вырос высокий цветок на поляне.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(Показать руками цветок)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Утром весенним раскрыл лепестки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(развести пальцы рук)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Всем лепесткам красоту и питанье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(движение пальцами </a:t>
            </a:r>
            <a:r>
              <a:rPr lang="ru-RU" sz="2000" dirty="0" err="1" smtClean="0">
                <a:solidFill>
                  <a:srgbClr val="FF0000"/>
                </a:solidFill>
              </a:rPr>
              <a:t>вместе-врозь</a:t>
            </a:r>
            <a:r>
              <a:rPr lang="ru-RU" sz="2000" dirty="0" smtClean="0">
                <a:solidFill>
                  <a:srgbClr val="FF0000"/>
                </a:solidFill>
              </a:rPr>
              <a:t>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Дружно дают под землей корешки.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(ладони вниз, тыльной стороной друг к другу, пальцы развести)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C:\Users\Zver\Desktop\Откр зан\IMG_20170529_09334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029745">
            <a:off x="4545269" y="342169"/>
            <a:ext cx="2274845" cy="160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Zver\Desktop\Откр зан\IMG_20170529_093416.jpg"/>
          <p:cNvPicPr/>
          <p:nvPr/>
        </p:nvPicPr>
        <p:blipFill>
          <a:blip r:embed="rId4" cstate="print"/>
          <a:srcRect r="25125"/>
          <a:stretch>
            <a:fillRect/>
          </a:stretch>
        </p:blipFill>
        <p:spPr bwMode="auto">
          <a:xfrm rot="6997204">
            <a:off x="6745169" y="562726"/>
            <a:ext cx="2286017" cy="166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Zver\Desktop\Откр зан\IMG_20170529_093416.jpg"/>
          <p:cNvPicPr/>
          <p:nvPr/>
        </p:nvPicPr>
        <p:blipFill>
          <a:blip r:embed="rId5" cstate="print"/>
          <a:srcRect r="20433"/>
          <a:stretch>
            <a:fillRect/>
          </a:stretch>
        </p:blipFill>
        <p:spPr bwMode="auto">
          <a:xfrm rot="6395060">
            <a:off x="6753869" y="4336830"/>
            <a:ext cx="2433948" cy="172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Zver\Desktop\Откр зан\IMG_20170529_0934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36614">
            <a:off x="4644109" y="2800943"/>
            <a:ext cx="2927350" cy="164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2-я часть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2864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>
                <a:solidFill>
                  <a:srgbClr val="FF0000"/>
                </a:solidFill>
              </a:rPr>
              <a:t>Восп-ль</a:t>
            </a:r>
            <a:r>
              <a:rPr lang="ru-RU" sz="1800" b="1" dirty="0" smtClean="0">
                <a:solidFill>
                  <a:srgbClr val="FF0000"/>
                </a:solidFill>
              </a:rPr>
              <a:t>: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Ребята, загадки о  весенних приметах вы отгадали, показали, как весна идет, как цветок растет, вспомнили названия весенних цветов, картинки собрали, а сейчас я предлагаю изобразить   поляну с одуванчиками.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Дети выполняют коллективную работу «Поляна одуванчиков» в нетрадиционной технике– обрывная аппликация.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(звучит аудиозапись «Волшебные звуки природы—пение птиц, шум воды, колокольчики).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Zver\Desktop\Откр зан\IMG_20170519_10461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142984"/>
            <a:ext cx="264320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Zver\Desktop\Откр зан\IMG_20170519_1103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8934"/>
            <a:ext cx="2978150" cy="167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Zver\Desktop\Откр зан\IMG_20170519_1117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643446"/>
            <a:ext cx="2957689" cy="166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1007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«УНДС общеразвивающего вида №3 «Сказка»</vt:lpstr>
      <vt:lpstr>Итоговое интегрированное занятие: «Весна Весняночка»</vt:lpstr>
      <vt:lpstr> </vt:lpstr>
      <vt:lpstr> </vt:lpstr>
      <vt:lpstr> </vt:lpstr>
      <vt:lpstr> </vt:lpstr>
      <vt:lpstr> </vt:lpstr>
      <vt:lpstr> </vt:lpstr>
      <vt:lpstr>2-я часть</vt:lpstr>
      <vt:lpstr>3-я часть</vt:lpstr>
      <vt:lpstr>Самоанализ</vt:lpstr>
      <vt:lpstr>  Благодаря совместному творчеству воспитателя и детей, удается  достичь намеченных целей  в ООД.       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Alina</dc:creator>
  <cp:lastModifiedBy>Zverdvd.org</cp:lastModifiedBy>
  <cp:revision>41</cp:revision>
  <dcterms:created xsi:type="dcterms:W3CDTF">2014-01-23T07:39:04Z</dcterms:created>
  <dcterms:modified xsi:type="dcterms:W3CDTF">2017-05-30T14:55:32Z</dcterms:modified>
</cp:coreProperties>
</file>