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9" r:id="rId7"/>
    <p:sldId id="265" r:id="rId8"/>
    <p:sldId id="266" r:id="rId9"/>
    <p:sldId id="264" r:id="rId10"/>
    <p:sldId id="268" r:id="rId11"/>
    <p:sldId id="262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1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7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9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1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3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7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6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E6DE-1F5B-40DA-B5F7-48556E261261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6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0E6DE-1F5B-40DA-B5F7-48556E261261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85C9-7A57-4875-AE32-98D563490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2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2232" y="252988"/>
            <a:ext cx="87128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БЮДЖЕТНОГО ДОШКОЛЬНОГО  ОБРАЗОВАТЕЛЬНОГОУЧРЕЖДЕНИЯ  «УСТЬ – НЕРСКИЙ ДЕТСКИЙ САД ОБЩЕРАЗВИВАЮЩЕГО ВИДА С ПРИОРИТЕТНЫМ ОСУЩЕСТВЛЕНИЕМ  ДЕЯТЕЛЬНОСТ ПО ПОЗНАВАТЕЛЬНО –   РЕЧЕВОМУ РАЗВИТИЮ ДЕТЕЙ 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  «СКАЗКА» МУНИЦИПАЛЬНОГО ОБРАЗОВАНИЯ   «ОЙМЯКОНСКИЙ УЛУС (РАЙОН)»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0666" y="1139483"/>
            <a:ext cx="6096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«Инновационные формы работы по речевому развитию дошкольников»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6487" y="5292056"/>
            <a:ext cx="5844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категории: Палий М.Д.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6125" y="5705696"/>
            <a:ext cx="146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2021г.</a:t>
            </a:r>
          </a:p>
        </p:txBody>
      </p:sp>
      <p:pic>
        <p:nvPicPr>
          <p:cNvPr id="8" name="Рисунок 7" descr="D:\ПАЛИЙ 2021г наблюдение лес спорт возд процедуры  полезная или вредная еда\лес наблюдения продукты\IMG_20210915_101706.jpg"/>
          <p:cNvPicPr/>
          <p:nvPr/>
        </p:nvPicPr>
        <p:blipFill>
          <a:blip r:embed="rId3" cstate="print"/>
          <a:srcRect l="6573" t="5987" r="10943" b="20887"/>
          <a:stretch>
            <a:fillRect/>
          </a:stretch>
        </p:blipFill>
        <p:spPr bwMode="auto">
          <a:xfrm>
            <a:off x="3938955" y="2482769"/>
            <a:ext cx="3776516" cy="263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30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463" y="469828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форма: Игровая деятельность. Одна из самых любимых ребятишками.   Лучший способ развития речи и мышления детей. Она доставляет ребенку удовольствие и радость, а эти чувства являются сильнейшим средством, стимулирующим активное восприятие речи и порождающим самостоятельную речевую деятельность. Все организованные игры, сопровождаемые речью, превращаются в своеобразные маленькие спектакли. Они так увлекают малышей и приносят им столько пользы!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D:\Палий М.Д\Новая папка\20210930_0826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1174" y="2138289"/>
            <a:ext cx="2804014" cy="217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Палий М.Д\Новая папка\20210930_0830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187302" y="608979"/>
            <a:ext cx="2905125" cy="217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масленица\IMG-20210312-WA005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9244" y="4508367"/>
            <a:ext cx="2996639" cy="214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масленица\IMG-20210313-WA00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315" y="2430773"/>
            <a:ext cx="2933700" cy="2193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69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3311" y="564113"/>
            <a:ext cx="5532521" cy="572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форма: Это применение мной в работе интеллектуальных карт –  уникальный и простой метод запоминания информации.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Регулярное использование интеллектуальных карт позволяет мне  сделать привычным использование образов.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интеллектуальных карт дает возможность фокусироваться на теме, проводить целенаправленную работу по формированию словаря и связной речи.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составления интеллектуальных карт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центре страницы пишется и обводится главная идея (образ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285750" lvl="0" indent="-28575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 ключевого момента проводятся расходящиеся от центра ответвления, используя ручки разного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цвета.</a:t>
            </a:r>
          </a:p>
          <a:p>
            <a:pPr marL="285750" lvl="0" indent="-28575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 ответвления пишется ключевое слово или фраза, оставив возможность для добавления деталей.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Добавляются символы и иллюстрации.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Писать надо разборчиво (печатными) буквами.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Важные идеи записываются более крупным шрифтом.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выделения определенных элементов или идей используются линии произвольной формы.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построении карты памяти лист бумаги располагается горизонтально.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 descr="D:\Палий М.Д\IMG-20210929-WA0039.jpg"/>
          <p:cNvPicPr/>
          <p:nvPr/>
        </p:nvPicPr>
        <p:blipFill>
          <a:blip r:embed="rId3"/>
          <a:srcRect t="20433" b="13341"/>
          <a:stretch>
            <a:fillRect/>
          </a:stretch>
        </p:blipFill>
        <p:spPr bwMode="auto">
          <a:xfrm>
            <a:off x="8928295" y="185430"/>
            <a:ext cx="2438400" cy="215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алий М.Д\IMG-20210929-WA0031.jpg"/>
          <p:cNvPicPr/>
          <p:nvPr/>
        </p:nvPicPr>
        <p:blipFill>
          <a:blip r:embed="rId4"/>
          <a:srcRect t="27644"/>
          <a:stretch>
            <a:fillRect/>
          </a:stretch>
        </p:blipFill>
        <p:spPr bwMode="auto">
          <a:xfrm>
            <a:off x="7846181" y="2461787"/>
            <a:ext cx="2295525" cy="22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алий М.Д\Окружающий мир\20201123_101347.jpg"/>
          <p:cNvPicPr/>
          <p:nvPr/>
        </p:nvPicPr>
        <p:blipFill>
          <a:blip r:embed="rId5" cstate="print"/>
          <a:srcRect l="2886" r="5137"/>
          <a:stretch>
            <a:fillRect/>
          </a:stretch>
        </p:blipFill>
        <p:spPr bwMode="auto">
          <a:xfrm>
            <a:off x="7636704" y="4867422"/>
            <a:ext cx="2688981" cy="173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895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9558" y="61393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Вывод: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Также я хочу  отметить, что создание условий для речевого развития воспитанников является очень важным аспектом в работе, как в группе детского сада,  так и в воспитании ребенка вне его. Создавая условия для речевого развития дошкольника, я, тем самым, помогаю маленькому человеку усовершенствовать речь, для комфортного общения со сверстниками и взрослыми людьми.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Богатый словарный запас, грамматически правильная речь являются залогом будущего обучения дошкольника.</a:t>
            </a:r>
            <a:endParaRPr lang="ru-RU" sz="1400" dirty="0"/>
          </a:p>
        </p:txBody>
      </p:sp>
      <p:pic>
        <p:nvPicPr>
          <p:cNvPr id="4" name="Рисунок 3" descr="D:\ПАЛИЙ 2021г наблюдение лес спорт возд процедуры  полезная или вредная еда\лес наблюдения продукты\IMG-20210914-WA0030.jpg"/>
          <p:cNvPicPr/>
          <p:nvPr/>
        </p:nvPicPr>
        <p:blipFill>
          <a:blip r:embed="rId3"/>
          <a:srcRect l="10903" r="21272"/>
          <a:stretch>
            <a:fillRect/>
          </a:stretch>
        </p:blipFill>
        <p:spPr bwMode="auto">
          <a:xfrm>
            <a:off x="214972" y="2404565"/>
            <a:ext cx="2533650" cy="168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 21 нод грамота\IMG_20210922_095136.jpg"/>
          <p:cNvPicPr/>
          <p:nvPr/>
        </p:nvPicPr>
        <p:blipFill>
          <a:blip r:embed="rId4" cstate="print"/>
          <a:srcRect t="23932" r="4917"/>
          <a:stretch>
            <a:fillRect/>
          </a:stretch>
        </p:blipFill>
        <p:spPr bwMode="auto">
          <a:xfrm>
            <a:off x="8984932" y="277550"/>
            <a:ext cx="3000375" cy="180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 к презентации 21г\фото 21г\IMG_20210929_093400.jpg"/>
          <p:cNvPicPr/>
          <p:nvPr/>
        </p:nvPicPr>
        <p:blipFill>
          <a:blip r:embed="rId5" cstate="print"/>
          <a:srcRect t="26282"/>
          <a:stretch>
            <a:fillRect/>
          </a:stretch>
        </p:blipFill>
        <p:spPr bwMode="auto">
          <a:xfrm>
            <a:off x="4565039" y="4797317"/>
            <a:ext cx="3343275" cy="18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20200915_084926.jpg"/>
          <p:cNvPicPr/>
          <p:nvPr/>
        </p:nvPicPr>
        <p:blipFill>
          <a:blip r:embed="rId6" cstate="print"/>
          <a:srcRect r="24057"/>
          <a:stretch>
            <a:fillRect/>
          </a:stretch>
        </p:blipFill>
        <p:spPr bwMode="auto">
          <a:xfrm rot="5400000">
            <a:off x="7855050" y="2916667"/>
            <a:ext cx="2925456" cy="20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20210531_155542.jpg"/>
          <p:cNvPicPr/>
          <p:nvPr/>
        </p:nvPicPr>
        <p:blipFill>
          <a:blip r:embed="rId7" cstate="print"/>
          <a:srcRect b="11937"/>
          <a:stretch>
            <a:fillRect/>
          </a:stretch>
        </p:blipFill>
        <p:spPr bwMode="auto">
          <a:xfrm>
            <a:off x="407964" y="4353266"/>
            <a:ext cx="2843944" cy="163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Средняя гр. 2020г.-2021г\Мероприятия\Профессии\20201015_100116.jpg"/>
          <p:cNvPicPr/>
          <p:nvPr/>
        </p:nvPicPr>
        <p:blipFill>
          <a:blip r:embed="rId8" cstate="print"/>
          <a:srcRect l="13778" t="6601" r="26462"/>
          <a:stretch>
            <a:fillRect/>
          </a:stretch>
        </p:blipFill>
        <p:spPr bwMode="auto">
          <a:xfrm>
            <a:off x="4572000" y="2771335"/>
            <a:ext cx="2391508" cy="16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873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131" t="14760" r="5609" b="3094"/>
          <a:stretch/>
        </p:blipFill>
        <p:spPr>
          <a:xfrm>
            <a:off x="1676328" y="457200"/>
            <a:ext cx="6191859" cy="436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230978" y="457200"/>
            <a:ext cx="49687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моем понимании определение «Современные инновационные формы работы по развитию речи дошкольников включают достаточно обширные группы методов и приемов организации: различные </a:t>
            </a:r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игр, </a:t>
            </a:r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гимнастика, </a:t>
            </a:r>
            <a:r>
              <a:rPr lang="ru-RU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 </a:t>
            </a:r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«Мнемотехника», «</a:t>
            </a:r>
            <a:r>
              <a:rPr lang="ru-RU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»….</a:t>
            </a:r>
          </a:p>
          <a:p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В своих воспитанниках я развиваю познавательно – речевые способности, ведь это одна из главных задач дошкольного образования. </a:t>
            </a:r>
          </a:p>
          <a:p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На сегодняшний день – образная, богатая синонимами, дополнениями и описаниями речь у детей дошкольного возраста – явление очень редкое. </a:t>
            </a:r>
          </a:p>
          <a:p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В речи детей существует множество проблем: </a:t>
            </a:r>
          </a:p>
          <a:p>
            <a:r>
              <a:rPr lang="ru-RU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бедный словарный запас, неумение составить рассказ по картинке, пересказать прочитанное, им трудно выучить наизусть стихотворение. И я применяю различные формы  педагогического воздействия по  развитию   речи  ребят – моя кропотливая, ежедневная, необходимая работа.</a:t>
            </a:r>
          </a:p>
        </p:txBody>
      </p:sp>
      <p:pic>
        <p:nvPicPr>
          <p:cNvPr id="5" name="Рисунок 4" descr="D:\ПАЛИЙ 2021г наблюдение лес спорт возд процедуры  полезная или вредная еда\спорт 20 г\IMG_20210126_163212.jpg"/>
          <p:cNvPicPr/>
          <p:nvPr/>
        </p:nvPicPr>
        <p:blipFill>
          <a:blip r:embed="rId5" cstate="print"/>
          <a:srcRect l="5772" t="30889" r="13195"/>
          <a:stretch>
            <a:fillRect/>
          </a:stretch>
        </p:blipFill>
        <p:spPr bwMode="auto">
          <a:xfrm>
            <a:off x="239608" y="2278966"/>
            <a:ext cx="1575124" cy="2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редняя гр. 2020г.-2021г\ИЗО\Аппликация- Цветочек для мамочки\аппликация - цветочек для мамочки\20201130_095619.jpg"/>
          <p:cNvPicPr/>
          <p:nvPr/>
        </p:nvPicPr>
        <p:blipFill>
          <a:blip r:embed="rId6" cstate="print"/>
          <a:srcRect l="3525" r="7863"/>
          <a:stretch>
            <a:fillRect/>
          </a:stretch>
        </p:blipFill>
        <p:spPr bwMode="auto">
          <a:xfrm>
            <a:off x="244571" y="4528259"/>
            <a:ext cx="286834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алий М.Д\Беседа по картине\Беседа по картине-профессии\20201112_095931.jpg"/>
          <p:cNvPicPr/>
          <p:nvPr/>
        </p:nvPicPr>
        <p:blipFill>
          <a:blip r:embed="rId7" cstate="print"/>
          <a:srcRect l="22403" r="12673"/>
          <a:stretch>
            <a:fillRect/>
          </a:stretch>
        </p:blipFill>
        <p:spPr bwMode="auto">
          <a:xfrm rot="5400000">
            <a:off x="8217601" y="4763984"/>
            <a:ext cx="2131255" cy="152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 к презентации 21г\фото 21г\IMG_20210929_094531.jpg"/>
          <p:cNvPicPr/>
          <p:nvPr/>
        </p:nvPicPr>
        <p:blipFill>
          <a:blip r:embed="rId8" cstate="print"/>
          <a:srcRect t="13375"/>
          <a:stretch>
            <a:fillRect/>
          </a:stretch>
        </p:blipFill>
        <p:spPr bwMode="auto">
          <a:xfrm>
            <a:off x="5943528" y="4417256"/>
            <a:ext cx="2370480" cy="143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асленица\IMG-20210312-WA0032.jpg"/>
          <p:cNvPicPr/>
          <p:nvPr/>
        </p:nvPicPr>
        <p:blipFill>
          <a:blip r:embed="rId9"/>
          <a:srcRect l="5452" t="7906" r="18065" b="21368"/>
          <a:stretch>
            <a:fillRect/>
          </a:stretch>
        </p:blipFill>
        <p:spPr bwMode="auto">
          <a:xfrm>
            <a:off x="3502857" y="4909625"/>
            <a:ext cx="2278966" cy="162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92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3673" y="684881"/>
            <a:ext cx="7411453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карты:</a:t>
            </a:r>
            <a:r>
              <a:rPr lang="ru-RU" b="1" dirty="0"/>
              <a:t> </a:t>
            </a:r>
            <a:endParaRPr lang="ru-RU" b="1" dirty="0" smtClean="0"/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знаю, что одним из основных показателей уровня развития умственных способностей моих воспитанников —это  богатство их речи. 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меня  нужно и важно поддержать ребенка, тем самым  обеспечив развитие умственных и речевых способностей.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время, в соответствии с Федеральными государственными стандартами к структуре общеобразовательной программы дошкольного воспитания образовательная область «Развитие речи» предполагает: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владение речью как средством общения и культуры;</a:t>
            </a:r>
          </a:p>
          <a:p>
            <a:pPr marL="28575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связной, грамматически правильной диалогической и монологической речи;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словаря;</a:t>
            </a:r>
          </a:p>
          <a:p>
            <a:pPr marL="285750" lvl="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творчества;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звуковой и интонационной культуры речи, фонематического слуха;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 аналитико-синтетической активности как предпосылки обучения грамоте;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стараюсь объяснить детворе, что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речь ч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еловека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– неотъемлемая часть социального бытия людей: когда человек бодрствует, он посвящает свое время  говорению, слушанию, чтению, письму – четырем основным видам речевой деятельности.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D:\фото к презентации 21г\фото 21г\IMG_20210929_093414.jpg"/>
          <p:cNvPicPr/>
          <p:nvPr/>
        </p:nvPicPr>
        <p:blipFill>
          <a:blip r:embed="rId3" cstate="print"/>
          <a:srcRect t="23932" r="9086"/>
          <a:stretch>
            <a:fillRect/>
          </a:stretch>
        </p:blipFill>
        <p:spPr bwMode="auto">
          <a:xfrm>
            <a:off x="225083" y="2393413"/>
            <a:ext cx="2761019" cy="1733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D:\фото к презентации 21г\фото 21г\IMG_20210929_094531.jpg"/>
          <p:cNvPicPr/>
          <p:nvPr/>
        </p:nvPicPr>
        <p:blipFill>
          <a:blip r:embed="rId4" cstate="print"/>
          <a:srcRect l="3046" t="17521" b="8547"/>
          <a:stretch>
            <a:fillRect/>
          </a:stretch>
        </p:blipFill>
        <p:spPr bwMode="auto">
          <a:xfrm>
            <a:off x="393015" y="4712676"/>
            <a:ext cx="2547132" cy="15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04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462586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своей работе я использую такую форму, как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Биоэнергопластика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развитие мелкой моторики рук) – это соединение движений артикуляционного аппарата с движениями кисти руки.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Она оказывает чрезвычайно благотворное влияние на активизацию интеллектуальной деятельности моих воспитанников, развивает координацию движений и мелкую моторику.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Биоэнергопластика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оптимизирует психологическую базу речи, улучшает моторные возможности ребенка по всем параметрам, способствует коррекции звукопроизношения, фонематических процессов. Синхронизация работы над речевой и мелкой моторикой вдвое сокращает время занятий, не только не уменьшая, но даже усиливая их результативность. Она позволяет выполнению упражнений по ощущениям. Это особенно важно, так как в реальной жизни дети не видят свою артикуляцию. В применении  такой формы мне помогает логопед-дефектолог нашего сада.</a:t>
            </a:r>
            <a:endParaRPr lang="ru-RU" sz="1400" b="1" dirty="0"/>
          </a:p>
        </p:txBody>
      </p:sp>
      <p:pic>
        <p:nvPicPr>
          <p:cNvPr id="4" name="Рисунок 3" descr="D:\Палий М.Д\Новая папка\20210930_084648.jpg"/>
          <p:cNvPicPr/>
          <p:nvPr/>
        </p:nvPicPr>
        <p:blipFill>
          <a:blip r:embed="rId3" cstate="print"/>
          <a:srcRect t="17735" r="8445"/>
          <a:stretch>
            <a:fillRect/>
          </a:stretch>
        </p:blipFill>
        <p:spPr bwMode="auto">
          <a:xfrm>
            <a:off x="202564" y="3681118"/>
            <a:ext cx="2924224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Палий М.Д\Новая папка\20210930_084724.jpg"/>
          <p:cNvPicPr/>
          <p:nvPr/>
        </p:nvPicPr>
        <p:blipFill>
          <a:blip r:embed="rId4" cstate="print"/>
          <a:srcRect b="10014"/>
          <a:stretch>
            <a:fillRect/>
          </a:stretch>
        </p:blipFill>
        <p:spPr bwMode="auto">
          <a:xfrm>
            <a:off x="9163050" y="1645920"/>
            <a:ext cx="2836692" cy="1947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Палий М.Д\Новая папка\20210930_084823.jpg"/>
          <p:cNvPicPr/>
          <p:nvPr/>
        </p:nvPicPr>
        <p:blipFill>
          <a:blip r:embed="rId5" cstate="print"/>
          <a:srcRect l="5612" t="18809" b="10014"/>
          <a:stretch>
            <a:fillRect/>
          </a:stretch>
        </p:blipFill>
        <p:spPr bwMode="auto">
          <a:xfrm>
            <a:off x="4403822" y="3910819"/>
            <a:ext cx="4177470" cy="222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89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2220" y="523562"/>
            <a:ext cx="65772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2-я форма речевого развития—это конструкторы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ЛЕГО 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которые широко используются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моей группе. Тем самым помогая развивать у ребят речетворчество.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   предлагаю детям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придумать сказку о том, как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один сюжет в  постройке превращается 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другой 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 ходу рассказывания осуществляя данное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превращение.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Созданные постройки из ЛЕГО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мы  используем в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играх-театрализациях,  в которых содержание, роли, игровые действия обусловлены сюжетом и содержанием того или иного литературного произведения, сказки и т. д., а также имеются элементы творчества.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Используется ЛЕГО-элементы и в дидактических играх 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упражнениях.</a:t>
            </a:r>
            <a:endParaRPr lang="ru-RU" sz="1400" dirty="0"/>
          </a:p>
        </p:txBody>
      </p:sp>
      <p:pic>
        <p:nvPicPr>
          <p:cNvPr id="4" name="Рисунок 3" descr="D:\фото к презентации 21г\IMG-20210928-WA0010.jpg"/>
          <p:cNvPicPr/>
          <p:nvPr/>
        </p:nvPicPr>
        <p:blipFill>
          <a:blip r:embed="rId3"/>
          <a:srcRect l="1283" r="13896"/>
          <a:stretch>
            <a:fillRect/>
          </a:stretch>
        </p:blipFill>
        <p:spPr bwMode="auto">
          <a:xfrm>
            <a:off x="3503329" y="3024555"/>
            <a:ext cx="3516449" cy="175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фото к презентации 21г\IMG-20210928-WA0009.jpg"/>
          <p:cNvPicPr/>
          <p:nvPr/>
        </p:nvPicPr>
        <p:blipFill>
          <a:blip r:embed="rId4"/>
          <a:srcRect r="15582"/>
          <a:stretch>
            <a:fillRect/>
          </a:stretch>
        </p:blipFill>
        <p:spPr bwMode="auto">
          <a:xfrm>
            <a:off x="6089479" y="4909622"/>
            <a:ext cx="3560958" cy="175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фото к презентации 21г\IMG-20210928-WA0011.jpg"/>
          <p:cNvPicPr/>
          <p:nvPr/>
        </p:nvPicPr>
        <p:blipFill>
          <a:blip r:embed="rId5"/>
          <a:srcRect r="14698"/>
          <a:stretch>
            <a:fillRect/>
          </a:stretch>
        </p:blipFill>
        <p:spPr bwMode="auto">
          <a:xfrm>
            <a:off x="407962" y="4909625"/>
            <a:ext cx="3643533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41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ds05.infourok.ru/uploads/ex/10c5/001273cc-4ae548c4/img4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025" t="27240" r="34984" b="50684"/>
          <a:stretch/>
        </p:blipFill>
        <p:spPr bwMode="auto">
          <a:xfrm>
            <a:off x="6388375" y="1684837"/>
            <a:ext cx="1831881" cy="130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/>
          <p:nvPr/>
        </p:nvPicPr>
        <p:blipFill rotWithShape="1">
          <a:blip r:embed="rId5">
            <a:clrChange>
              <a:clrFrom>
                <a:srgbClr val="1EFFFF"/>
              </a:clrFrom>
              <a:clrTo>
                <a:srgbClr val="1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29" b="79258" l="29836" r="70544">
                        <a14:backgroundMark x1="30973" y1="69646" x2="30973" y2="69646"/>
                        <a14:backgroundMark x1="30721" y1="68465" x2="30721" y2="68465"/>
                        <a14:backgroundMark x1="30341" y1="64418" x2="30341" y2="64418"/>
                        <a14:backgroundMark x1="31479" y1="66105" x2="31479" y2="66105"/>
                        <a14:backgroundMark x1="32238" y1="68128" x2="32238" y2="68128"/>
                        <a14:backgroundMark x1="32364" y1="69815" x2="32364" y2="69815"/>
                        <a14:backgroundMark x1="31985" y1="71164" x2="31985" y2="71164"/>
                        <a14:backgroundMark x1="31479" y1="72344" x2="30973" y2="72850"/>
                        <a14:backgroundMark x1="30215" y1="39460" x2="30215" y2="39460"/>
                        <a14:backgroundMark x1="31858" y1="39798" x2="31858" y2="39798"/>
                        <a14:backgroundMark x1="33123" y1="39123" x2="33123" y2="39123"/>
                        <a14:backgroundMark x1="34513" y1="38280" x2="34513" y2="38280"/>
                        <a14:backgroundMark x1="35651" y1="37099" x2="35651" y2="37099"/>
                        <a14:backgroundMark x1="36662" y1="36088" x2="36662" y2="36088"/>
                        <a14:backgroundMark x1="38180" y1="35582" x2="38180" y2="35582"/>
                        <a14:backgroundMark x1="39064" y1="34739" x2="39064" y2="34739"/>
                        <a14:backgroundMark x1="39317" y1="32884" x2="39317" y2="32884"/>
                        <a14:backgroundMark x1="39444" y1="32209" x2="39444" y2="32209"/>
                        <a14:backgroundMark x1="62579" y1="31703" x2="66625" y2="33221"/>
                        <a14:backgroundMark x1="66372" y1="34064" x2="70291" y2="34907"/>
                        <a14:backgroundMark x1="63464" y1="33052" x2="61441" y2="3102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2" t="37931" r="36763" b="29180"/>
          <a:stretch/>
        </p:blipFill>
        <p:spPr bwMode="auto">
          <a:xfrm>
            <a:off x="3996974" y="2492897"/>
            <a:ext cx="1831881" cy="1676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трелка вниз 13"/>
          <p:cNvSpPr/>
          <p:nvPr/>
        </p:nvSpPr>
        <p:spPr>
          <a:xfrm rot="16200000">
            <a:off x="6626389" y="1500932"/>
            <a:ext cx="2050164" cy="349039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3214505" y="947291"/>
            <a:ext cx="3248526" cy="1475091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95385" y="1552601"/>
            <a:ext cx="32273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вопросы- ответы, объяснения, постановка проблем, </a:t>
            </a:r>
            <a:r>
              <a:rPr lang="ru-RU" sz="1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точнение</a:t>
            </a:r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чтение.</a:t>
            </a:r>
            <a:endPara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18043" y="2781873"/>
            <a:ext cx="29612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(художественные образы, стихи, литературные тексты, обсуждения)</a:t>
            </a:r>
            <a:endPara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3295385" y="4403446"/>
            <a:ext cx="3336074" cy="1581015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(использование речевых средств для реализации намеченных задач)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5400000">
            <a:off x="1348356" y="1556774"/>
            <a:ext cx="1853714" cy="337133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4375" y="2964016"/>
            <a:ext cx="210304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  <a:p>
            <a:pPr algn="ctr"/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равила, команды, объяснения)</a:t>
            </a:r>
            <a:endPara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7424" y="405657"/>
            <a:ext cx="3067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карты:</a:t>
            </a:r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408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45164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форма: Моим воспитанникам очень нравится заниматься по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лэпбуку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принимают участие в выборе темы.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Лэпбук  – в дословном переводе с английского языка   означает «книга на коленях». Он представляет собой папку или другую прочную картонную основу, на которую наклеены маленькие книжки (мини книжки — простые и фигурные, в виде кармашков, гармошек, белочек, стрелочек и т.д.),  в которых организован и записан изучаемый материал. Было бы даже правильнее определить лэпбук не как средство обучения, а как особую форму организации учебного материала.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D:\Палий М.Д\Новая папка\IMG-20210930-WA0000.jpg"/>
          <p:cNvPicPr/>
          <p:nvPr/>
        </p:nvPicPr>
        <p:blipFill>
          <a:blip r:embed="rId3"/>
          <a:srcRect t="8974" r="13095"/>
          <a:stretch>
            <a:fillRect/>
          </a:stretch>
        </p:blipFill>
        <p:spPr bwMode="auto">
          <a:xfrm>
            <a:off x="247576" y="2506065"/>
            <a:ext cx="3171825" cy="249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Палий М.Д\Новая папка\20210930_0820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1514" y="2495612"/>
            <a:ext cx="3044850" cy="242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Палий М.Д\Новая папка\20210930_0821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8278" y="3957089"/>
            <a:ext cx="2920291" cy="237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25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4252" y="49977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форма: Большую роль для меня и  моих ребятишек в развитии речи играет и современная предметно-развивающая среда.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создании речевой зоны я уделяю внимание на игры, пособия и материалы. Важно, чтобы они были направлены на развитие всех сторон речи: произносительную, грамматический строй, развитие словаря, слоговую структуру и связную речь. Для этого я использую  наборы дидактических, предметных и сюжетных картинок по основным лексическим темам, комплекты игрушек, печатные дидактические игры.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D:\фото к презентации 21г\IMG-20210928-WA00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6669" y="2252277"/>
            <a:ext cx="3376157" cy="196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Средняя гр. 2020г.-2021г\Свободный досуг\IMG-20201202-WA0039.jpg"/>
          <p:cNvPicPr/>
          <p:nvPr/>
        </p:nvPicPr>
        <p:blipFill>
          <a:blip r:embed="rId4"/>
          <a:srcRect l="12186" t="30128" b="5769"/>
          <a:stretch>
            <a:fillRect/>
          </a:stretch>
        </p:blipFill>
        <p:spPr bwMode="auto">
          <a:xfrm>
            <a:off x="211014" y="2555076"/>
            <a:ext cx="3312747" cy="198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редняя гр. 2020г.-2021г\Свободный досуг\20201008_111150.jpg"/>
          <p:cNvPicPr/>
          <p:nvPr/>
        </p:nvPicPr>
        <p:blipFill>
          <a:blip r:embed="rId5" cstate="print"/>
          <a:srcRect l="3688" r="19658"/>
          <a:stretch>
            <a:fillRect/>
          </a:stretch>
        </p:blipFill>
        <p:spPr bwMode="auto">
          <a:xfrm>
            <a:off x="8389939" y="2405576"/>
            <a:ext cx="3018960" cy="19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АЛИЙ 2021г наблюдение лес спорт возд процедуры  полезная или вредная еда\спорт 20 г\IMG_20210126_163254.jpg"/>
          <p:cNvPicPr/>
          <p:nvPr/>
        </p:nvPicPr>
        <p:blipFill>
          <a:blip r:embed="rId6" cstate="print"/>
          <a:srcRect t="24880"/>
          <a:stretch>
            <a:fillRect/>
          </a:stretch>
        </p:blipFill>
        <p:spPr bwMode="auto">
          <a:xfrm>
            <a:off x="10134379" y="211014"/>
            <a:ext cx="1823159" cy="210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ПАЛИЙ 2021г наблюдение лес спорт возд процедуры  полезная или вредная еда\лес наблюдения продукты\IMG_20210914_095914.jpg"/>
          <p:cNvPicPr/>
          <p:nvPr/>
        </p:nvPicPr>
        <p:blipFill>
          <a:blip r:embed="rId7" cstate="print"/>
          <a:srcRect l="3848" t="24145"/>
          <a:stretch>
            <a:fillRect/>
          </a:stretch>
        </p:blipFill>
        <p:spPr bwMode="auto">
          <a:xfrm>
            <a:off x="2222695" y="4621238"/>
            <a:ext cx="3123027" cy="195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ПАЛИЙ 2021г наблюдение лес спорт возд процедуры  полезная или вредная еда\лес наблюдения продукты\IMG_20210423_100242.jpg"/>
          <p:cNvPicPr/>
          <p:nvPr/>
        </p:nvPicPr>
        <p:blipFill>
          <a:blip r:embed="rId8" cstate="print"/>
          <a:srcRect l="8658" t="21154"/>
          <a:stretch>
            <a:fillRect/>
          </a:stretch>
        </p:blipFill>
        <p:spPr bwMode="auto">
          <a:xfrm>
            <a:off x="6260657" y="4670473"/>
            <a:ext cx="3417914" cy="192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36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-bal.ru/pars_docs/refs/92/91603/91603_html_85e8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1432" y="43961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форма: Хорошо использовать в работе театрализацию – самый любимый и используемый вид деятельности, который способствует развитию речи, творческой инициативы и фантазии. Театрально-игровая деятельность обогащает детей в целом новыми впечатлениями, знаниями, умениями, развивает интерес к литературе, театру, формирует диалогическую, эмоционально-насыщенную речь, активизирует словарь, способствует нравственно-эстетическому воспитанию каждого ребенка. В этом нам помогает наш музыкальный руководитель: Елена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Валентиновна Павленко.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D:\Палий М.Д\Худ.лит.- чтение\20210208_111021.jpg"/>
          <p:cNvPicPr/>
          <p:nvPr/>
        </p:nvPicPr>
        <p:blipFill>
          <a:blip r:embed="rId3" cstate="print"/>
          <a:srcRect r="21011"/>
          <a:stretch>
            <a:fillRect/>
          </a:stretch>
        </p:blipFill>
        <p:spPr bwMode="auto">
          <a:xfrm>
            <a:off x="7709096" y="2996419"/>
            <a:ext cx="2940148" cy="158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Палий М.Д\Чтение сближает сердца\IMG-20200526-WA0043.jpg"/>
          <p:cNvPicPr/>
          <p:nvPr/>
        </p:nvPicPr>
        <p:blipFill>
          <a:blip r:embed="rId4"/>
          <a:srcRect l="13478" r="20735"/>
          <a:stretch>
            <a:fillRect/>
          </a:stretch>
        </p:blipFill>
        <p:spPr bwMode="auto">
          <a:xfrm>
            <a:off x="291978" y="2475101"/>
            <a:ext cx="2690373" cy="160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алий М.Д\Чтение сближает сердца\IMG-20201008-WA00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0776" y="200675"/>
            <a:ext cx="2148095" cy="259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алий М.Д\Чтение сближает сердца\IMG-20201011-WA0005.jpg"/>
          <p:cNvPicPr/>
          <p:nvPr/>
        </p:nvPicPr>
        <p:blipFill>
          <a:blip r:embed="rId6" cstate="print"/>
          <a:srcRect t="7563" r="4597"/>
          <a:stretch>
            <a:fillRect/>
          </a:stretch>
        </p:blipFill>
        <p:spPr bwMode="auto">
          <a:xfrm>
            <a:off x="398635" y="4586067"/>
            <a:ext cx="1978805" cy="19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Средняя гр. 2020г.-2021г\Музыка\20210127_094637.jpg"/>
          <p:cNvPicPr/>
          <p:nvPr/>
        </p:nvPicPr>
        <p:blipFill>
          <a:blip r:embed="rId7" cstate="print"/>
          <a:srcRect l="4810" r="13896" b="20132"/>
          <a:stretch>
            <a:fillRect/>
          </a:stretch>
        </p:blipFill>
        <p:spPr bwMode="auto">
          <a:xfrm>
            <a:off x="3301586" y="4754880"/>
            <a:ext cx="3521246" cy="151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Средняя гр. 2020г.-2021г\Фото детей\IMG-20200522-WA005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3087" y="2448817"/>
            <a:ext cx="2914650" cy="165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857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565</Words>
  <Application>Microsoft Office PowerPoint</Application>
  <PresentationFormat>Широкоэкранный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28</cp:revision>
  <dcterms:created xsi:type="dcterms:W3CDTF">2021-09-29T11:46:03Z</dcterms:created>
  <dcterms:modified xsi:type="dcterms:W3CDTF">2021-10-01T01:20:42Z</dcterms:modified>
</cp:coreProperties>
</file>