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73" r:id="rId6"/>
    <p:sldId id="259" r:id="rId7"/>
    <p:sldId id="260" r:id="rId8"/>
    <p:sldId id="274" r:id="rId9"/>
    <p:sldId id="275" r:id="rId10"/>
    <p:sldId id="276" r:id="rId11"/>
    <p:sldId id="277" r:id="rId12"/>
    <p:sldId id="281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й по географии Шаблоны для презентаций"/>
          <p:cNvPicPr/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0" y="1159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МБДОУ «УНДС ОВ №3 «Сказка»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  ООД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по речевому развитию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на </a:t>
            </a:r>
            <a:r>
              <a:rPr lang="ru-RU" sz="4000" b="1" dirty="0" smtClean="0">
                <a:solidFill>
                  <a:srgbClr val="C00000"/>
                </a:solidFill>
              </a:rPr>
              <a:t>тему:</a:t>
            </a:r>
            <a:r>
              <a:rPr lang="ru-RU" sz="4000" b="1" dirty="0" smtClean="0">
                <a:solidFill>
                  <a:srgbClr val="002060"/>
                </a:solidFill>
              </a:rPr>
              <a:t> «Дикие </a:t>
            </a:r>
            <a:r>
              <a:rPr lang="ru-RU" sz="4000" b="1" dirty="0">
                <a:solidFill>
                  <a:srgbClr val="002060"/>
                </a:solidFill>
              </a:rPr>
              <a:t>животные зимой»</a:t>
            </a:r>
          </a:p>
          <a:p>
            <a:pPr>
              <a:buNone/>
            </a:pPr>
            <a:endParaRPr lang="ru-RU" sz="40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2018г</a:t>
            </a:r>
            <a:r>
              <a:rPr lang="ru-RU" sz="4000" b="1" dirty="0" smtClean="0">
                <a:solidFill>
                  <a:srgbClr val="002060"/>
                </a:solidFill>
              </a:rPr>
              <a:t>. январь        </a:t>
            </a:r>
            <a:r>
              <a:rPr lang="ru-RU" sz="4600" b="1" dirty="0" smtClean="0">
                <a:solidFill>
                  <a:srgbClr val="FF0000"/>
                </a:solidFill>
              </a:rPr>
              <a:t>Воспитатель:</a:t>
            </a:r>
            <a:r>
              <a:rPr lang="ru-RU" sz="4600" dirty="0" smtClean="0"/>
              <a:t> </a:t>
            </a:r>
            <a:r>
              <a:rPr lang="ru-RU" sz="4600" b="1" dirty="0" smtClean="0">
                <a:solidFill>
                  <a:srgbClr val="002060"/>
                </a:solidFill>
              </a:rPr>
              <a:t>Стецюра Л.Н.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3588850" cy="210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48" y="-171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Игра-разминка-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«На водопой</a:t>
            </a:r>
            <a:r>
              <a:rPr lang="ru-RU" dirty="0" smtClean="0">
                <a:solidFill>
                  <a:srgbClr val="7030A0"/>
                </a:solidFill>
              </a:rPr>
              <a:t>»: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Как-то днем лесной тропой звери шли на водопой </a:t>
            </a:r>
            <a:r>
              <a:rPr lang="ru-RU" sz="2400" dirty="0">
                <a:solidFill>
                  <a:srgbClr val="FF0000"/>
                </a:solidFill>
              </a:rPr>
              <a:t>(дети спокойно идут по кругу друг за другом),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За мамой лосихой топал лосенок </a:t>
            </a:r>
            <a:r>
              <a:rPr lang="ru-RU" sz="2400" dirty="0">
                <a:solidFill>
                  <a:srgbClr val="FF0000"/>
                </a:solidFill>
              </a:rPr>
              <a:t>(идут, громко топая),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За мамой лисицей крался лисенок </a:t>
            </a:r>
            <a:r>
              <a:rPr lang="ru-RU" sz="2400" dirty="0">
                <a:solidFill>
                  <a:srgbClr val="FF0000"/>
                </a:solidFill>
              </a:rPr>
              <a:t>(крадутся на носочках),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За мамой ежихой катился ежонок </a:t>
            </a:r>
            <a:r>
              <a:rPr lang="ru-RU" sz="2400" dirty="0">
                <a:solidFill>
                  <a:srgbClr val="FF0000"/>
                </a:solidFill>
              </a:rPr>
              <a:t>(приседают, медленно двигаются вперед),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За мамой медведицей шел медвежонок </a:t>
            </a:r>
            <a:r>
              <a:rPr lang="ru-RU" sz="2400" dirty="0">
                <a:solidFill>
                  <a:srgbClr val="FF0000"/>
                </a:solidFill>
              </a:rPr>
              <a:t>(идут вперевалку),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За мамой белкой скакали бельчата </a:t>
            </a:r>
            <a:r>
              <a:rPr lang="ru-RU" sz="2400" dirty="0">
                <a:solidFill>
                  <a:srgbClr val="FF0000"/>
                </a:solidFill>
              </a:rPr>
              <a:t>(скачут вприсядку)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За мамой зайчихой - косые зайчата </a:t>
            </a:r>
            <a:r>
              <a:rPr lang="ru-RU" sz="2400" dirty="0">
                <a:solidFill>
                  <a:srgbClr val="FF0000"/>
                </a:solidFill>
              </a:rPr>
              <a:t>(скачут на выпрямленных ногах),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Волчица вела за собою волчат </a:t>
            </a:r>
            <a:r>
              <a:rPr lang="ru-RU" sz="2400" dirty="0">
                <a:solidFill>
                  <a:srgbClr val="FF0000"/>
                </a:solidFill>
              </a:rPr>
              <a:t>(идут на четвереньках),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Все мамы и дети напиться хотят </a:t>
            </a:r>
            <a:r>
              <a:rPr lang="ru-RU" sz="2400" dirty="0">
                <a:solidFill>
                  <a:srgbClr val="FF0000"/>
                </a:solidFill>
              </a:rPr>
              <a:t>(лицом в круг, делают движение языком и лакают).</a:t>
            </a: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01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Незнайка: </a:t>
            </a:r>
            <a:r>
              <a:rPr lang="ru-RU" sz="2400" dirty="0">
                <a:solidFill>
                  <a:srgbClr val="002060"/>
                </a:solidFill>
              </a:rPr>
              <a:t>Ребята, а правда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что </a:t>
            </a:r>
            <a:r>
              <a:rPr lang="ru-RU" sz="2400" dirty="0">
                <a:solidFill>
                  <a:srgbClr val="002060"/>
                </a:solidFill>
              </a:rPr>
              <a:t>заяц живет в норе?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Дети:</a:t>
            </a:r>
            <a:r>
              <a:rPr lang="ru-RU" sz="2400" dirty="0">
                <a:solidFill>
                  <a:srgbClr val="002060"/>
                </a:solidFill>
              </a:rPr>
              <a:t> Нет. У зайца дома нет,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он </a:t>
            </a:r>
            <a:r>
              <a:rPr lang="ru-RU" sz="2400" dirty="0">
                <a:solidFill>
                  <a:srgbClr val="002060"/>
                </a:solidFill>
              </a:rPr>
              <a:t>спит под кустом,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 </a:t>
            </a:r>
            <a:r>
              <a:rPr lang="ru-RU" sz="2400" dirty="0">
                <a:solidFill>
                  <a:srgbClr val="002060"/>
                </a:solidFill>
              </a:rPr>
              <a:t>елкой в сугробе.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Игра </a:t>
            </a:r>
            <a:r>
              <a:rPr lang="ru-RU" sz="2400" dirty="0">
                <a:solidFill>
                  <a:srgbClr val="C00000"/>
                </a:solidFill>
              </a:rPr>
              <a:t>«Где кто живет?»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Дети: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Лиса </a:t>
            </a:r>
            <a:r>
              <a:rPr lang="ru-RU" sz="2400" dirty="0" smtClean="0">
                <a:solidFill>
                  <a:srgbClr val="002060"/>
                </a:solidFill>
              </a:rPr>
              <a:t>живет- </a:t>
            </a:r>
            <a:r>
              <a:rPr lang="ru-RU" sz="2400" dirty="0">
                <a:solidFill>
                  <a:srgbClr val="00B050"/>
                </a:solidFill>
              </a:rPr>
              <a:t>в норе.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Белка - </a:t>
            </a:r>
            <a:r>
              <a:rPr lang="ru-RU" sz="2400" dirty="0">
                <a:solidFill>
                  <a:srgbClr val="00B050"/>
                </a:solidFill>
              </a:rPr>
              <a:t>в дупле.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Медведь зимой спит </a:t>
            </a:r>
            <a:r>
              <a:rPr lang="ru-RU" sz="2400" dirty="0" smtClean="0">
                <a:solidFill>
                  <a:srgbClr val="002060"/>
                </a:solidFill>
              </a:rPr>
              <a:t>-</a:t>
            </a:r>
            <a:r>
              <a:rPr lang="ru-RU" sz="2400" dirty="0" smtClean="0">
                <a:solidFill>
                  <a:srgbClr val="00B050"/>
                </a:solidFill>
              </a:rPr>
              <a:t>в </a:t>
            </a:r>
            <a:r>
              <a:rPr lang="ru-RU" sz="2400" dirty="0">
                <a:solidFill>
                  <a:srgbClr val="00B050"/>
                </a:solidFill>
              </a:rPr>
              <a:t>берлоге.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Волк </a:t>
            </a:r>
            <a:r>
              <a:rPr lang="ru-RU" sz="2400" dirty="0" smtClean="0">
                <a:solidFill>
                  <a:srgbClr val="002060"/>
                </a:solidFill>
              </a:rPr>
              <a:t>живет- </a:t>
            </a:r>
            <a:r>
              <a:rPr lang="ru-RU" sz="2400" dirty="0">
                <a:solidFill>
                  <a:srgbClr val="00B050"/>
                </a:solidFill>
              </a:rPr>
              <a:t>в логове.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Еж </a:t>
            </a:r>
            <a:r>
              <a:rPr lang="ru-RU" sz="2400" dirty="0" smtClean="0">
                <a:solidFill>
                  <a:srgbClr val="002060"/>
                </a:solidFill>
              </a:rPr>
              <a:t>спит- </a:t>
            </a:r>
            <a:r>
              <a:rPr lang="ru-RU" sz="2400" dirty="0">
                <a:solidFill>
                  <a:srgbClr val="00B050"/>
                </a:solidFill>
              </a:rPr>
              <a:t>в норе.</a:t>
            </a: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0512"/>
            <a:ext cx="4355976" cy="2450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14" y="404664"/>
            <a:ext cx="4355976" cy="2450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475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7787"/>
            <a:ext cx="3682752" cy="207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3803915" cy="213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803915" cy="213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7" y="3026363"/>
            <a:ext cx="4067944" cy="22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3988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48" y="-171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Незнайка:</a:t>
            </a:r>
            <a:r>
              <a:rPr lang="ru-RU" sz="2400" dirty="0">
                <a:solidFill>
                  <a:srgbClr val="002060"/>
                </a:solidFill>
              </a:rPr>
              <a:t> Спасибо, ребята» А расскажите мне, пожалуйста, еще раз подробнее об этих животных, чтобы я ничего не забыл.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(Воспитатель выставляет на столе карточки с изображением диких животных).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Воспитатель:</a:t>
            </a:r>
            <a:r>
              <a:rPr lang="ru-RU" sz="2400" dirty="0">
                <a:solidFill>
                  <a:srgbClr val="002060"/>
                </a:solidFill>
              </a:rPr>
              <a:t> Ребята, а расскажите Незнайке кто это, как называется его детеныши, где живет это животное.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(Дети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 желанию, по одному подходят к доске, берут карточку с изображением животного и рассказывают всё, что знают о нем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Например:</a:t>
            </a:r>
            <a:r>
              <a:rPr lang="ru-RU" sz="2400" dirty="0">
                <a:solidFill>
                  <a:srgbClr val="002060"/>
                </a:solidFill>
              </a:rPr>
              <a:t> Это медведь, у него медвежата, он зимой спит в берлоге. Медведь это дикое животное.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Незнайка: </a:t>
            </a:r>
            <a:r>
              <a:rPr lang="ru-RU" sz="2400" dirty="0">
                <a:solidFill>
                  <a:srgbClr val="002060"/>
                </a:solidFill>
              </a:rPr>
              <a:t>Большое спасибо, ребята! Я так много узнал. До свидания.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(Незнайка уходит).</a:t>
            </a: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C:\Users\Zver\Desktop\документы\откр.зан.по разв.речи\IMG-20170112-WA0025.jpg"/>
          <p:cNvPicPr>
            <a:picLocks noGrp="1"/>
          </p:cNvPicPr>
          <p:nvPr>
            <p:ph sz="half" idx="2"/>
          </p:nvPr>
        </p:nvPicPr>
        <p:blipFill>
          <a:blip r:embed="rId3"/>
          <a:srcRect t="19346" b="16076"/>
          <a:stretch>
            <a:fillRect/>
          </a:stretch>
        </p:blipFill>
        <p:spPr bwMode="auto">
          <a:xfrm>
            <a:off x="4786314" y="1142984"/>
            <a:ext cx="394229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6667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48" y="-171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Воспитатель: </a:t>
            </a:r>
            <a:r>
              <a:rPr lang="ru-RU" sz="2400" dirty="0">
                <a:solidFill>
                  <a:srgbClr val="002060"/>
                </a:solidFill>
              </a:rPr>
              <a:t>Вот и ушел наш Незнайка. Теперь он многое узнал и, наверно, будет меньше задавать вопросов. Вы порадовали Незнайку своими ответами, многое ему рассказали. Как вы думаете, зверям хорошо жить в лесу?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Дети: </a:t>
            </a:r>
            <a:r>
              <a:rPr lang="ru-RU" sz="2400" dirty="0">
                <a:solidFill>
                  <a:srgbClr val="002060"/>
                </a:solidFill>
              </a:rPr>
              <a:t>Хорошо. Это их дом. Лес их кормит.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Воспитатель: </a:t>
            </a:r>
            <a:r>
              <a:rPr lang="ru-RU" sz="2400" dirty="0">
                <a:solidFill>
                  <a:srgbClr val="002060"/>
                </a:solidFill>
              </a:rPr>
              <a:t>А как люди должны вести себя в лесу?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Дети: </a:t>
            </a:r>
            <a:r>
              <a:rPr lang="ru-RU" sz="2400" dirty="0">
                <a:solidFill>
                  <a:srgbClr val="002060"/>
                </a:solidFill>
              </a:rPr>
              <a:t>В лесу нельзя ничего ломать, обижать животных. Лес нельзя загрязнять.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Воспитатель: </a:t>
            </a:r>
            <a:r>
              <a:rPr lang="ru-RU" sz="2400" dirty="0">
                <a:solidFill>
                  <a:srgbClr val="002060"/>
                </a:solidFill>
              </a:rPr>
              <a:t>Ребята, вы все молодцы, вы и меня порадовали своими ответами. А теперь нам пора возвращаться в наш детский сад.</a:t>
            </a: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92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9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1583" y="1050645"/>
            <a:ext cx="2895851" cy="2048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1181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5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/>
              <a:t>● Усвоить названия животных, познакомить со средой обитания, особенностями внешнего вида и образа жизни.</a:t>
            </a:r>
          </a:p>
          <a:p>
            <a:pPr>
              <a:buNone/>
            </a:pPr>
            <a:r>
              <a:rPr lang="ru-RU" dirty="0"/>
              <a:t>● Развитие связной речи, совершенствование грамматического строя речи. Активизация предметного и глагольного словаря, словаря признаков по теме «Дикие животные».</a:t>
            </a:r>
          </a:p>
          <a:p>
            <a:pPr>
              <a:buNone/>
            </a:pPr>
            <a:r>
              <a:rPr lang="ru-RU" dirty="0"/>
              <a:t>● Воспитывать любовь и бережное отношение к природе.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96" y="352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● развитие всех компонентов устной речи детей: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● грамматического строя речи,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● связной речи — диалогической и монологической форм;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● формирование словаря,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● воспитание звуковой культуры речи.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818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96" y="352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Основные направления работы по речевому развитию детей в ДОУ: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1. Развитие словаря: освоение значений слов и их уместное употребление в соответствии с контекстом высказывания, с ситуацией, в которой происходит общение.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2. Воспитание звуковой культуры речи: развитие восприятия звуков родной речи и произношения.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3. Формирование осознания явлений языка и речи (различение звука и слова, нахождение места звука в слове).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4. Формирование грамматического строя речи: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4.1. Морфология (изменение слов по родам, числам, падежам);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4.2. Синтаксис (освоение различных типов словосочетаний и предложений);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4.3. Словообразование.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858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Материалы: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картинки </a:t>
            </a:r>
            <a:r>
              <a:rPr lang="ru-RU" sz="2400" dirty="0"/>
              <a:t>и игрушки диких </a:t>
            </a:r>
            <a:r>
              <a:rPr lang="ru-RU" sz="2400" dirty="0" smtClean="0"/>
              <a:t>животных.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Предварительная работа: </a:t>
            </a:r>
            <a:r>
              <a:rPr lang="ru-RU" sz="2400" dirty="0"/>
              <a:t>рассматривание иллюстраций диких </a:t>
            </a:r>
            <a:r>
              <a:rPr lang="ru-RU" sz="2400" dirty="0" smtClean="0"/>
              <a:t>животных </a:t>
            </a:r>
            <a:r>
              <a:rPr lang="ru-RU" sz="2400" dirty="0"/>
              <a:t>и беседа по ним</a:t>
            </a:r>
            <a:r>
              <a:rPr lang="ru-RU" sz="2400" dirty="0" smtClean="0"/>
              <a:t>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Рассказы:</a:t>
            </a:r>
            <a:r>
              <a:rPr lang="ru-RU" sz="2400" dirty="0"/>
              <a:t> В. Бианки «Купание медвежат», Е. </a:t>
            </a:r>
            <a:r>
              <a:rPr lang="ru-RU" sz="2400" dirty="0" err="1"/>
              <a:t>Чарушин</a:t>
            </a:r>
            <a:r>
              <a:rPr lang="ru-RU" sz="2400" dirty="0"/>
              <a:t> «</a:t>
            </a:r>
            <a:r>
              <a:rPr lang="ru-RU" sz="2400" dirty="0" err="1"/>
              <a:t>Волчишко</a:t>
            </a:r>
            <a:r>
              <a:rPr lang="ru-RU" sz="2400" dirty="0"/>
              <a:t>», «Медведица и медвежата», Н. Сладков «Лиса и заяц», Н. Сладков «Лиса и заяц</a:t>
            </a:r>
            <a:r>
              <a:rPr lang="ru-RU" sz="2400" dirty="0" smtClean="0"/>
              <a:t>».</a:t>
            </a:r>
            <a:endParaRPr lang="ru-RU" sz="2400" dirty="0"/>
          </a:p>
          <a:p>
            <a:r>
              <a:rPr lang="ru-RU" sz="2400" dirty="0">
                <a:solidFill>
                  <a:srgbClr val="C00000"/>
                </a:solidFill>
              </a:rPr>
              <a:t>Сказки:</a:t>
            </a:r>
            <a:r>
              <a:rPr lang="ru-RU" sz="2400" dirty="0"/>
              <a:t> «Козлятки и волк», «Колобок», «Три медведя» (обр. Л. Толстого), «Лиса и кувшин</a:t>
            </a:r>
            <a:r>
              <a:rPr lang="ru-RU" sz="2400" dirty="0" smtClean="0"/>
              <a:t>».</a:t>
            </a:r>
            <a:endParaRPr lang="ru-RU" sz="2400" dirty="0"/>
          </a:p>
          <a:p>
            <a:r>
              <a:rPr lang="ru-RU" sz="2400" dirty="0">
                <a:solidFill>
                  <a:srgbClr val="C00000"/>
                </a:solidFill>
              </a:rPr>
              <a:t>Дидактические игры: </a:t>
            </a:r>
            <a:r>
              <a:rPr lang="ru-RU" sz="2400" dirty="0"/>
              <a:t>«Когда это бывает?», «Чей это домик?», «Кто чем питается?».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0" y="-559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Ход ОД: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970" y="1689579"/>
            <a:ext cx="885698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Воспитатель: </a:t>
            </a:r>
            <a:r>
              <a:rPr lang="ru-RU" dirty="0">
                <a:solidFill>
                  <a:srgbClr val="002060"/>
                </a:solidFill>
              </a:rPr>
              <a:t>Дети, посмотрите, какая красивая снежинка» К кому она попадет в руки, тот должен назвать любое слово о зиме.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Дети: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Мороз, снег, лед, иней, метель, лыжи, ледянки, санки, вьюга...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Затем воспитатель просит детей вспомнить стихи о зиме.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Воспитатель: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Сейчас мы отправимся в путешествие, закройте глаза (звучит музыка и воспитатель выставляет макет зимнего леса).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Воспитатель</a:t>
            </a:r>
            <a:r>
              <a:rPr lang="ru-RU" dirty="0"/>
              <a:t>: </a:t>
            </a:r>
            <a:r>
              <a:rPr lang="ru-RU" dirty="0">
                <a:solidFill>
                  <a:srgbClr val="002060"/>
                </a:solidFill>
              </a:rPr>
              <a:t>Посмотрите, куда мы попали?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Дети: </a:t>
            </a:r>
            <a:r>
              <a:rPr lang="ru-RU" dirty="0">
                <a:solidFill>
                  <a:srgbClr val="002060"/>
                </a:solidFill>
              </a:rPr>
              <a:t>Мы попали в лес.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Воспитатель: </a:t>
            </a:r>
            <a:r>
              <a:rPr lang="ru-RU" dirty="0">
                <a:solidFill>
                  <a:srgbClr val="002060"/>
                </a:solidFill>
              </a:rPr>
              <a:t>Какое это время года?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Дети: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Зима.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5306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</a:rPr>
              <a:t>Воспитатель: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Какой красивый зимний лес! Все покрыто снегом, будто пушистым ковром. Тихо-тихо в лесу. Скажите, кто живет в этом лесу?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Дети: </a:t>
            </a:r>
            <a:r>
              <a:rPr lang="ru-RU" sz="2800" dirty="0">
                <a:solidFill>
                  <a:srgbClr val="002060"/>
                </a:solidFill>
              </a:rPr>
              <a:t>В этом лесу живут волк, лиса, заяц, белка, ежик.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Воспитатель: </a:t>
            </a:r>
            <a:r>
              <a:rPr lang="ru-RU" sz="2800" dirty="0">
                <a:solidFill>
                  <a:srgbClr val="002060"/>
                </a:solidFill>
              </a:rPr>
              <a:t>Как назвать этих животных одним словом?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Дети: </a:t>
            </a:r>
            <a:r>
              <a:rPr lang="ru-RU" sz="2800" dirty="0">
                <a:solidFill>
                  <a:srgbClr val="002060"/>
                </a:solidFill>
              </a:rPr>
              <a:t>Дикие.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</a:rPr>
              <a:t>Воспитатель: </a:t>
            </a:r>
            <a:r>
              <a:rPr lang="ru-RU" sz="2800" dirty="0">
                <a:solidFill>
                  <a:srgbClr val="002060"/>
                </a:solidFill>
              </a:rPr>
              <a:t>Скажите, всех ли диких животных можно увидеть зимой?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Дети: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Нет.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100" b="1" dirty="0">
                <a:solidFill>
                  <a:srgbClr val="C00000"/>
                </a:solidFill>
              </a:rPr>
              <a:t>Воспитатель: </a:t>
            </a:r>
            <a:r>
              <a:rPr lang="ru-RU" sz="3100" dirty="0">
                <a:solidFill>
                  <a:srgbClr val="002060"/>
                </a:solidFill>
              </a:rPr>
              <a:t>Почему, как вы думаете</a:t>
            </a:r>
            <a:r>
              <a:rPr lang="ru-RU" sz="3100" dirty="0" smtClean="0">
                <a:solidFill>
                  <a:srgbClr val="002060"/>
                </a:solidFill>
              </a:rPr>
              <a:t>?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Дети: </a:t>
            </a:r>
            <a:r>
              <a:rPr lang="ru-RU" sz="3100" dirty="0">
                <a:solidFill>
                  <a:srgbClr val="002060"/>
                </a:solidFill>
              </a:rPr>
              <a:t>Медведи и ежи зимой спят.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(Раздается стук в дверь, входит «Незнайка»).</a:t>
            </a: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>
                <a:solidFill>
                  <a:srgbClr val="C00000"/>
                </a:solidFill>
              </a:rPr>
              <a:t>Незнайка:</a:t>
            </a:r>
            <a:r>
              <a:rPr lang="ru-RU" sz="2700" dirty="0"/>
              <a:t> Здравствуйте, ребята, я принес для вас загадки, помогите мне, пожалуйста, их разгадать: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 снегу бежит петляет,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 лету шубку он меняет.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На снегу его не видно,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Волку и лисе обидно. </a:t>
            </a:r>
            <a:r>
              <a:rPr lang="ru-RU" sz="1400" dirty="0">
                <a:solidFill>
                  <a:srgbClr val="C00000"/>
                </a:solidFill>
              </a:rPr>
              <a:t>(заяц).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Пышный хвост торчит с верхушки,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Что за странная зверушка?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Щелкает орехи мелко,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Ну конечно это... </a:t>
            </a:r>
            <a:r>
              <a:rPr lang="ru-RU" sz="1400" dirty="0">
                <a:solidFill>
                  <a:srgbClr val="C00000"/>
                </a:solidFill>
              </a:rPr>
              <a:t>(белка).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День и ночь по лесу рыщет,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День и ночь добычу ищет.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Ходит-бродит он молчком,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Уши серые торчком. </a:t>
            </a:r>
            <a:r>
              <a:rPr lang="ru-RU" sz="1400" dirty="0" smtClean="0">
                <a:solidFill>
                  <a:srgbClr val="C00000"/>
                </a:solidFill>
              </a:rPr>
              <a:t>(волк).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Хвост пушистый,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Мех золотистый,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лесу живет,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деревне кур крадет.     </a:t>
            </a:r>
            <a:r>
              <a:rPr lang="ru-RU" sz="1400" dirty="0" smtClean="0">
                <a:solidFill>
                  <a:srgbClr val="C00000"/>
                </a:solidFill>
              </a:rPr>
              <a:t>(лиса).</a:t>
            </a:r>
            <a:endParaRPr lang="ru-RU" sz="1400" dirty="0"/>
          </a:p>
        </p:txBody>
      </p:sp>
      <p:pic>
        <p:nvPicPr>
          <p:cNvPr id="1026" name="Picture 2" descr="C:\Users\Zver\Desktop\фото с занятия\IMG_20170117_105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07" r="11556"/>
          <a:stretch>
            <a:fillRect/>
          </a:stretch>
        </p:blipFill>
        <p:spPr bwMode="auto">
          <a:xfrm>
            <a:off x="3571868" y="1714488"/>
            <a:ext cx="506808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931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шко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4176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Незнайка</a:t>
            </a:r>
            <a:r>
              <a:rPr lang="ru-RU" sz="2000" b="1" dirty="0">
                <a:solidFill>
                  <a:srgbClr val="C0000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Молодцы, ребята, спасибо вам. Я вот смотрю и никак не пойму, что общего есть у всех зверят.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Дети: </a:t>
            </a:r>
            <a:r>
              <a:rPr lang="ru-RU" sz="2000" dirty="0">
                <a:solidFill>
                  <a:srgbClr val="002060"/>
                </a:solidFill>
              </a:rPr>
              <a:t>У всех животных есть голова, морда, лапы, хвост.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Незнайка: </a:t>
            </a:r>
            <a:r>
              <a:rPr lang="ru-RU" sz="2000" dirty="0">
                <a:solidFill>
                  <a:srgbClr val="002060"/>
                </a:solidFill>
              </a:rPr>
              <a:t>Я всё время забываю, чем покрыто тело животных?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Дети: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Тело животных покрыто шерстью.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Незнайка: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Расскажите, пожалуйста, а какая лиса?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(Незнайка просит детей рассказать о волке, зайце, белке, медведе).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Незнайка: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У всех животных есть свои детишки! А вы знаете кто у кого?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Игра </a:t>
            </a:r>
            <a:r>
              <a:rPr lang="ru-RU" sz="2000" dirty="0">
                <a:solidFill>
                  <a:srgbClr val="002060"/>
                </a:solidFill>
              </a:rPr>
              <a:t>«У кого кто?»</a:t>
            </a:r>
          </a:p>
        </p:txBody>
      </p:sp>
      <p:pic>
        <p:nvPicPr>
          <p:cNvPr id="7" name="Рисунок 6" descr="C:\Users\Zver\Desktop\фото с занятия\IMG_20170117_105029.jpg"/>
          <p:cNvPicPr/>
          <p:nvPr/>
        </p:nvPicPr>
        <p:blipFill>
          <a:blip r:embed="rId3" cstate="print"/>
          <a:srcRect l="10583" r="23356"/>
          <a:stretch>
            <a:fillRect/>
          </a:stretch>
        </p:blipFill>
        <p:spPr bwMode="auto">
          <a:xfrm>
            <a:off x="4786314" y="121442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6261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1055</Words>
  <Application>Microsoft Office PowerPoint</Application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«УНДС ОВ №3 «Сказка»</vt:lpstr>
      <vt:lpstr>Цель:</vt:lpstr>
      <vt:lpstr>Задачи:</vt:lpstr>
      <vt:lpstr>Основные направления работы по речевому развитию детей в ДОУ:</vt:lpstr>
      <vt:lpstr>Материалы:</vt:lpstr>
      <vt:lpstr>Ход ОД:</vt:lpstr>
      <vt:lpstr>Воспитатель: Какой красивый зимний лес! Все покрыто снегом, будто пушистым ковром. Тихо-тихо в лесу. Скажите, кто живет в этом лесу? Дети: В этом лесу живут волк, лиса, заяц, белка, ежик. Воспитатель: Как назвать этих животных одним словом? Дети: Дикие. Воспитатель: Скажите, всех ли диких животных можно увидеть зимой? Дети: Нет. Воспитатель: Почему, как вы думаете? Дети: Медведи и ежи зимой спят. (Раздается стук в дверь, входит «Незнайка»). </vt:lpstr>
      <vt:lpstr> Незнайка: Здравствуйте, ребята, я принес для вас загадки, помогите мне, пожалуйста, их разгадать: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«УНДС ОВ №3 «Сказка»</dc:title>
  <dc:creator>User</dc:creator>
  <cp:lastModifiedBy>Zverdvd.org</cp:lastModifiedBy>
  <cp:revision>62</cp:revision>
  <dcterms:created xsi:type="dcterms:W3CDTF">2016-05-15T05:13:21Z</dcterms:created>
  <dcterms:modified xsi:type="dcterms:W3CDTF">2018-03-01T15:56:32Z</dcterms:modified>
</cp:coreProperties>
</file>