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97" r:id="rId1"/>
  </p:sldMasterIdLst>
  <p:notesMasterIdLst>
    <p:notesMasterId r:id="rId2"/>
  </p:notesMasterIdLst>
  <p:handoutMasterIdLst>
    <p:handoutMasterId r:id="rId3"/>
  </p:handoutMasterIdLst>
  <p:sldIdLst>
    <p:sldId id="257" r:id="rId4"/>
    <p:sldId id="282" r:id="rId5"/>
    <p:sldId id="270" r:id="rId6"/>
    <p:sldId id="271" r:id="rId7"/>
    <p:sldId id="272" r:id="rId8"/>
    <p:sldId id="283" r:id="rId9"/>
    <p:sldId id="274" r:id="rId10"/>
    <p:sldId id="275" r:id="rId11"/>
    <p:sldId id="279" r:id="rId12"/>
    <p:sldId id="280" r:id="rId13"/>
    <p:sldId id="281" r:id="rId14"/>
    <p:sldId id="269" r:id="rId15"/>
    <p:sldId id="258" r:id="rId16"/>
    <p:sldId id="262" r:id="rId17"/>
    <p:sldId id="260" r:id="rId18"/>
    <p:sldId id="261" r:id="rId19"/>
    <p:sldId id="267" r:id="rId20"/>
    <p:sldId id="259" r:id="rId21"/>
    <p:sldId id="265" r:id="rId22"/>
    <p:sldId id="268" r:id="rId23"/>
    <p:sldId id="266" r:id="rId24"/>
    <p:sldId id="284" r:id="rId25"/>
  </p:sldIdLst>
  <p:sldSz cx="14401800" cy="10440988"/>
  <p:notesSz cx="6858000" cy="9144000"/>
  <p:custDataLst>
    <p:tags r:id="rId26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793750" indent="-33655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1589088" indent="-674688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2382838" indent="-1011238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3178175" indent="-1349375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0" y="0"/>
      </p:cViewPr>
    </p:cSldViewPr>
  </p:slideViewPr>
  <p:notesViewPr>
    <p:cSldViewPr>
      <p:cViewPr varScale="1">
        <p:scale>
          <a:sx n="55" d="100"/>
          <a:sy n="55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handoutMaster" Target="handoutMasters/handout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560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158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4736" indent="-336550" algn="l" defTabSz="158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9475" indent="-674688" algn="l" defTabSz="158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4212" indent="-1011238" algn="l" defTabSz="158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78951" indent="-1349375" algn="l" defTabSz="158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73686" algn="l" defTabSz="1589475" rtl="0" eaLnBrk="1" latinLnBrk="0" hangingPunct="1">
              <a:defRPr lang="ru-RU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68423" algn="l" defTabSz="1589475" rtl="0" eaLnBrk="1" latinLnBrk="0" hangingPunct="1">
              <a:defRPr lang="ru-RU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63160" algn="l" defTabSz="1589475" rtl="0" eaLnBrk="1" latinLnBrk="0" hangingPunct="1">
              <a:defRPr lang="ru-RU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57900" algn="l" defTabSz="1589475" rtl="0" eaLnBrk="1" latinLnBrk="0" hangingPunct="1">
              <a:defRPr lang="ru-RU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/>
          </a:p>
        </p:txBody>
      </p:sp>
      <p:sp>
        <p:nvSpPr>
          <p:cNvPr id="25603" name="Дата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4FBFC26D-DBC2-443B-8634-5253896C3C88}" type="datetime1">
              <a:rPr sz="1200"/>
              <a:t>*</a:t>
            </a:fld>
            <a:endParaRPr sz="1200"/>
          </a:p>
        </p:txBody>
      </p:sp>
      <p:sp>
        <p:nvSpPr>
          <p:cNvPr id="2560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25" y="685800"/>
            <a:ext cx="473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560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93750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589088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2382838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3178175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60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1200"/>
          </a:p>
        </p:txBody>
      </p:sp>
      <p:sp>
        <p:nvSpPr>
          <p:cNvPr id="2560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4241EF60-D642-44C3-8127-4555C90A1BB7}" type="slidenum">
              <a:rPr sz="1200"/>
              <a:t>*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6626" name="Образ слайда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063625" y="685800"/>
            <a:ext cx="4730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6627" name="Заметки 2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93750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589088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2382838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3178175" indent="0" algn="l" defTabSz="1589088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431F68BA-473E-48BD-B6EA-872E223E331E}" type="slidenum">
              <a:rPr sz="1200"/>
              <a:t>12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>
  <p:cSld name="Титульный слайд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cxnSp>
        <p:nvCxnSpPr>
          <p:cNvPr id="2050" name="Line 7"/>
          <p:cNvCxnSpPr/>
          <p:nvPr/>
        </p:nvCxnSpPr>
        <p:spPr>
          <a:xfrm>
            <a:off x="360362" y="1508125"/>
            <a:ext cx="13562012" cy="0"/>
          </a:xfrm>
          <a:prstGeom prst="line">
            <a:avLst/>
          </a:prstGeom>
          <a:noFill/>
          <a:ln w="66675">
            <a:solidFill>
              <a:schemeClr val="tx2"/>
            </a:solidFill>
            <a:miter lim="800000"/>
          </a:ln>
        </p:spPr>
      </p:cxnSp>
      <p:grpSp>
        <p:nvGrpSpPr>
          <p:cNvPr id="2051" name="Group 8"/>
          <p:cNvGrpSpPr/>
          <p:nvPr/>
        </p:nvGrpSpPr>
        <p:grpSpPr>
          <a:xfrm>
            <a:off x="360362" y="2203450"/>
            <a:ext cx="3600450" cy="3829050"/>
            <a:chOff x="144" y="912"/>
            <a:chExt cx="1440" cy="1584"/>
          </a:xfrm>
        </p:grpSpPr>
        <p:sp>
          <p:nvSpPr>
            <p:cNvPr id="2058" name="Rectangle 9"/>
            <p:cNvSpPr/>
            <p:nvPr/>
          </p:nvSpPr>
          <p:spPr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59" name="Rectangle 10"/>
            <p:cNvSpPr/>
            <p:nvPr/>
          </p:nvSpPr>
          <p:spPr>
            <a:xfrm>
              <a:off x="844" y="912"/>
              <a:ext cx="51" cy="861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0" name="Rectangle 11"/>
            <p:cNvSpPr/>
            <p:nvPr/>
          </p:nvSpPr>
          <p:spPr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1" name="Rectangle 12"/>
            <p:cNvSpPr/>
            <p:nvPr/>
          </p:nvSpPr>
          <p:spPr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2" name="Rectangle 13"/>
            <p:cNvSpPr/>
            <p:nvPr/>
          </p:nvSpPr>
          <p:spPr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3" name="Rectangle 14"/>
            <p:cNvSpPr/>
            <p:nvPr/>
          </p:nvSpPr>
          <p:spPr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4" name="Rectangle 15"/>
            <p:cNvSpPr/>
            <p:nvPr/>
          </p:nvSpPr>
          <p:spPr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5" name="Rectangle 16"/>
            <p:cNvSpPr/>
            <p:nvPr/>
          </p:nvSpPr>
          <p:spPr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6" name="Rectangle 17"/>
            <p:cNvSpPr/>
            <p:nvPr/>
          </p:nvSpPr>
          <p:spPr>
            <a:xfrm>
              <a:off x="1077" y="912"/>
              <a:ext cx="50" cy="1098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7" name="Rectangle 18"/>
            <p:cNvSpPr/>
            <p:nvPr/>
          </p:nvSpPr>
          <p:spPr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8" name="Rectangle 19"/>
            <p:cNvSpPr/>
            <p:nvPr/>
          </p:nvSpPr>
          <p:spPr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69" name="Rectangle 20"/>
            <p:cNvSpPr/>
            <p:nvPr/>
          </p:nvSpPr>
          <p:spPr>
            <a:xfrm>
              <a:off x="1418" y="912"/>
              <a:ext cx="51" cy="1466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70" name="Rectangle 21"/>
            <p:cNvSpPr/>
            <p:nvPr/>
          </p:nvSpPr>
          <p:spPr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</p:grpSp>
      <p:cxnSp>
        <p:nvCxnSpPr>
          <p:cNvPr id="2052" name="Line 22"/>
          <p:cNvCxnSpPr/>
          <p:nvPr/>
        </p:nvCxnSpPr>
        <p:spPr>
          <a:xfrm>
            <a:off x="420688" y="9396412"/>
            <a:ext cx="13560425" cy="0"/>
          </a:xfrm>
          <a:prstGeom prst="line">
            <a:avLst/>
          </a:prstGeom>
          <a:noFill/>
          <a:ln w="12700">
            <a:solidFill>
              <a:schemeClr val="tx2"/>
            </a:solidFill>
            <a:miter lim="800000"/>
          </a:ln>
        </p:spPr>
      </p:cxn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0572" y="2088200"/>
            <a:ext cx="9241154" cy="34803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0587" y="6496618"/>
            <a:ext cx="9121139" cy="220420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725" y="9512300"/>
            <a:ext cx="3359150" cy="696912"/>
          </a:xfrm>
          <a:prstGeom prst="rect">
            <a:avLst/>
          </a:prstGeom>
          <a:ln>
            <a:miter lim="800000"/>
          </a:ln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ln>
            <a:miter lim="800000"/>
          </a:ln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205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ln>
            <a:miter lim="800000"/>
          </a:ln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2BB25CEC-F6A3-47DD-99D0-E0FE13FDC92C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21368" y="696068"/>
            <a:ext cx="2760346" cy="85848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40330" y="696068"/>
            <a:ext cx="8041006" cy="85848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645" y="6709304"/>
            <a:ext cx="12241531" cy="2073697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645" y="4425340"/>
            <a:ext cx="12241531" cy="2283966"/>
          </a:xfrm>
        </p:spPr>
        <p:txBody>
          <a:bodyPr anchor="b"/>
          <a:lstStyle>
            <a:lvl1pPr marL="0" indent="0">
              <a:buNone/>
              <a:defRPr sz="3500"/>
            </a:lvl1pPr>
            <a:lvl2pPr marL="794736" indent="0">
              <a:buNone/>
              <a:defRPr sz="3200"/>
            </a:lvl2pPr>
            <a:lvl3pPr marL="1589475" indent="0">
              <a:buNone/>
              <a:defRPr sz="2700"/>
            </a:lvl3pPr>
            <a:lvl4pPr marL="2384212" indent="0">
              <a:buNone/>
              <a:defRPr sz="2400"/>
            </a:lvl4pPr>
            <a:lvl5pPr marL="3178951" indent="0">
              <a:buNone/>
              <a:defRPr sz="2400"/>
            </a:lvl5pPr>
            <a:lvl6pPr marL="3973686" indent="0">
              <a:buNone/>
              <a:defRPr sz="2400"/>
            </a:lvl6pPr>
            <a:lvl7pPr marL="4768423" indent="0">
              <a:buNone/>
              <a:defRPr sz="2400"/>
            </a:lvl7pPr>
            <a:lvl8pPr marL="5563160" indent="0">
              <a:buNone/>
              <a:defRPr sz="2400"/>
            </a:lvl8pPr>
            <a:lvl9pPr marL="6357900" indent="0">
              <a:buNone/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0332" y="3016286"/>
            <a:ext cx="5400676" cy="6264593"/>
          </a:xfrm>
        </p:spPr>
        <p:txBody>
          <a:bodyPr/>
          <a:lstStyle>
            <a:lvl1pPr>
              <a:defRPr sz="4900"/>
            </a:lvl1pPr>
            <a:lvl2pPr>
              <a:defRPr sz="39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81037" y="3016286"/>
            <a:ext cx="5400676" cy="6264593"/>
          </a:xfrm>
        </p:spPr>
        <p:txBody>
          <a:bodyPr/>
          <a:lstStyle>
            <a:lvl1pPr>
              <a:defRPr sz="4900"/>
            </a:lvl1pPr>
            <a:lvl2pPr>
              <a:defRPr sz="39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2" y="418126"/>
            <a:ext cx="12961621" cy="17401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4" y="2337142"/>
            <a:ext cx="6363295" cy="974009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94736" indent="0">
              <a:buNone/>
              <a:defRPr sz="3500" b="1"/>
            </a:lvl2pPr>
            <a:lvl3pPr marL="1589475" indent="0">
              <a:buNone/>
              <a:defRPr sz="3200" b="1"/>
            </a:lvl3pPr>
            <a:lvl4pPr marL="2384212" indent="0">
              <a:buNone/>
              <a:defRPr sz="2700" b="1"/>
            </a:lvl4pPr>
            <a:lvl5pPr marL="3178951" indent="0">
              <a:buNone/>
              <a:defRPr sz="2700" b="1"/>
            </a:lvl5pPr>
            <a:lvl6pPr marL="3973686" indent="0">
              <a:buNone/>
              <a:defRPr sz="2700" b="1"/>
            </a:lvl6pPr>
            <a:lvl7pPr marL="4768423" indent="0">
              <a:buNone/>
              <a:defRPr sz="2700" b="1"/>
            </a:lvl7pPr>
            <a:lvl8pPr marL="5563160" indent="0">
              <a:buNone/>
              <a:defRPr sz="2700" b="1"/>
            </a:lvl8pPr>
            <a:lvl9pPr marL="6357900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0094" y="3311149"/>
            <a:ext cx="6363295" cy="6015653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5922" y="2337142"/>
            <a:ext cx="6365795" cy="974009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94736" indent="0">
              <a:buNone/>
              <a:defRPr sz="3500" b="1"/>
            </a:lvl2pPr>
            <a:lvl3pPr marL="1589475" indent="0">
              <a:buNone/>
              <a:defRPr sz="3200" b="1"/>
            </a:lvl3pPr>
            <a:lvl4pPr marL="2384212" indent="0">
              <a:buNone/>
              <a:defRPr sz="2700" b="1"/>
            </a:lvl4pPr>
            <a:lvl5pPr marL="3178951" indent="0">
              <a:buNone/>
              <a:defRPr sz="2700" b="1"/>
            </a:lvl5pPr>
            <a:lvl6pPr marL="3973686" indent="0">
              <a:buNone/>
              <a:defRPr sz="2700" b="1"/>
            </a:lvl6pPr>
            <a:lvl7pPr marL="4768423" indent="0">
              <a:buNone/>
              <a:defRPr sz="2700" b="1"/>
            </a:lvl7pPr>
            <a:lvl8pPr marL="5563160" indent="0">
              <a:buNone/>
              <a:defRPr sz="2700" b="1"/>
            </a:lvl8pPr>
            <a:lvl9pPr marL="6357900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5922" y="3311149"/>
            <a:ext cx="6365795" cy="6015653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6" y="415708"/>
            <a:ext cx="4738094" cy="1769168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0706" y="415712"/>
            <a:ext cx="8051005" cy="8911094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96" y="2184880"/>
            <a:ext cx="4738094" cy="7141926"/>
          </a:xfrm>
        </p:spPr>
        <p:txBody>
          <a:bodyPr/>
          <a:lstStyle>
            <a:lvl1pPr marL="0" indent="0">
              <a:buNone/>
              <a:defRPr sz="2400"/>
            </a:lvl1pPr>
            <a:lvl2pPr marL="794736" indent="0">
              <a:buNone/>
              <a:defRPr sz="2100"/>
            </a:lvl2pPr>
            <a:lvl3pPr marL="1589475" indent="0">
              <a:buNone/>
              <a:defRPr sz="1900"/>
            </a:lvl3pPr>
            <a:lvl4pPr marL="2384212" indent="0">
              <a:buNone/>
              <a:defRPr sz="1600"/>
            </a:lvl4pPr>
            <a:lvl5pPr marL="3178951" indent="0">
              <a:buNone/>
              <a:defRPr sz="1600"/>
            </a:lvl5pPr>
            <a:lvl6pPr marL="3973686" indent="0">
              <a:buNone/>
              <a:defRPr sz="1600"/>
            </a:lvl6pPr>
            <a:lvl7pPr marL="4768423" indent="0">
              <a:buNone/>
              <a:defRPr sz="1600"/>
            </a:lvl7pPr>
            <a:lvl8pPr marL="5563160" indent="0">
              <a:buNone/>
              <a:defRPr sz="1600"/>
            </a:lvl8pPr>
            <a:lvl9pPr marL="63579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55" y="7308693"/>
            <a:ext cx="8641080" cy="862834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2855" y="932923"/>
            <a:ext cx="8641080" cy="6264593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5600"/>
            </a:lvl1pPr>
            <a:lvl2pPr marL="794736" indent="0">
              <a:buNone/>
              <a:defRPr sz="4900"/>
            </a:lvl2pPr>
            <a:lvl3pPr marL="1589475" indent="0">
              <a:buNone/>
              <a:defRPr sz="3900"/>
            </a:lvl3pPr>
            <a:lvl4pPr marL="2384212" indent="0">
              <a:buNone/>
              <a:defRPr sz="3500"/>
            </a:lvl4pPr>
            <a:lvl5pPr marL="3178951" indent="0">
              <a:buNone/>
              <a:defRPr sz="3500"/>
            </a:lvl5pPr>
            <a:lvl6pPr marL="3973686" indent="0">
              <a:buNone/>
              <a:defRPr sz="3500"/>
            </a:lvl6pPr>
            <a:lvl7pPr marL="4768423" indent="0">
              <a:buNone/>
              <a:defRPr sz="3500"/>
            </a:lvl7pPr>
            <a:lvl8pPr marL="5563160" indent="0">
              <a:buNone/>
              <a:defRPr sz="3500"/>
            </a:lvl8pPr>
            <a:lvl9pPr marL="6357900" indent="0">
              <a:buNone/>
              <a:defRPr sz="3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endParaRPr kumimoji="0" lang="ru-RU" sz="56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2855" y="8171528"/>
            <a:ext cx="8641080" cy="1225366"/>
          </a:xfrm>
        </p:spPr>
        <p:txBody>
          <a:bodyPr/>
          <a:lstStyle>
            <a:lvl1pPr marL="0" indent="0">
              <a:buNone/>
              <a:defRPr sz="2400"/>
            </a:lvl1pPr>
            <a:lvl2pPr marL="794736" indent="0">
              <a:buNone/>
              <a:defRPr sz="2100"/>
            </a:lvl2pPr>
            <a:lvl3pPr marL="1589475" indent="0">
              <a:buNone/>
              <a:defRPr sz="1900"/>
            </a:lvl3pPr>
            <a:lvl4pPr marL="2384212" indent="0">
              <a:buNone/>
              <a:defRPr sz="1600"/>
            </a:lvl4pPr>
            <a:lvl5pPr marL="3178951" indent="0">
              <a:buNone/>
              <a:defRPr sz="1600"/>
            </a:lvl5pPr>
            <a:lvl6pPr marL="3973686" indent="0">
              <a:buNone/>
              <a:defRPr sz="1600"/>
            </a:lvl6pPr>
            <a:lvl7pPr marL="4768423" indent="0">
              <a:buNone/>
              <a:defRPr sz="1600"/>
            </a:lvl7pPr>
            <a:lvl8pPr marL="5563160" indent="0">
              <a:buNone/>
              <a:defRPr sz="1600"/>
            </a:lvl8pPr>
            <a:lvl9pPr marL="63579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sp>
        <p:nvSpPr>
          <p:cNvPr id="0" name="Rectangle 22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973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2640012" y="3016250"/>
            <a:ext cx="11041062" cy="6264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58947" tIns="79473" rIns="158947" bIns="79473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1250" y="9512300"/>
            <a:ext cx="455930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endParaRPr sz="2100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1925" y="9512300"/>
            <a:ext cx="3359150" cy="696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965E80CE-0581-4DCB-9953-D79599CC16ED}" type="slidenum">
              <a:rPr sz="2100">
                <a:solidFill>
                  <a:schemeClr val="tx2"/>
                </a:solidFill>
              </a:rPr>
              <a:t>*</a:t>
            </a:fld>
            <a:endParaRPr sz="2100">
              <a:solidFill>
                <a:schemeClr val="tx2"/>
              </a:solidFill>
            </a:endParaRPr>
          </a:p>
        </p:txBody>
      </p:sp>
      <p:cxnSp>
        <p:nvCxnSpPr>
          <p:cNvPr id="1030" name="Line 6"/>
          <p:cNvCxnSpPr/>
          <p:nvPr/>
        </p:nvCxnSpPr>
        <p:spPr>
          <a:xfrm>
            <a:off x="420688" y="9396412"/>
            <a:ext cx="13560425" cy="0"/>
          </a:xfrm>
          <a:prstGeom prst="line">
            <a:avLst/>
          </a:prstGeom>
          <a:noFill/>
          <a:ln w="12700">
            <a:solidFill>
              <a:schemeClr val="tx2"/>
            </a:solidFill>
            <a:miter lim="800000"/>
          </a:ln>
        </p:spPr>
      </p:cxnSp>
      <p:cxnSp>
        <p:nvCxnSpPr>
          <p:cNvPr id="1031" name="Line 7"/>
          <p:cNvCxnSpPr/>
          <p:nvPr/>
        </p:nvCxnSpPr>
        <p:spPr>
          <a:xfrm>
            <a:off x="360362" y="463550"/>
            <a:ext cx="13562012" cy="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</a:ln>
        </p:spPr>
      </p:cxnSp>
      <p:grpSp>
        <p:nvGrpSpPr>
          <p:cNvPr id="1032" name="Group 8"/>
          <p:cNvGrpSpPr/>
          <p:nvPr/>
        </p:nvGrpSpPr>
        <p:grpSpPr>
          <a:xfrm>
            <a:off x="360362" y="695325"/>
            <a:ext cx="1962150" cy="2089150"/>
            <a:chOff x="144" y="288"/>
            <a:chExt cx="785" cy="864"/>
          </a:xfrm>
        </p:grpSpPr>
        <p:sp>
          <p:nvSpPr>
            <p:cNvPr id="1034" name="Rectangle 9"/>
            <p:cNvSpPr/>
            <p:nvPr/>
          </p:nvSpPr>
          <p:spPr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35" name="Rectangle 10"/>
            <p:cNvSpPr/>
            <p:nvPr/>
          </p:nvSpPr>
          <p:spPr>
            <a:xfrm>
              <a:off x="526" y="288"/>
              <a:ext cx="29" cy="470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36" name="Rectangle 11"/>
            <p:cNvSpPr/>
            <p:nvPr/>
          </p:nvSpPr>
          <p:spPr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37" name="Rectangle 12"/>
            <p:cNvSpPr/>
            <p:nvPr/>
          </p:nvSpPr>
          <p:spPr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38" name="Rectangle 13"/>
            <p:cNvSpPr/>
            <p:nvPr/>
          </p:nvSpPr>
          <p:spPr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39" name="Rectangle 14"/>
            <p:cNvSpPr/>
            <p:nvPr/>
          </p:nvSpPr>
          <p:spPr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0" name="Rectangle 15"/>
            <p:cNvSpPr/>
            <p:nvPr/>
          </p:nvSpPr>
          <p:spPr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1" name="Rectangle 16"/>
            <p:cNvSpPr/>
            <p:nvPr/>
          </p:nvSpPr>
          <p:spPr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2" name="Rectangle 17"/>
            <p:cNvSpPr/>
            <p:nvPr/>
          </p:nvSpPr>
          <p:spPr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3" name="Rectangle 18"/>
            <p:cNvSpPr/>
            <p:nvPr/>
          </p:nvSpPr>
          <p:spPr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4" name="Rectangle 19"/>
            <p:cNvSpPr/>
            <p:nvPr/>
          </p:nvSpPr>
          <p:spPr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5" name="Rectangle 20"/>
            <p:cNvSpPr/>
            <p:nvPr/>
          </p:nvSpPr>
          <p:spPr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1046" name="Rectangle 21"/>
            <p:cNvSpPr/>
            <p:nvPr/>
          </p:nvSpPr>
          <p:spPr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793750" indent="-3365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1589088" indent="-67468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2382838" indent="-1011238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3178175" indent="-13493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eaLnBrk="1" hangingPunct="1"/>
            </a:p>
          </p:txBody>
        </p:sp>
      </p:grpSp>
      <p:sp>
        <p:nvSpPr>
          <p:cNvPr id="1033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9507538"/>
            <a:ext cx="3359150" cy="725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58947" tIns="79473" rIns="158947" bIns="79473"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793750" indent="-3365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1589088" indent="-67468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2382838" indent="-1011238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3178175" indent="-13493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endParaRPr sz="2100">
              <a:solidFill>
                <a:schemeClr val="tx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68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5pPr>
      <a:lvl6pPr marL="794736" algn="l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6pPr>
      <a:lvl7pPr marL="1589475" algn="l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7pPr>
      <a:lvl8pPr marL="2384212" algn="l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8pPr>
      <a:lvl9pPr marL="3178951" algn="l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/>
          <a:cs typeface="Arial"/>
        </a:defRPr>
      </a:lvl9pPr>
    </p:titleStyle>
    <p:bodyStyle>
      <a:lvl1pPr marL="595313" indent="-595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kumimoji="0" sz="4900" b="0" i="0" u="none" baseline="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1290638" indent="-4953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0" sz="4300" b="0" i="0" u="none" baseline="0">
          <a:solidFill>
            <a:schemeClr val="tx2"/>
          </a:solidFill>
          <a:effectLst/>
          <a:latin typeface="+mn-lt"/>
          <a:ea typeface="Arial"/>
          <a:cs typeface="+mn-cs"/>
        </a:defRPr>
      </a:lvl2pPr>
      <a:lvl3pPr marL="1985963" indent="-39687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kumimoji="0" sz="3700" b="0" i="0" u="none" baseline="0">
          <a:solidFill>
            <a:schemeClr val="tx2"/>
          </a:solidFill>
          <a:effectLst/>
          <a:latin typeface="+mn-lt"/>
          <a:ea typeface="Arial"/>
          <a:cs typeface="+mn-cs"/>
        </a:defRPr>
      </a:lvl3pPr>
      <a:lvl4pPr marL="2781300" indent="-39687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0" sz="3500" b="0" i="0" u="none" baseline="0">
          <a:solidFill>
            <a:schemeClr val="tx2"/>
          </a:solidFill>
          <a:effectLst/>
          <a:latin typeface="+mn-lt"/>
          <a:ea typeface="Arial"/>
          <a:cs typeface="+mn-cs"/>
        </a:defRPr>
      </a:lvl4pPr>
      <a:lvl5pPr marL="3575050" indent="-39687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kumimoji="0" sz="3500" b="0" i="0" u="none" baseline="0">
          <a:solidFill>
            <a:schemeClr val="tx2"/>
          </a:solidFill>
          <a:effectLst/>
          <a:latin typeface="+mn-lt"/>
          <a:ea typeface="Arial"/>
          <a:cs typeface="+mn-cs"/>
        </a:defRPr>
      </a:lvl5pPr>
      <a:lvl6pPr marL="4371057" indent="-39736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3500">
          <a:solidFill>
            <a:schemeClr val="tx2"/>
          </a:solidFill>
          <a:latin typeface="+mn-lt"/>
          <a:cs typeface="+mn-cs"/>
        </a:defRPr>
      </a:lvl6pPr>
      <a:lvl7pPr marL="5165792" indent="-39736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3500">
          <a:solidFill>
            <a:schemeClr val="tx2"/>
          </a:solidFill>
          <a:latin typeface="+mn-lt"/>
          <a:cs typeface="+mn-cs"/>
        </a:defRPr>
      </a:lvl7pPr>
      <a:lvl8pPr marL="5960531" indent="-39736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3500">
          <a:solidFill>
            <a:schemeClr val="tx2"/>
          </a:solidFill>
          <a:latin typeface="+mn-lt"/>
          <a:cs typeface="+mn-cs"/>
        </a:defRPr>
      </a:lvl8pPr>
      <a:lvl9pPr marL="6755268" indent="-39736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3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indent="0" algn="l" defTabSz="15894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4736" indent="-336550" algn="l" defTabSz="15894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89475" indent="-674688" algn="l" defTabSz="15894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84212" indent="-1011238" algn="l" defTabSz="15894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178951" indent="-1349375" algn="l" defTabSz="15894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973686" algn="l" defTabSz="158947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68423" algn="l" defTabSz="158947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63160" algn="l" defTabSz="158947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357900" algn="l" defTabSz="158947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9732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r>
              <a:rPr sz="6200" b="1">
                <a:latin typeface="Comic Sans MS" pitchFamily="66" charset="0"/>
              </a:rPr>
              <a:t>Презентация для родителей</a:t>
            </a:r>
            <a:endParaRPr sz="6200" b="1">
              <a:latin typeface="Comic Sans MS" pitchFamily="66" charset="0"/>
            </a:endParaRPr>
          </a:p>
        </p:txBody>
      </p:sp>
      <p:pic>
        <p:nvPicPr>
          <p:cNvPr id="3075" name="Picture 4" descr="web-tutor_jpg_1296906cl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4860925"/>
            <a:ext cx="5699125" cy="4238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1079500" y="2860675"/>
            <a:ext cx="12668250" cy="65611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900" b="1">
                <a:solidFill>
                  <a:srgbClr val="FF0000"/>
                </a:solidFill>
                <a:latin typeface="Comic Sans MS" pitchFamily="66" charset="0"/>
              </a:rPr>
              <a:t>«Домашняя игротека по развитию речи»</a:t>
            </a:r>
            <a:endParaRPr sz="6900" b="1">
              <a:solidFill>
                <a:srgbClr val="FF0000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r>
              <a:rPr sz="4000" b="1">
                <a:solidFill>
                  <a:schemeClr val="bg2"/>
                </a:solidFill>
                <a:latin typeface="Comic Sans MS" pitchFamily="66" charset="0"/>
              </a:rPr>
              <a:t>Подготовила: Винокурова М.Д.- воспитатель МБ ДОУ «УНДС №3 «Сказка»</a:t>
            </a: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 b="1">
              <a:solidFill>
                <a:schemeClr val="bg2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644650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/>
            <a:r>
              <a:rPr sz="7200">
                <a:solidFill>
                  <a:srgbClr val="9A3D01"/>
                </a:solidFill>
                <a:latin typeface="Comic Sans MS" pitchFamily="66" charset="0"/>
              </a:rPr>
              <a:t>Речевые игры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871662" y="2411412"/>
            <a:ext cx="11809412" cy="68691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«Скажи наоборот»</a:t>
            </a:r>
            <a:endParaRPr sz="3200" i="1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200" i="1">
                <a:solidFill>
                  <a:schemeClr val="bg2"/>
                </a:solidFill>
                <a:latin typeface="Comic Sans MS" pitchFamily="66" charset="0"/>
              </a:rPr>
              <a:t>Цель: расширение словаря антонимов.</a:t>
            </a:r>
            <a:endParaRPr sz="32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У этой игры есть два варианта. Первый вариант легче, так как ребёнок в своих ответах опирается не только на речь взрослого, но и на картинный материал. Второй сложнее, так как опора происходит только на речь взрослого.</a:t>
            </a:r>
            <a:endParaRPr sz="32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1. С опорой на картинки:</a:t>
            </a:r>
            <a:endParaRPr sz="32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Дедушка старый, а внук …</a:t>
            </a:r>
            <a:br>
              <a:rPr sz="3200">
                <a:solidFill>
                  <a:schemeClr val="bg2"/>
                </a:solidFill>
                <a:latin typeface="Comic Sans MS" pitchFamily="66" charset="0"/>
              </a:rPr>
            </a:b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Дерево высокое, а куст …</a:t>
            </a:r>
            <a:br>
              <a:rPr sz="3200">
                <a:solidFill>
                  <a:schemeClr val="bg2"/>
                </a:solidFill>
                <a:latin typeface="Comic Sans MS" pitchFamily="66" charset="0"/>
              </a:rPr>
            </a:b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Море глубокое, а ручеёк …</a:t>
            </a:r>
            <a:br>
              <a:rPr sz="3200">
                <a:solidFill>
                  <a:schemeClr val="bg2"/>
                </a:solidFill>
                <a:latin typeface="Comic Sans MS" pitchFamily="66" charset="0"/>
              </a:rPr>
            </a:b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Дорога широкая, а тропинка …</a:t>
            </a:r>
            <a:br>
              <a:rPr sz="3200">
                <a:solidFill>
                  <a:schemeClr val="bg2"/>
                </a:solidFill>
                <a:latin typeface="Comic Sans MS" pitchFamily="66" charset="0"/>
              </a:rPr>
            </a:b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Перо легкое, а гиря …</a:t>
            </a:r>
            <a:br>
              <a:rPr sz="3200">
                <a:solidFill>
                  <a:schemeClr val="bg2"/>
                </a:solidFill>
                <a:latin typeface="Comic Sans MS" pitchFamily="66" charset="0"/>
              </a:rPr>
            </a:br>
            <a:r>
              <a:rPr sz="3200">
                <a:solidFill>
                  <a:schemeClr val="bg2"/>
                </a:solidFill>
                <a:latin typeface="Comic Sans MS" pitchFamily="66" charset="0"/>
              </a:rPr>
              <a:t>Летом нужна летняя одежда, а зимой …</a:t>
            </a:r>
            <a:endParaRPr sz="32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None/>
            </a:pPr>
            <a:endParaRPr sz="320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973262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/>
            <a:r>
              <a:rPr sz="7200">
                <a:solidFill>
                  <a:srgbClr val="9A3D01"/>
                </a:solidFill>
                <a:latin typeface="Comic Sans MS" pitchFamily="66" charset="0"/>
              </a:rPr>
              <a:t>Речевые игры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640012" y="3016250"/>
            <a:ext cx="11041062" cy="6264275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2. Без опоры на картинки.</a:t>
            </a:r>
            <a:endParaRPr sz="4400">
              <a:solidFill>
                <a:schemeClr val="bg2"/>
              </a:solidFill>
              <a:latin typeface="Comic Sans MS" pitchFamily="66" charset="0"/>
            </a:endParaRPr>
          </a:p>
          <a:p>
            <a:pPr marL="342900" marR="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Пирожное сладкое, а лекарство …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Ночью темно, а днем …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У волка хвост длинный, а у зайца …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Хлеб мягкий, а сухарь …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Чай горячий, а лед …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Летом жарко, а зимой …</a:t>
            </a:r>
            <a:endParaRPr sz="4400">
              <a:solidFill>
                <a:schemeClr val="bg2"/>
              </a:solidFill>
              <a:latin typeface="Comic Sans MS" pitchFamily="66" charset="0"/>
            </a:endParaRPr>
          </a:p>
          <a:p>
            <a:pPr marL="342900" marR="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sz="3200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9732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r>
              <a:rPr sz="4600">
                <a:solidFill>
                  <a:schemeClr val="bg2"/>
                </a:solidFill>
                <a:latin typeface="Comic Sans MS" pitchFamily="66" charset="0"/>
              </a:rPr>
              <a:t>Игры на обогащение словаря ребенка</a:t>
            </a:r>
            <a:endParaRPr sz="46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0" y="2403475"/>
            <a:ext cx="13628688" cy="6950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«Доскажи словечко»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Вы начинаете фразу, а ребенок заканчивает ее. Например: ворона каркает, а воробей …(чирикает). Сова летает, а заяц…(бегает, прыгает). У коровы теленок, а у лошади   …(жеребенок) и т.д.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4340" name="Picture 5" descr="Картинка 200 из 7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638" y="6308725"/>
            <a:ext cx="3713162" cy="3498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012825" y="2320925"/>
            <a:ext cx="12601575" cy="70326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t>  </a:t>
            </a:r>
            <a:r>
              <a:rPr b="1">
                <a:solidFill>
                  <a:srgbClr val="000066"/>
                </a:solidFill>
              </a:rPr>
              <a:t> </a:t>
            </a: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«Давай искать на кухне слова»</a:t>
            </a:r>
            <a:endParaRPr sz="6200"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На кухне можно проводить игры на обогащение словаря ребенка.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Какие слова можно вынуть из борща?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Винегрета? Кухонного шкафа? Плиты? и пр.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5363" name="Picture 5" descr="Картинка 179 из 7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912" y="1906588"/>
            <a:ext cx="3613150" cy="29559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038475" y="1574800"/>
            <a:ext cx="10688638" cy="77787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«Угощаю»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Давай вспомним слова и угостим друг друга. Ребенок называет «вкусное» слово и кладет вам на ладошку, затем вы ему, и так до тех пор, пока все не «съедите». Можно поиграть                        в «сладкие», «кислые», «соленые», «горькие» слова.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6387" name="Picture 7" descr="0_5456f_5f67a090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5764212"/>
            <a:ext cx="3289300" cy="29606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2154238"/>
            <a:ext cx="13952538" cy="71723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«Я заметил»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Давай проверим кто из нас самый внимательный. Будем называть предметы, мимо которых мы проходим, а еще обязательно укажем какие они. Вот почтовый ящик – он синий. Я заметил кошку – она пушистая. Ребенок и взрослый могут называть увиденные объекты по очереди.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7411" name="Picture 8" descr="Картинка 21 из 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512" y="377825"/>
            <a:ext cx="3232150" cy="34242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2719388"/>
            <a:ext cx="13501688" cy="66341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«Приготовим сок»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Из яблок…(яблочный); из груш…(грушевый); из моркови, сливы, вишни, апельсина, лимона и т.п.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Справились? А теперь наоборот : апельсиновый сок из чего? И т.д.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8435" name="Picture 5" descr="0_54574_f703ed54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25" y="5981700"/>
            <a:ext cx="3513138" cy="33940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012825" y="2236788"/>
            <a:ext cx="12601575" cy="71167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lnSpc>
                <a:spcPct val="80000"/>
              </a:lnSpc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«Волшебные очки»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«Представь, что у нас есть волшебные очки. Когда их надеваешь, то все становиться красным (синим, зеленым, прозрачным и т.д.).Посмотри вокруг, какого цвета все стало скажи?»(красный   стол и пр.)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9459" name="Picture 5" descr="Картинка 31 из 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38" y="836612"/>
            <a:ext cx="2492375" cy="24114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0" name="Picture 7" descr="0_4d62d_746d092c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7375525"/>
            <a:ext cx="2608262" cy="19478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61975" y="2486025"/>
            <a:ext cx="13052425" cy="68675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«Лягушка»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 sz="390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>
                <a:solidFill>
                  <a:srgbClr val="000066"/>
                </a:solidFill>
                <a:latin typeface="Comic Sans MS" pitchFamily="66" charset="0"/>
              </a:rPr>
              <a:t>Выделение звука из ряда гласных: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а, и, у, ю, я, э. «Будешь прыгать как лягушка, если услышишь «а», на другие звуки опускаешь низко руки».     По аналогии проводиться игра на другие     гласные звуки. Позже можно проводить     игру на согласные звуки.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0483" name="Picture 7" descr="Картинка 103 из 7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675" y="1574800"/>
            <a:ext cx="3403600" cy="3289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4" name="Rectangle 2"/>
          <p:cNvSpPr>
            <a:spLocks noGrp="1"/>
          </p:cNvSpPr>
          <p:nvPr>
            <p:ph type="title"/>
          </p:nvPr>
        </p:nvSpPr>
        <p:spPr>
          <a:xfrm>
            <a:off x="2438400" y="836612"/>
            <a:ext cx="11160125" cy="15351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r>
              <a:rPr sz="4900">
                <a:latin typeface="Comic Sans MS" pitchFamily="66" charset="0"/>
              </a:rPr>
              <a:t>Игры на развитие звуковой культуры речи.</a:t>
            </a:r>
            <a:endParaRPr sz="49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900112" y="2827338"/>
            <a:ext cx="12488862" cy="65262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«Игра с мячом»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 sz="390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>
                <a:solidFill>
                  <a:srgbClr val="000066"/>
                </a:solidFill>
                <a:latin typeface="Comic Sans MS" pitchFamily="66" charset="0"/>
              </a:rPr>
              <a:t>«Я буду называть предметы и бросать тебе мяч. Ты будешь ловить только тогда, когда в слове услышишь звук «ж» (называете любой звук). Если в слове звука нет, то мяч ловить не надо. Начинаем..»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ctr" eaLnBrk="1" hangingPunct="1">
              <a:buNone/>
            </a:pPr>
            <a:endParaRPr sz="3900"/>
          </a:p>
        </p:txBody>
      </p:sp>
      <p:pic>
        <p:nvPicPr>
          <p:cNvPr id="21507" name="Picture 6" descr="i?id=244188485-53-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0" y="544512"/>
            <a:ext cx="3914775" cy="31527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640012" y="1403350"/>
            <a:ext cx="11041062" cy="1225550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/>
            <a:r>
              <a:rPr sz="7200">
                <a:solidFill>
                  <a:srgbClr val="33007F"/>
                </a:solidFill>
                <a:latin typeface="Comic Sans MS" pitchFamily="66" charset="0"/>
              </a:rPr>
              <a:t>Цель:</a:t>
            </a:r>
            <a:br>
              <a:rPr sz="7200">
                <a:solidFill>
                  <a:srgbClr val="33007F"/>
                </a:solidFill>
                <a:latin typeface="Comic Sans MS" pitchFamily="66" charset="0"/>
              </a:rPr>
            </a:b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640012" y="2916238"/>
            <a:ext cx="11041062" cy="6364288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eaLnBrk="1" hangingPunct="1">
              <a:spcBef>
                <a:spcPct val="0"/>
              </a:spcBef>
              <a:buClrTx/>
              <a:buFont typeface="Arial"/>
              <a:buChar char="•"/>
            </a:pP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Активизировать взаимодействие родителей и воспитателей с целью развития речи детей. </a:t>
            </a:r>
            <a:endParaRPr sz="4400">
              <a:solidFill>
                <a:srgbClr val="9A3D01"/>
              </a:solidFill>
              <a:latin typeface="Comic Sans MS" pitchFamily="66" charset="0"/>
            </a:endParaRPr>
          </a:p>
          <a:p>
            <a:pPr marL="0" marR="0" lvl="0" indent="0" algn="just" eaLnBrk="1" hangingPunct="1">
              <a:spcBef>
                <a:spcPct val="0"/>
              </a:spcBef>
              <a:buClrTx/>
              <a:buFont typeface="Arial"/>
              <a:buChar char="•"/>
            </a:pP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Привлечь родителей к вопросу и проблеме речевого развития детей в современных условиях. </a:t>
            </a:r>
            <a:endParaRPr sz="4400">
              <a:solidFill>
                <a:srgbClr val="9A3D01"/>
              </a:solidFill>
              <a:latin typeface="Comic Sans MS" pitchFamily="66" charset="0"/>
            </a:endParaRPr>
          </a:p>
          <a:p>
            <a:pPr marL="0" marR="0" lvl="0" indent="0" algn="just" eaLnBrk="1" hangingPunct="1">
              <a:spcBef>
                <a:spcPct val="0"/>
              </a:spcBef>
              <a:buClrTx/>
              <a:buFont typeface="Arial"/>
              <a:buChar char="•"/>
            </a:pP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Показать значение развития правильной речи ребёнка. </a:t>
            </a:r>
            <a:endParaRPr sz="4400">
              <a:solidFill>
                <a:srgbClr val="9A3D01"/>
              </a:solidFill>
              <a:latin typeface="Comic Sans MS" pitchFamily="66" charset="0"/>
            </a:endParaRPr>
          </a:p>
          <a:p>
            <a:pPr marL="595313" marR="0" lvl="0" indent="-595313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438400" y="836612"/>
            <a:ext cx="11160125" cy="15351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eaLnBrk="1" hangingPunct="1"/>
            <a:r>
              <a:rPr sz="4900">
                <a:latin typeface="Comic Sans MS" pitchFamily="66" charset="0"/>
              </a:rPr>
              <a:t>Игры на развитие мелкой моторики рук.</a:t>
            </a:r>
            <a:endParaRPr sz="4900"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0" y="2320925"/>
            <a:ext cx="13501688" cy="69230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«Помогаю маме»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Большую часть времени вы проводите на кухне. Вы заняты приготовлением ужина. Малыш крутится возле вас. Предложите ему перебрать горох, рис, гречку. Тем самым он окажет вам посильную 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помощь и потренирует свои </a:t>
            </a:r>
            <a:endParaRPr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пальчики</a:t>
            </a:r>
            <a:r>
              <a:rPr>
                <a:latin typeface="Comic Sans MS" pitchFamily="66" charset="0"/>
              </a:rPr>
              <a:t>.</a:t>
            </a:r>
            <a:endParaRPr>
              <a:latin typeface="Comic Sans MS" pitchFamily="66" charset="0"/>
            </a:endParaRPr>
          </a:p>
        </p:txBody>
      </p:sp>
      <p:pic>
        <p:nvPicPr>
          <p:cNvPr id="22532" name="Picture 6" descr="0_5457d_6e91b291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12" y="6634162"/>
            <a:ext cx="4222750" cy="32051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787400" y="1739900"/>
            <a:ext cx="12714288" cy="76136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algn="ctr" eaLnBrk="1" hangingPunct="1">
              <a:buNone/>
            </a:pPr>
            <a:r>
              <a:rPr sz="6200" b="1">
                <a:solidFill>
                  <a:srgbClr val="000066"/>
                </a:solidFill>
                <a:latin typeface="Comic Sans MS" pitchFamily="66" charset="0"/>
              </a:rPr>
              <a:t>«Волшебные палочки»</a:t>
            </a:r>
            <a:endParaRPr sz="6200" b="1">
              <a:solidFill>
                <a:srgbClr val="000066"/>
              </a:solidFill>
              <a:latin typeface="Comic Sans MS" pitchFamily="66" charset="0"/>
            </a:endParaRPr>
          </a:p>
          <a:p>
            <a:pPr marL="595312" lvl="0" indent="-595312" algn="just" eaLnBrk="1" hangingPunct="1">
              <a:buNone/>
            </a:pPr>
            <a:r>
              <a:rPr>
                <a:solidFill>
                  <a:srgbClr val="000066"/>
                </a:solidFill>
                <a:latin typeface="Comic Sans MS" pitchFamily="66" charset="0"/>
              </a:rPr>
              <a:t>    Дайте ребенку счетные палочки. Пусть он выкладывает из них простейшие геометрические фигуры, узоры, буквы, предметы. А дополнить можно вырезанными из бумаги деталями</a:t>
            </a:r>
            <a:r>
              <a:rPr>
                <a:solidFill>
                  <a:srgbClr val="000066"/>
                </a:solidFill>
              </a:rPr>
              <a:t>.</a:t>
            </a:r>
            <a:endParaRPr>
              <a:solidFill>
                <a:srgbClr val="000066"/>
              </a:solidFill>
            </a:endParaRPr>
          </a:p>
        </p:txBody>
      </p:sp>
      <p:pic>
        <p:nvPicPr>
          <p:cNvPr id="23555" name="Picture 12" descr="0_54594_1da35c40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212" y="6048375"/>
            <a:ext cx="3902075" cy="34258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6324600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/>
            <a:r>
              <a:rPr sz="7200" b="1">
                <a:solidFill>
                  <a:srgbClr val="9A3D01"/>
                </a:solidFill>
                <a:latin typeface="Comic Sans MS" pitchFamily="66" charset="0"/>
              </a:rPr>
              <a:t>Любите своих детей, помогайте им. Это самое дорогое что у вас есть</a:t>
            </a:r>
            <a:r>
              <a:rPr sz="7200" b="1">
                <a:solidFill>
                  <a:srgbClr val="9A3D01"/>
                </a:solidFill>
                <a:latin typeface="Century Schoolbook" pitchFamily="18" charset="0"/>
              </a:rPr>
              <a:t>!</a:t>
            </a:r>
            <a:endParaRPr sz="720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640012" y="6877050"/>
            <a:ext cx="11041062" cy="2403475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457200" marR="0" lvl="1" indent="0">
              <a:spcBef>
                <a:spcPct val="0"/>
              </a:spcBef>
              <a:buClrTx/>
              <a:buNone/>
              <a:tabLst>
                <a:tab pos="914400"/>
              </a:tabLst>
            </a:pPr>
            <a:r>
              <a:rPr sz="6000" b="1">
                <a:solidFill>
                  <a:srgbClr val="9A3D01"/>
                </a:solidFill>
                <a:latin typeface="Comic Sans MS" pitchFamily="66" charset="0"/>
              </a:rPr>
              <a:t>Спасибо за внимание</a:t>
            </a:r>
            <a:endParaRPr sz="6000" b="1">
              <a:solidFill>
                <a:srgbClr val="9A3D0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492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endParaRPr sz="6200" b="1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720725" y="3060700"/>
            <a:ext cx="13392150" cy="71278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eaLnBrk="1" hangingPunct="1">
              <a:spcBef>
                <a:spcPct val="0"/>
              </a:spcBef>
              <a:buClrTx/>
              <a:buFontTx/>
              <a:buChar char="-"/>
            </a:pPr>
            <a:r>
              <a:rPr sz="44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Часто ли вы задумываетесь о том, как развита речь ребенка?                             </a:t>
            </a:r>
            <a:endParaRPr sz="4400">
              <a:solidFill>
                <a:srgbClr val="9A3D01"/>
              </a:solidFill>
              <a:latin typeface="Comic Sans MS" pitchFamily="66" charset="0"/>
              <a:ea typeface="Times New Roman" pitchFamily="18" charset="0"/>
            </a:endParaRPr>
          </a:p>
          <a:p>
            <a:pPr marL="595312" lvl="0" indent="-595312" eaLnBrk="1" hangingPunct="1">
              <a:spcBef>
                <a:spcPct val="0"/>
              </a:spcBef>
              <a:buClrTx/>
              <a:buFontTx/>
              <a:buChar char="-"/>
            </a:pPr>
            <a:r>
              <a:rPr sz="44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 - Как плавно, логично выражает он свои мысли, рассуждает?                         </a:t>
            </a:r>
            <a:endParaRPr sz="4400">
              <a:solidFill>
                <a:srgbClr val="9A3D01"/>
              </a:solidFill>
              <a:latin typeface="Comic Sans MS" pitchFamily="66" charset="0"/>
              <a:ea typeface="Times New Roman" pitchFamily="18" charset="0"/>
            </a:endParaRPr>
          </a:p>
          <a:p>
            <a:pPr marL="595312" lvl="0" indent="-595312" eaLnBrk="1" hangingPunct="1">
              <a:spcBef>
                <a:spcPct val="0"/>
              </a:spcBef>
              <a:buClrTx/>
              <a:buNone/>
            </a:pPr>
            <a:r>
              <a:rPr sz="44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- Беспокоит ли вас это сейчас?</a:t>
            </a:r>
            <a:endParaRPr sz="4400">
              <a:solidFill>
                <a:srgbClr val="9A3D01"/>
              </a:solidFill>
              <a:latin typeface="Comic Sans MS" pitchFamily="66" charset="0"/>
              <a:ea typeface="Times New Roman" pitchFamily="18" charset="0"/>
            </a:endParaRPr>
          </a:p>
          <a:p>
            <a:pPr marL="595312" lvl="0" indent="-595312" eaLnBrk="1" hangingPunct="1">
              <a:spcBef>
                <a:spcPct val="0"/>
              </a:spcBef>
              <a:buClrTx/>
              <a:buNone/>
            </a:pP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- Какой бы вы хотели видеть речь ребенка?</a:t>
            </a:r>
            <a:endParaRPr sz="4400">
              <a:solidFill>
                <a:srgbClr val="9A3D0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492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endParaRPr sz="6200" b="1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012825" y="2719388"/>
            <a:ext cx="12668250" cy="65611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eaLnBrk="1" hangingPunct="1">
              <a:lnSpc>
                <a:spcPct val="50000"/>
              </a:lnSpc>
            </a:pPr>
            <a:endParaRPr sz="3200" b="1"/>
          </a:p>
          <a:p>
            <a:pPr marL="595312" lvl="0" indent="-595312" algn="r" eaLnBrk="1" hangingPunct="1">
              <a:lnSpc>
                <a:spcPct val="50000"/>
              </a:lnSpc>
            </a:pPr>
            <a:endParaRPr sz="3200" b="1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algn="ctr" eaLnBrk="1" hangingPunct="1">
              <a:lnSpc>
                <a:spcPct val="50000"/>
              </a:lnSpc>
              <a:buNone/>
            </a:pPr>
            <a:endParaRPr sz="3200"/>
          </a:p>
          <a:p>
            <a:pPr marL="595312" lvl="0" indent="-595312" algn="ctr" eaLnBrk="1" hangingPunct="1">
              <a:buNone/>
            </a:pPr>
            <a:endParaRPr sz="3200">
              <a:solidFill>
                <a:srgbClr val="000066"/>
              </a:solidFill>
            </a:endParaRP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1403350"/>
            <a:ext cx="10088562" cy="79756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4206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endParaRPr sz="6200" b="1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2305050" y="1547812"/>
            <a:ext cx="10583862" cy="7416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595312" lvl="0" indent="-595312" eaLnBrk="1" hangingPunct="1">
              <a:lnSpc>
                <a:spcPct val="50000"/>
              </a:lnSpc>
            </a:pPr>
            <a:endParaRPr sz="3200" b="1"/>
          </a:p>
          <a:p>
            <a:pPr marL="595312" lvl="0" indent="-595312" algn="r" eaLnBrk="1" hangingPunct="1">
              <a:lnSpc>
                <a:spcPct val="50000"/>
              </a:lnSpc>
            </a:pPr>
            <a:endParaRPr sz="3200" b="1"/>
          </a:p>
          <a:p>
            <a:pPr marL="595312" lvl="0" indent="-595312" algn="r" eaLnBrk="1" hangingPunct="1">
              <a:lnSpc>
                <a:spcPct val="50000"/>
              </a:lnSpc>
            </a:pPr>
            <a:endParaRPr sz="3200"/>
          </a:p>
          <a:p>
            <a:pPr marL="595312" lvl="0" indent="-595312" eaLnBrk="1" hangingPunct="1">
              <a:spcBef>
                <a:spcPct val="0"/>
              </a:spcBef>
              <a:buClrTx/>
              <a:buNone/>
            </a:pPr>
            <a:r>
              <a:rPr sz="40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Это идеал.</a:t>
            </a:r>
            <a:endParaRPr sz="4000">
              <a:solidFill>
                <a:srgbClr val="9A3D01"/>
              </a:solidFill>
              <a:latin typeface="Comic Sans MS" pitchFamily="66" charset="0"/>
              <a:ea typeface="Times New Roman" pitchFamily="18" charset="0"/>
            </a:endParaRPr>
          </a:p>
          <a:p>
            <a:pPr marL="595312" lvl="0" indent="-595312" eaLnBrk="1" hangingPunct="1">
              <a:spcBef>
                <a:spcPct val="0"/>
              </a:spcBef>
              <a:buClrTx/>
              <a:buNone/>
            </a:pPr>
            <a:r>
              <a:rPr sz="40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 А что же получается на самом деле?</a:t>
            </a:r>
            <a:endParaRPr sz="4000">
              <a:solidFill>
                <a:srgbClr val="9A3D01"/>
              </a:solidFill>
              <a:latin typeface="Comic Sans MS" pitchFamily="66" charset="0"/>
            </a:endParaRPr>
          </a:p>
          <a:p>
            <a:pPr marL="595312" lvl="0" indent="-595312">
              <a:spcBef>
                <a:spcPct val="0"/>
              </a:spcBef>
              <a:buClrTx/>
              <a:buNone/>
            </a:pPr>
            <a:r>
              <a:rPr sz="40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В наше современное время наши дети мало проводят времени в обществе родителей (всё больше за компьютером, у телевизора или со своими игрушками) и редко слушают рассказы и сказки из уст мамы или папы, а уж дома развивающие речевые занятия – это вообще редкость.</a:t>
            </a:r>
            <a:endParaRPr sz="4000">
              <a:solidFill>
                <a:srgbClr val="9A3D01"/>
              </a:solidFill>
              <a:latin typeface="Comic Sans MS" pitchFamily="66" charset="0"/>
            </a:endParaRPr>
          </a:p>
          <a:p>
            <a:pPr marL="595312" lvl="0" indent="-595312" algn="r" eaLnBrk="1" hangingPunct="1">
              <a:lnSpc>
                <a:spcPct val="50000"/>
              </a:lnSpc>
            </a:pPr>
            <a:endParaRPr sz="4000"/>
          </a:p>
          <a:p>
            <a:pPr marL="595312" lvl="0" indent="-595312" algn="ctr" eaLnBrk="1" hangingPunct="1">
              <a:lnSpc>
                <a:spcPct val="50000"/>
              </a:lnSpc>
              <a:buNone/>
            </a:pPr>
            <a:endParaRPr sz="3200"/>
          </a:p>
          <a:p>
            <a:pPr marL="595312" lvl="0" indent="-595312" algn="ctr" eaLnBrk="1" hangingPunct="1">
              <a:buNone/>
            </a:pPr>
            <a:endParaRPr sz="3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640012" y="1044575"/>
            <a:ext cx="11041062" cy="15113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rPr sz="72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Что надо делать дома :</a:t>
            </a:r>
            <a:br>
              <a:rPr sz="7200">
                <a:solidFill>
                  <a:srgbClr val="9A3D01"/>
                </a:solidFill>
                <a:latin typeface="Comic Sans MS" pitchFamily="66" charset="0"/>
              </a:rPr>
            </a:b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47700" y="2844800"/>
            <a:ext cx="13033375" cy="64357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lvl="0" indent="0" algn="just">
              <a:spcBef>
                <a:spcPct val="0"/>
              </a:spcBef>
              <a:buClrTx/>
              <a:buFontTx/>
              <a:buChar char="•"/>
              <a:tabLst>
                <a:tab pos="914400"/>
              </a:tabLst>
            </a:pPr>
            <a:r>
              <a:rPr sz="32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В первую очередь, разговаривая с ребенком постоянно обращайте внимание на собственную речь: она должна быть четкой и внятной.  Не забывайте, что ребенок в первую очередь учится говорить у вас, поэтому следите за своей речью, за её правильностью</a:t>
            </a:r>
            <a:endParaRPr sz="3200">
              <a:solidFill>
                <a:srgbClr val="9A3D01"/>
              </a:solidFill>
              <a:latin typeface="Comic Sans MS" pitchFamily="66" charset="0"/>
            </a:endParaRPr>
          </a:p>
          <a:p>
            <a:pPr marL="0" lvl="0" indent="0" algn="just">
              <a:spcBef>
                <a:spcPct val="0"/>
              </a:spcBef>
              <a:buClrTx/>
              <a:buFontTx/>
              <a:buChar char="•"/>
              <a:tabLst>
                <a:tab pos="914400"/>
              </a:tabLst>
            </a:pPr>
            <a:r>
              <a:rPr sz="32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Во – вторых, как можно чаще общайтесь с ребенком. И если вы заметили, что у ребенка возникают проблемы с речью не бойтесь обратиться к специалистам </a:t>
            </a:r>
            <a:r>
              <a:rPr sz="3200" i="1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endParaRPr sz="3200">
              <a:solidFill>
                <a:srgbClr val="9A3D01"/>
              </a:solidFill>
              <a:latin typeface="Comic Sans MS" pitchFamily="66" charset="0"/>
            </a:endParaRPr>
          </a:p>
          <a:p>
            <a:pPr marL="0" lvl="0" indent="0" algn="just">
              <a:spcBef>
                <a:spcPct val="0"/>
              </a:spcBef>
              <a:buClrTx/>
              <a:buNone/>
              <a:tabLst>
                <a:tab pos="914400"/>
              </a:tabLst>
            </a:pPr>
            <a:r>
              <a:rPr sz="3200">
                <a:solidFill>
                  <a:srgbClr val="9A3D01"/>
                </a:solidFill>
                <a:latin typeface="Comic Sans MS" pitchFamily="66" charset="0"/>
                <a:ea typeface="Times New Roman" pitchFamily="18" charset="0"/>
              </a:rPr>
              <a:t>В – третьих, чаще читайте ребенку. Чтение на ночь играет важную роль в развитии речи ребенка, он усваивает новые слова, обороты, развивает слух. И помните, что ваше произношение должно быть четким и ясным, выразительным и обязательно обсуждайте прочитанное</a:t>
            </a:r>
            <a:endParaRPr sz="3200">
              <a:solidFill>
                <a:srgbClr val="9A3D01"/>
              </a:solidFill>
              <a:latin typeface="Comic Sans MS" pitchFamily="66" charset="0"/>
            </a:endParaRPr>
          </a:p>
          <a:p>
            <a:pPr marL="0" lvl="0" indent="0">
              <a:tabLst>
                <a:tab pos="914400"/>
              </a:tabLst>
            </a:p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492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ctr" eaLnBrk="1" hangingPunct="1"/>
            <a:endParaRPr sz="62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25" y="1260475"/>
            <a:ext cx="12309475" cy="7920038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eaLnBrk="1" hangingPunct="1">
              <a:spcBef>
                <a:spcPct val="0"/>
              </a:spcBef>
              <a:buClrTx/>
              <a:buNone/>
              <a:tabLst>
                <a:tab pos="914400"/>
              </a:tabLst>
            </a:pPr>
            <a:endParaRPr sz="3200" b="1"/>
          </a:p>
          <a:p>
            <a:pPr marL="0" marR="0" lvl="0" indent="0" algn="just" eaLnBrk="1" hangingPunct="1">
              <a:spcBef>
                <a:spcPct val="0"/>
              </a:spcBef>
              <a:buClrTx/>
              <a:buNone/>
              <a:tabLst>
                <a:tab pos="914400"/>
              </a:tabLst>
            </a:pPr>
            <a:endParaRPr sz="3200" b="1">
              <a:solidFill>
                <a:srgbClr val="9A3D01"/>
              </a:solidFill>
              <a:latin typeface="Comic Sans MS" pitchFamily="66" charset="0"/>
            </a:endParaRPr>
          </a:p>
          <a:p>
            <a:pPr marL="0" marR="0" lvl="0" indent="0" algn="just" eaLnBrk="1" hangingPunct="1">
              <a:spcBef>
                <a:spcPct val="0"/>
              </a:spcBef>
              <a:buClrTx/>
              <a:buNone/>
              <a:tabLst>
                <a:tab pos="914400"/>
              </a:tabLst>
            </a:pPr>
            <a:endParaRPr sz="3200" b="1">
              <a:solidFill>
                <a:srgbClr val="9A3D01"/>
              </a:solidFill>
              <a:latin typeface="Comic Sans MS" pitchFamily="66" charset="0"/>
            </a:endParaRPr>
          </a:p>
          <a:p>
            <a:pPr marL="0" marR="0" lvl="0" indent="0" algn="just" eaLnBrk="1" hangingPunct="1">
              <a:spcBef>
                <a:spcPct val="0"/>
              </a:spcBef>
              <a:buClrTx/>
              <a:buNone/>
              <a:tabLst>
                <a:tab pos="914400"/>
              </a:tabLst>
            </a:pP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Речевые игры помогают стимулировать развитие речи ребёнка, обогащают его словарь, активизируют умственную и речевую деятельность, помогают развивать внимание и память: скажи наоборот, слова для определения действия, слова-определения, слова наречия, сравнения</a:t>
            </a:r>
            <a:br>
              <a:rPr sz="4400">
                <a:solidFill>
                  <a:srgbClr val="9A3D01"/>
                </a:solidFill>
                <a:latin typeface="Comic Sans MS" pitchFamily="66" charset="0"/>
              </a:rPr>
            </a:br>
            <a:r>
              <a:rPr sz="4400">
                <a:solidFill>
                  <a:srgbClr val="9A3D01"/>
                </a:solidFill>
                <a:latin typeface="Comic Sans MS" pitchFamily="66" charset="0"/>
              </a:rPr>
              <a:t> </a:t>
            </a:r>
            <a:endParaRPr sz="4400" b="1">
              <a:solidFill>
                <a:srgbClr val="9A3D01"/>
              </a:solidFill>
            </a:endParaRPr>
          </a:p>
          <a:p>
            <a:pPr marL="595313" marR="0" lvl="0" indent="-595313" algn="r" eaLnBrk="1" hangingPunct="1">
              <a:lnSpc>
                <a:spcPct val="50000"/>
              </a:lnSpc>
              <a:tabLst>
                <a:tab pos="914400"/>
              </a:tabLst>
            </a:pPr>
            <a:endParaRPr sz="3200"/>
          </a:p>
          <a:p>
            <a:pPr marL="595313" marR="0" lvl="0" indent="-595313" algn="r" eaLnBrk="1" hangingPunct="1">
              <a:lnSpc>
                <a:spcPct val="50000"/>
              </a:lnSpc>
              <a:tabLst>
                <a:tab pos="914400"/>
              </a:tabLst>
            </a:pPr>
            <a:endParaRPr sz="3200"/>
          </a:p>
          <a:p>
            <a:pPr marL="595313" marR="0" lvl="0" indent="-595313" algn="ctr" eaLnBrk="1" hangingPunct="1">
              <a:lnSpc>
                <a:spcPct val="50000"/>
              </a:lnSpc>
              <a:buNone/>
              <a:tabLst>
                <a:tab pos="914400"/>
              </a:tabLst>
            </a:pPr>
            <a:endParaRPr sz="3200"/>
          </a:p>
          <a:p>
            <a:pPr marL="595313" marR="0" lvl="0" indent="-595313" algn="ctr" eaLnBrk="1" hangingPunct="1">
              <a:buNone/>
              <a:tabLst>
                <a:tab pos="914400"/>
              </a:tabLst>
            </a:pPr>
            <a:endParaRPr sz="3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2" y="695325"/>
            <a:ext cx="11041062" cy="1500188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 algn="ctr" eaLnBrk="1" hangingPunct="1"/>
            <a:r>
              <a:rPr sz="7200">
                <a:solidFill>
                  <a:srgbClr val="9A3D01"/>
                </a:solidFill>
                <a:latin typeface="Comic Sans MS" pitchFamily="66" charset="0"/>
              </a:rPr>
              <a:t>Речевые игры</a:t>
            </a:r>
            <a:endParaRPr sz="72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25" y="2268538"/>
            <a:ext cx="12668250" cy="7011988"/>
          </a:xfrm>
        </p:spPr>
        <p:txBody>
          <a:bodyPr vert="horz" wrap="square" lIns="158947" tIns="79473" rIns="158947" bIns="79473" numCol="1" anchor="t" anchorCtr="0" compatLnSpc="1">
            <a:prstTxWarp prst="textNoShape">
              <a:avLst/>
            </a:prstTxWarp>
            <a:noAutofit/>
          </a:bodyPr>
          <a:lstStyle>
            <a:lvl1pPr marL="595313" indent="-595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900" b="0" i="0" u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43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2pPr>
            <a:lvl3pPr marL="1985963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7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500" b="0" i="0" u="none" baseline="0">
                <a:solidFill>
                  <a:schemeClr val="tx2"/>
                </a:solidFill>
                <a:latin typeface="+mn-lt"/>
                <a:ea typeface="Arial"/>
                <a:cs typeface="+mn-cs"/>
              </a:defRPr>
            </a:lvl5pPr>
            <a:lvl6pPr marL="4371057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6pPr>
            <a:lvl7pPr marL="5165792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7pPr>
            <a:lvl8pPr marL="5960531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8pPr>
            <a:lvl9pPr marL="6755268" indent="-397369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lang="ru-RU" altLang="en-US" sz="35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marR="0" lvl="0" indent="0" algn="r" eaLnBrk="1" hangingPunct="1">
              <a:lnSpc>
                <a:spcPct val="50000"/>
              </a:lnSpc>
              <a:buNone/>
            </a:pPr>
            <a:endParaRPr sz="3200"/>
          </a:p>
          <a:p>
            <a:pPr marL="595313" marR="0" lvl="0" indent="-595313" algn="r" eaLnBrk="1" hangingPunct="1">
              <a:lnSpc>
                <a:spcPct val="50000"/>
              </a:lnSpc>
            </a:pPr>
            <a:endParaRPr sz="3200"/>
          </a:p>
          <a:p>
            <a:pPr marL="0" marR="0" lvl="0" indent="0" eaLnBrk="1" hangingPunct="1">
              <a:lnSpc>
                <a:spcPct val="80000"/>
              </a:lnSpc>
              <a:buClr>
                <a:srgbClr val="FFFFCC"/>
              </a:buClr>
              <a:buSzPct val="60000"/>
              <a:buNone/>
            </a:pPr>
            <a:r>
              <a:rPr sz="4400" b="1">
                <a:solidFill>
                  <a:schemeClr val="bg2"/>
                </a:solidFill>
                <a:latin typeface="Comic Sans MS" pitchFamily="66" charset="0"/>
              </a:rPr>
              <a:t>«</a:t>
            </a:r>
            <a:r>
              <a:rPr sz="4400" b="1">
                <a:solidFill>
                  <a:schemeClr val="bg2"/>
                </a:solidFill>
                <a:latin typeface="Comic Sans MS" pitchFamily="66" charset="0"/>
              </a:rPr>
              <a:t>Назови лишнее слово»</a:t>
            </a:r>
            <a:endParaRPr sz="4400">
              <a:solidFill>
                <a:schemeClr val="bg2"/>
              </a:solidFill>
              <a:latin typeface="Comic Sans MS" pitchFamily="66" charset="0"/>
            </a:endParaRPr>
          </a:p>
          <a:p>
            <a:pPr marL="342900" marR="0" lvl="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None/>
            </a:pP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>
                <a:solidFill>
                  <a:schemeClr val="bg2"/>
                </a:solidFill>
                <a:latin typeface="Comic Sans MS" pitchFamily="66" charset="0"/>
              </a:rPr>
              <a:t>Взрослый  называет слова и предлагает ребенку назвать  «лишнее» слово, а затем объяснить, почему это слово «лишнее».</a:t>
            </a: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endParaRPr sz="4400">
              <a:solidFill>
                <a:schemeClr val="bg2"/>
              </a:solidFill>
              <a:latin typeface="Comic Sans MS" pitchFamily="66" charset="0"/>
            </a:endParaRPr>
          </a:p>
          <a:p>
            <a:pPr marL="342900" marR="0" lvl="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None/>
            </a:pPr>
            <a:br>
              <a:rPr sz="4400">
                <a:solidFill>
                  <a:schemeClr val="bg2"/>
                </a:solidFill>
                <a:latin typeface="Comic Sans MS" pitchFamily="66" charset="0"/>
              </a:rPr>
            </a:br>
            <a:r>
              <a:rPr sz="4400" i="1">
                <a:solidFill>
                  <a:schemeClr val="bg2"/>
                </a:solidFill>
                <a:latin typeface="Comic Sans MS" pitchFamily="66" charset="0"/>
              </a:rPr>
              <a:t>кукла, песок, юла, ведерко, мяч;</a:t>
            </a:r>
            <a:br>
              <a:rPr sz="4400" i="1">
                <a:solidFill>
                  <a:schemeClr val="bg2"/>
                </a:solidFill>
                <a:latin typeface="Comic Sans MS" pitchFamily="66" charset="0"/>
              </a:rPr>
            </a:br>
            <a:r>
              <a:rPr sz="4400" i="1">
                <a:solidFill>
                  <a:schemeClr val="bg2"/>
                </a:solidFill>
                <a:latin typeface="Comic Sans MS" pitchFamily="66" charset="0"/>
              </a:rPr>
              <a:t>стол, шкаф, ковер, кресло, диван;</a:t>
            </a:r>
            <a:br>
              <a:rPr sz="4400" i="1">
                <a:solidFill>
                  <a:schemeClr val="bg2"/>
                </a:solidFill>
                <a:latin typeface="Comic Sans MS" pitchFamily="66" charset="0"/>
              </a:rPr>
            </a:br>
            <a:r>
              <a:rPr sz="4400" i="1">
                <a:solidFill>
                  <a:schemeClr val="bg2"/>
                </a:solidFill>
                <a:latin typeface="Comic Sans MS" pitchFamily="66" charset="0"/>
              </a:rPr>
              <a:t>пальто, шапка, шарф, сапоги, шляпа;</a:t>
            </a:r>
            <a:br>
              <a:rPr sz="4400" i="1">
                <a:solidFill>
                  <a:schemeClr val="bg2"/>
                </a:solidFill>
                <a:latin typeface="Comic Sans MS" pitchFamily="66" charset="0"/>
              </a:rPr>
            </a:br>
            <a:br>
              <a:rPr sz="4400">
                <a:solidFill>
                  <a:srgbClr val="FFFF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Times New Roman" pitchFamily="18" charset="0"/>
              </a:rPr>
            </a:br>
            <a:endParaRPr sz="4400">
              <a:solidFill>
                <a:srgbClr val="FFFFFF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Times New Roman" pitchFamily="18" charset="0"/>
            </a:endParaRPr>
          </a:p>
          <a:p>
            <a:pPr marL="595313" marR="0" lvl="0" indent="-595313" algn="ctr" eaLnBrk="1" hangingPunct="1">
              <a:buNone/>
            </a:pPr>
            <a:endParaRPr sz="3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640012" y="695325"/>
            <a:ext cx="11041062" cy="1644650"/>
          </a:xfrm>
        </p:spPr>
        <p:txBody>
          <a:bodyPr vert="horz" wrap="square" lIns="158947" tIns="79473" rIns="158947" bIns="7947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68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5pPr>
            <a:lvl6pPr marL="794736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6pPr>
            <a:lvl7pPr marL="1589475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7pPr>
            <a:lvl8pPr marL="2384212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8pPr>
            <a:lvl9pPr marL="3178951" algn="l" rtl="0" fontAlgn="base">
              <a:spcBef>
                <a:spcPct val="0"/>
              </a:spcBef>
              <a:spcAft>
                <a:spcPct val="0"/>
              </a:spcAft>
              <a:defRPr lang="ru-RU" altLang="en-US" sz="6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marL="0" marR="0" lvl="0" indent="0"/>
            <a:r>
              <a:rPr sz="7200">
                <a:solidFill>
                  <a:srgbClr val="9A3D01"/>
                </a:solidFill>
                <a:latin typeface="Comic Sans MS" pitchFamily="66" charset="0"/>
              </a:rPr>
              <a:t>Речевые игры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1223962" y="3016250"/>
            <a:ext cx="6048375" cy="6264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2" indent="-59531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5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9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2pPr>
            <a:lvl3pPr marL="1985962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3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1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1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600" b="1">
                <a:solidFill>
                  <a:schemeClr val="bg2"/>
                </a:solidFill>
                <a:latin typeface="Comic Sans MS" pitchFamily="66" charset="0"/>
              </a:rPr>
              <a:t>«Чем отличаются предметы?»   	</a:t>
            </a:r>
            <a:br>
              <a:rPr sz="3600" b="1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Чашка и стакан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Яблоко и груша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Помидор и тыква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Тарелка и миска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Кофта и свитер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Грузовик и легковая машина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Самолет и птица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Береза и дуб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Дерево и куст </a:t>
            </a:r>
            <a:endParaRPr sz="36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>
          <a:xfrm>
            <a:off x="7200900" y="3016250"/>
            <a:ext cx="6480175" cy="6264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58947" tIns="79473" rIns="158947" bIns="79473" anchor="t" anchorCtr="0">
            <a:noAutofit/>
          </a:bodyPr>
          <a:lstStyle>
            <a:lvl1pPr marL="595312" indent="-59531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kumimoji="0" lang="ru-RU" altLang="en-US" sz="45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1pPr>
            <a:lvl2pPr marL="1290638" indent="-4953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9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2pPr>
            <a:lvl3pPr marL="1985962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kumimoji="0" lang="ru-RU" altLang="en-US" sz="33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3pPr>
            <a:lvl4pPr marL="278130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0" lang="ru-RU" altLang="en-US" sz="31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4pPr>
            <a:lvl5pPr marL="3575050" indent="-396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kumimoji="0" lang="ru-RU" altLang="en-US" sz="3100" b="0" i="0" u="none" baseline="0">
                <a:solidFill>
                  <a:schemeClr val="tx2"/>
                </a:solidFill>
                <a:effectLst/>
                <a:latin typeface="Arial"/>
                <a:ea typeface="Arial"/>
              </a:defRPr>
            </a:lvl5pPr>
          </a:lstStyle>
          <a:p>
            <a:pPr marL="34290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600" b="1">
                <a:solidFill>
                  <a:schemeClr val="bg2"/>
                </a:solidFill>
                <a:latin typeface="Comic Sans MS" pitchFamily="66" charset="0"/>
              </a:rPr>
              <a:t>«Что общее?»</a:t>
            </a: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        </a:t>
            </a:r>
            <a:endParaRPr sz="36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 У двух предметов: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огурец, помидор (овощи); 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ромашка, тюльпан (цветы); 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слон, собака (животные).</a:t>
            </a:r>
            <a:endParaRPr sz="3600">
              <a:solidFill>
                <a:schemeClr val="bg2"/>
              </a:solidFill>
              <a:latin typeface="Comic Sans MS" pitchFamily="66" charset="0"/>
            </a:endParaRPr>
          </a:p>
          <a:p>
            <a:pPr marL="342900" lvl="0" indent="-342900"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У трех предметов: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мяч, солнце, шар — ... 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тарелка, ваза, чашка — ... </a:t>
            </a:r>
            <a:br>
              <a:rPr sz="3600">
                <a:solidFill>
                  <a:schemeClr val="bg2"/>
                </a:solidFill>
                <a:latin typeface="Comic Sans MS" pitchFamily="66" charset="0"/>
              </a:rPr>
            </a:br>
            <a:r>
              <a:rPr sz="3600">
                <a:solidFill>
                  <a:schemeClr val="bg2"/>
                </a:solidFill>
                <a:latin typeface="Comic Sans MS" pitchFamily="66" charset="0"/>
              </a:rPr>
              <a:t>лист, трава, крокодил — ...</a:t>
            </a:r>
            <a:endParaRPr sz="360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Каскад">
  <a:themeElements>
    <a:clrScheme name="Каскад 11">
      <a:dk1>
        <a:srgbClr val="993366"/>
      </a:dk1>
      <a:lt1>
        <a:srgbClr val="FFFFCC"/>
      </a:lt1>
      <a:dk2>
        <a:srgbClr val="CCFFCC"/>
      </a:dk2>
      <a:lt2>
        <a:srgbClr val="0066FF"/>
      </a:lt2>
      <a:accent1>
        <a:srgbClr val="6600FF"/>
      </a:accent1>
      <a:accent2>
        <a:srgbClr val="0099CC"/>
      </a:accent2>
      <a:accent3>
        <a:srgbClr val="E2FFE2"/>
      </a:accent3>
      <a:accent4>
        <a:srgbClr val="DADAAE"/>
      </a:accent4>
      <a:accent5>
        <a:srgbClr val="B8AAFF"/>
      </a:accent5>
      <a:accent6>
        <a:srgbClr val="008AB9"/>
      </a:accent6>
      <a:hlink>
        <a:srgbClr val="66FFFF"/>
      </a:hlink>
      <a:folHlink>
        <a:srgbClr val="B2B2B2"/>
      </a:folHlink>
    </a:clrScheme>
    <a:fontScheme name="Каскад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0">
        <a:dk1>
          <a:srgbClr val="993366"/>
        </a:dk1>
        <a:lt1>
          <a:srgbClr val="FFFFCC"/>
        </a:lt1>
        <a:dk2>
          <a:srgbClr val="99FF66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CAFFB8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1">
        <a:dk1>
          <a:srgbClr val="993366"/>
        </a:dk1>
        <a:lt1>
          <a:srgbClr val="FFFFCC"/>
        </a:lt1>
        <a:dk2>
          <a:srgbClr val="CCFFCC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E2FFE2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MoBIL GROUP</Company>
  <PresentationFormat>Произвольный</PresentationFormat>
  <Paragraphs>68</Paragraphs>
  <Slides>22</Slides>
  <Notes>1</Notes>
  <TotalTime>380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3">
      <vt:lpstr>Каскад</vt:lpstr>
      <vt:lpstr>Презентация для родителей</vt:lpstr>
      <vt:lpstr>Цель:</vt:lpstr>
      <vt:lpstr>Slide 3</vt:lpstr>
      <vt:lpstr>Slide 4</vt:lpstr>
      <vt:lpstr>Slide 5</vt:lpstr>
      <vt:lpstr>Что надо делать дома :</vt:lpstr>
      <vt:lpstr>Slide 7</vt:lpstr>
      <vt:lpstr>Речевые игры</vt:lpstr>
      <vt:lpstr>Речевые игры</vt:lpstr>
      <vt:lpstr>Речевые игры</vt:lpstr>
      <vt:lpstr>Речевые игры</vt:lpstr>
      <vt:lpstr>Игры на обогащение словаря ребенка</vt:lpstr>
      <vt:lpstr>Slide 13</vt:lpstr>
      <vt:lpstr>Slide 14</vt:lpstr>
      <vt:lpstr>Slide 15</vt:lpstr>
      <vt:lpstr>Slide 16</vt:lpstr>
      <vt:lpstr>Slide 17</vt:lpstr>
      <vt:lpstr>Игры на развитие звуковой культуры речи.</vt:lpstr>
      <vt:lpstr>Slide 19</vt:lpstr>
      <vt:lpstr>Игры на развитие мелкой моторики рук.</vt:lpstr>
      <vt:lpstr>Slide 21</vt:lpstr>
      <vt:lpstr>Любите своих детей, помогайте им. Это самое дорогое что у вас есть!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для родителей</dc:title>
  <cp:revision>29</cp:revision>
  <dcterms:created xsi:type="dcterms:W3CDTF">2012-01-26T18:06:19Z</dcterms:created>
  <dcterms:modified xsi:type="dcterms:W3CDTF">2019-12-12T07:25:54Z</dcterms:modified>
</cp:coreProperties>
</file>