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2"/>
  </p:notesMasterIdLst>
  <p:sldIdLst>
    <p:sldId id="256" r:id="rId2"/>
    <p:sldId id="258" r:id="rId3"/>
    <p:sldId id="257" r:id="rId4"/>
    <p:sldId id="266" r:id="rId5"/>
    <p:sldId id="259" r:id="rId6"/>
    <p:sldId id="260" r:id="rId7"/>
    <p:sldId id="268" r:id="rId8"/>
    <p:sldId id="269" r:id="rId9"/>
    <p:sldId id="272" r:id="rId10"/>
    <p:sldId id="261" r:id="rId11"/>
    <p:sldId id="262" r:id="rId12"/>
    <p:sldId id="265" r:id="rId13"/>
    <p:sldId id="280" r:id="rId14"/>
    <p:sldId id="281" r:id="rId15"/>
    <p:sldId id="287" r:id="rId16"/>
    <p:sldId id="282" r:id="rId17"/>
    <p:sldId id="273" r:id="rId18"/>
    <p:sldId id="284" r:id="rId19"/>
    <p:sldId id="285" r:id="rId20"/>
    <p:sldId id="274" r:id="rId21"/>
    <p:sldId id="275" r:id="rId22"/>
    <p:sldId id="276" r:id="rId23"/>
    <p:sldId id="277" r:id="rId24"/>
    <p:sldId id="278" r:id="rId25"/>
    <p:sldId id="294" r:id="rId26"/>
    <p:sldId id="286" r:id="rId27"/>
    <p:sldId id="288" r:id="rId28"/>
    <p:sldId id="290" r:id="rId29"/>
    <p:sldId id="283" r:id="rId30"/>
    <p:sldId id="29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88BE6-E5D0-4DFB-B89E-15F3D34A0C8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AF95B2-E6A1-4F3E-96FC-C8457B43B3DD}">
      <dgm:prSet/>
      <dgm:spPr/>
      <dgm:t>
        <a:bodyPr/>
        <a:lstStyle/>
        <a:p>
          <a:pPr rtl="0"/>
          <a:endParaRPr lang="ru-RU"/>
        </a:p>
      </dgm:t>
    </dgm:pt>
    <dgm:pt modelId="{CE3F5FC1-8AE9-44EA-A610-425511907F41}" type="parTrans" cxnId="{62E27D46-BD09-4FD6-A548-7C2E76166834}">
      <dgm:prSet/>
      <dgm:spPr/>
      <dgm:t>
        <a:bodyPr/>
        <a:lstStyle/>
        <a:p>
          <a:endParaRPr lang="ru-RU"/>
        </a:p>
      </dgm:t>
    </dgm:pt>
    <dgm:pt modelId="{30088A7F-969E-41AB-A281-30AF7C076C26}" type="sibTrans" cxnId="{62E27D46-BD09-4FD6-A548-7C2E76166834}">
      <dgm:prSet/>
      <dgm:spPr/>
      <dgm:t>
        <a:bodyPr/>
        <a:lstStyle/>
        <a:p>
          <a:endParaRPr lang="ru-RU"/>
        </a:p>
      </dgm:t>
    </dgm:pt>
    <dgm:pt modelId="{F5CA1A9C-1024-4190-B1DB-C73F0199D5F6}">
      <dgm:prSet/>
      <dgm:spPr/>
      <dgm:t>
        <a:bodyPr/>
        <a:lstStyle/>
        <a:p>
          <a:pPr rtl="0"/>
          <a:endParaRPr lang="ru-RU" dirty="0"/>
        </a:p>
      </dgm:t>
    </dgm:pt>
    <dgm:pt modelId="{2F71DD7F-BC41-4A3E-B7CC-3D06CD262C7E}" type="parTrans" cxnId="{E9C0ADB1-572C-4C44-A36E-288C957C30A0}">
      <dgm:prSet/>
      <dgm:spPr/>
      <dgm:t>
        <a:bodyPr/>
        <a:lstStyle/>
        <a:p>
          <a:endParaRPr lang="ru-RU"/>
        </a:p>
      </dgm:t>
    </dgm:pt>
    <dgm:pt modelId="{EAC890BF-69B0-4804-B714-4F73139DB4F9}" type="sibTrans" cxnId="{E9C0ADB1-572C-4C44-A36E-288C957C30A0}">
      <dgm:prSet/>
      <dgm:spPr/>
      <dgm:t>
        <a:bodyPr/>
        <a:lstStyle/>
        <a:p>
          <a:endParaRPr lang="ru-RU"/>
        </a:p>
      </dgm:t>
    </dgm:pt>
    <dgm:pt modelId="{385C8914-B960-4259-A052-45BA3DC7C778}">
      <dgm:prSet/>
      <dgm:spPr/>
      <dgm:t>
        <a:bodyPr/>
        <a:lstStyle/>
        <a:p>
          <a:r>
            <a:rPr lang="ru-RU" dirty="0" smtClean="0"/>
            <a:t>Ребенок </a:t>
          </a:r>
          <a:r>
            <a:rPr lang="ru-RU" dirty="0" smtClean="0">
              <a:solidFill>
                <a:srgbClr val="FF0000"/>
              </a:solidFill>
            </a:rPr>
            <a:t>старшего </a:t>
          </a:r>
          <a:r>
            <a:rPr lang="ru-RU" dirty="0" smtClean="0"/>
            <a:t>дошкольного возраста, ощущая потребность в </a:t>
          </a:r>
          <a:r>
            <a:rPr lang="ru-RU" dirty="0" smtClean="0">
              <a:solidFill>
                <a:srgbClr val="FF0000"/>
              </a:solidFill>
            </a:rPr>
            <a:t>положительной оценке </a:t>
          </a:r>
          <a:r>
            <a:rPr lang="ru-RU" dirty="0" smtClean="0"/>
            <a:t>окружающих его </a:t>
          </a:r>
          <a:r>
            <a:rPr lang="ru-RU" dirty="0" smtClean="0">
              <a:solidFill>
                <a:srgbClr val="FF0000"/>
              </a:solidFill>
            </a:rPr>
            <a:t>взрослых и сверстников</a:t>
          </a:r>
          <a:r>
            <a:rPr lang="ru-RU" dirty="0" smtClean="0"/>
            <a:t>, стремится к общению с ними, раскрытию своих способностей. У получившего признание окружающих ребенка преобладает радостное настроение</a:t>
          </a:r>
          <a:endParaRPr lang="ru-RU" dirty="0"/>
        </a:p>
      </dgm:t>
    </dgm:pt>
    <dgm:pt modelId="{DCE12956-074F-4FF0-9DFE-D5DFD10AF027}" type="parTrans" cxnId="{D3E9CB7B-C5D0-48BA-87A0-FBBC59CA73DC}">
      <dgm:prSet/>
      <dgm:spPr/>
      <dgm:t>
        <a:bodyPr/>
        <a:lstStyle/>
        <a:p>
          <a:endParaRPr lang="ru-RU"/>
        </a:p>
      </dgm:t>
    </dgm:pt>
    <dgm:pt modelId="{399E03CE-7640-4791-99CB-5982D820F2E9}" type="sibTrans" cxnId="{D3E9CB7B-C5D0-48BA-87A0-FBBC59CA73DC}">
      <dgm:prSet/>
      <dgm:spPr/>
      <dgm:t>
        <a:bodyPr/>
        <a:lstStyle/>
        <a:p>
          <a:endParaRPr lang="ru-RU"/>
        </a:p>
      </dgm:t>
    </dgm:pt>
    <dgm:pt modelId="{01577410-712B-44AE-AEA5-7E99F74D54D1}">
      <dgm:prSet/>
      <dgm:spPr/>
      <dgm:t>
        <a:bodyPr/>
        <a:lstStyle/>
        <a:p>
          <a:pPr rtl="0"/>
          <a:r>
            <a:rPr lang="ru-RU" dirty="0" smtClean="0">
              <a:solidFill>
                <a:srgbClr val="FF0000"/>
              </a:solidFill>
            </a:rPr>
            <a:t>Положение ребенка в группе сверстников </a:t>
          </a:r>
          <a:r>
            <a:rPr lang="ru-RU" b="1" dirty="0" smtClean="0"/>
            <a:t>, </a:t>
          </a:r>
          <a:r>
            <a:rPr lang="ru-RU" dirty="0" smtClean="0"/>
            <a:t>характер его взаимоотношений со сверстниками существенно влияют на его эмоциональное состояние и психическое развитие в целом. От этого зависит, насколько ребенок чувствует себя спокойным, удовлетворенным, находится в состоянии эмоционального комфорта</a:t>
          </a:r>
          <a:endParaRPr lang="ru-RU" dirty="0"/>
        </a:p>
      </dgm:t>
    </dgm:pt>
    <dgm:pt modelId="{59D5AE05-66E2-40CE-A367-630F67CCB76C}" type="parTrans" cxnId="{CBBDD331-8C9C-4C9E-8F7D-DFDF9DA5966A}">
      <dgm:prSet/>
      <dgm:spPr/>
      <dgm:t>
        <a:bodyPr/>
        <a:lstStyle/>
        <a:p>
          <a:endParaRPr lang="ru-RU"/>
        </a:p>
      </dgm:t>
    </dgm:pt>
    <dgm:pt modelId="{81927F58-D37A-40F9-9DDB-C2276ED83FB2}" type="sibTrans" cxnId="{CBBDD331-8C9C-4C9E-8F7D-DFDF9DA5966A}">
      <dgm:prSet/>
      <dgm:spPr/>
      <dgm:t>
        <a:bodyPr/>
        <a:lstStyle/>
        <a:p>
          <a:endParaRPr lang="ru-RU"/>
        </a:p>
      </dgm:t>
    </dgm:pt>
    <dgm:pt modelId="{FBC63FB7-C4F5-48CE-9BD3-B51368CF7F98}" type="pres">
      <dgm:prSet presAssocID="{ED188BE6-E5D0-4DFB-B89E-15F3D34A0C86}" presName="linearFlow" presStyleCnt="0">
        <dgm:presLayoutVars>
          <dgm:dir/>
          <dgm:animLvl val="lvl"/>
          <dgm:resizeHandles val="exact"/>
        </dgm:presLayoutVars>
      </dgm:prSet>
      <dgm:spPr/>
    </dgm:pt>
    <dgm:pt modelId="{D10BCFE4-2FC2-4783-844E-633A715D4BD1}" type="pres">
      <dgm:prSet presAssocID="{66AF95B2-E6A1-4F3E-96FC-C8457B43B3DD}" presName="composite" presStyleCnt="0"/>
      <dgm:spPr/>
    </dgm:pt>
    <dgm:pt modelId="{10EC770A-A7C6-4901-8A3A-0092FF943021}" type="pres">
      <dgm:prSet presAssocID="{66AF95B2-E6A1-4F3E-96FC-C8457B43B3DD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08132484-FF25-4404-AC80-3F4AAB0B3CFB}" type="pres">
      <dgm:prSet presAssocID="{66AF95B2-E6A1-4F3E-96FC-C8457B43B3DD}" presName="descendantText" presStyleLbl="alignAcc1" presStyleIdx="0" presStyleCnt="2" custScaleY="142747" custLinFactNeighborX="2057" custLinFactNeighborY="-339">
        <dgm:presLayoutVars>
          <dgm:bulletEnabled val="1"/>
        </dgm:presLayoutVars>
      </dgm:prSet>
      <dgm:spPr/>
    </dgm:pt>
    <dgm:pt modelId="{6DC135BD-74E0-4553-93E2-CC1BBEF9B835}" type="pres">
      <dgm:prSet presAssocID="{30088A7F-969E-41AB-A281-30AF7C076C26}" presName="sp" presStyleCnt="0"/>
      <dgm:spPr/>
    </dgm:pt>
    <dgm:pt modelId="{72ED81B2-7F85-4857-9466-727128C80350}" type="pres">
      <dgm:prSet presAssocID="{F5CA1A9C-1024-4190-B1DB-C73F0199D5F6}" presName="composite" presStyleCnt="0"/>
      <dgm:spPr/>
    </dgm:pt>
    <dgm:pt modelId="{8D30C25B-7BC1-4E35-BAFD-5633D7F523CE}" type="pres">
      <dgm:prSet presAssocID="{F5CA1A9C-1024-4190-B1DB-C73F0199D5F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71EF9-960E-4157-ABAC-60C41D11483F}" type="pres">
      <dgm:prSet presAssocID="{F5CA1A9C-1024-4190-B1DB-C73F0199D5F6}" presName="descendantText" presStyleLbl="alignAcc1" presStyleIdx="1" presStyleCnt="2" custScaleY="145754">
        <dgm:presLayoutVars>
          <dgm:bulletEnabled val="1"/>
        </dgm:presLayoutVars>
      </dgm:prSet>
      <dgm:spPr/>
    </dgm:pt>
  </dgm:ptLst>
  <dgm:cxnLst>
    <dgm:cxn modelId="{E020C9FF-4808-417E-A735-8B7C0D192C57}" type="presOf" srcId="{385C8914-B960-4259-A052-45BA3DC7C778}" destId="{08132484-FF25-4404-AC80-3F4AAB0B3CFB}" srcOrd="0" destOrd="0" presId="urn:microsoft.com/office/officeart/2005/8/layout/chevron2"/>
    <dgm:cxn modelId="{CBBDD331-8C9C-4C9E-8F7D-DFDF9DA5966A}" srcId="{F5CA1A9C-1024-4190-B1DB-C73F0199D5F6}" destId="{01577410-712B-44AE-AEA5-7E99F74D54D1}" srcOrd="0" destOrd="0" parTransId="{59D5AE05-66E2-40CE-A367-630F67CCB76C}" sibTransId="{81927F58-D37A-40F9-9DDB-C2276ED83FB2}"/>
    <dgm:cxn modelId="{62E27D46-BD09-4FD6-A548-7C2E76166834}" srcId="{ED188BE6-E5D0-4DFB-B89E-15F3D34A0C86}" destId="{66AF95B2-E6A1-4F3E-96FC-C8457B43B3DD}" srcOrd="0" destOrd="0" parTransId="{CE3F5FC1-8AE9-44EA-A610-425511907F41}" sibTransId="{30088A7F-969E-41AB-A281-30AF7C076C26}"/>
    <dgm:cxn modelId="{E9C0ADB1-572C-4C44-A36E-288C957C30A0}" srcId="{ED188BE6-E5D0-4DFB-B89E-15F3D34A0C86}" destId="{F5CA1A9C-1024-4190-B1DB-C73F0199D5F6}" srcOrd="1" destOrd="0" parTransId="{2F71DD7F-BC41-4A3E-B7CC-3D06CD262C7E}" sibTransId="{EAC890BF-69B0-4804-B714-4F73139DB4F9}"/>
    <dgm:cxn modelId="{D3E9CB7B-C5D0-48BA-87A0-FBBC59CA73DC}" srcId="{66AF95B2-E6A1-4F3E-96FC-C8457B43B3DD}" destId="{385C8914-B960-4259-A052-45BA3DC7C778}" srcOrd="0" destOrd="0" parTransId="{DCE12956-074F-4FF0-9DFE-D5DFD10AF027}" sibTransId="{399E03CE-7640-4791-99CB-5982D820F2E9}"/>
    <dgm:cxn modelId="{C8447B7E-F5D9-429B-AECE-6557482FC5C2}" type="presOf" srcId="{F5CA1A9C-1024-4190-B1DB-C73F0199D5F6}" destId="{8D30C25B-7BC1-4E35-BAFD-5633D7F523CE}" srcOrd="0" destOrd="0" presId="urn:microsoft.com/office/officeart/2005/8/layout/chevron2"/>
    <dgm:cxn modelId="{4BBAE65F-F8F6-4362-864C-E3AA1FF0A11D}" type="presOf" srcId="{66AF95B2-E6A1-4F3E-96FC-C8457B43B3DD}" destId="{10EC770A-A7C6-4901-8A3A-0092FF943021}" srcOrd="0" destOrd="0" presId="urn:microsoft.com/office/officeart/2005/8/layout/chevron2"/>
    <dgm:cxn modelId="{26DB1CC2-751F-4273-A2D0-9D5BA3D33272}" type="presOf" srcId="{ED188BE6-E5D0-4DFB-B89E-15F3D34A0C86}" destId="{FBC63FB7-C4F5-48CE-9BD3-B51368CF7F98}" srcOrd="0" destOrd="0" presId="urn:microsoft.com/office/officeart/2005/8/layout/chevron2"/>
    <dgm:cxn modelId="{516F5932-482E-4E6B-AB84-F1AC9202A4BA}" type="presOf" srcId="{01577410-712B-44AE-AEA5-7E99F74D54D1}" destId="{50D71EF9-960E-4157-ABAC-60C41D11483F}" srcOrd="0" destOrd="0" presId="urn:microsoft.com/office/officeart/2005/8/layout/chevron2"/>
    <dgm:cxn modelId="{27C7895C-17DE-4208-A11A-FA97A1C5D879}" type="presParOf" srcId="{FBC63FB7-C4F5-48CE-9BD3-B51368CF7F98}" destId="{D10BCFE4-2FC2-4783-844E-633A715D4BD1}" srcOrd="0" destOrd="0" presId="urn:microsoft.com/office/officeart/2005/8/layout/chevron2"/>
    <dgm:cxn modelId="{173DD877-D52A-4A16-970D-DDD351E73B26}" type="presParOf" srcId="{D10BCFE4-2FC2-4783-844E-633A715D4BD1}" destId="{10EC770A-A7C6-4901-8A3A-0092FF943021}" srcOrd="0" destOrd="0" presId="urn:microsoft.com/office/officeart/2005/8/layout/chevron2"/>
    <dgm:cxn modelId="{4D47BD0B-D3EF-442F-A944-9FABEB953D03}" type="presParOf" srcId="{D10BCFE4-2FC2-4783-844E-633A715D4BD1}" destId="{08132484-FF25-4404-AC80-3F4AAB0B3CFB}" srcOrd="1" destOrd="0" presId="urn:microsoft.com/office/officeart/2005/8/layout/chevron2"/>
    <dgm:cxn modelId="{52CF5459-2349-4819-803E-B6D6B8CBCB5D}" type="presParOf" srcId="{FBC63FB7-C4F5-48CE-9BD3-B51368CF7F98}" destId="{6DC135BD-74E0-4553-93E2-CC1BBEF9B835}" srcOrd="1" destOrd="0" presId="urn:microsoft.com/office/officeart/2005/8/layout/chevron2"/>
    <dgm:cxn modelId="{14D69A49-512B-471D-BEF4-A7EBCB96B12E}" type="presParOf" srcId="{FBC63FB7-C4F5-48CE-9BD3-B51368CF7F98}" destId="{72ED81B2-7F85-4857-9466-727128C80350}" srcOrd="2" destOrd="0" presId="urn:microsoft.com/office/officeart/2005/8/layout/chevron2"/>
    <dgm:cxn modelId="{EDFC9B99-ECBA-4E64-AAE7-1E5CD8E70696}" type="presParOf" srcId="{72ED81B2-7F85-4857-9466-727128C80350}" destId="{8D30C25B-7BC1-4E35-BAFD-5633D7F523CE}" srcOrd="0" destOrd="0" presId="urn:microsoft.com/office/officeart/2005/8/layout/chevron2"/>
    <dgm:cxn modelId="{67C61A76-BAA3-4C6E-81CC-704AA4A49AA4}" type="presParOf" srcId="{72ED81B2-7F85-4857-9466-727128C80350}" destId="{50D71EF9-960E-4157-ABAC-60C41D1148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82610C-2D0E-49FE-BD57-6430A1EB097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79084D-619E-4DB4-BE1C-4E5EE17A7FE1}">
      <dgm:prSet phldrT="[Текст]"/>
      <dgm:spPr/>
      <dgm:t>
        <a:bodyPr/>
        <a:lstStyle/>
        <a:p>
          <a:r>
            <a:rPr lang="ru-RU" b="1" dirty="0" smtClean="0"/>
            <a:t>второй </a:t>
          </a:r>
          <a:r>
            <a:rPr lang="ru-RU" b="0" dirty="0" smtClean="0"/>
            <a:t>тип поведения характеризуется устойчивым </a:t>
          </a:r>
          <a:r>
            <a:rPr lang="ru-RU" b="1" dirty="0" smtClean="0"/>
            <a:t>негативным</a:t>
          </a:r>
          <a:r>
            <a:rPr lang="ru-RU" b="0" dirty="0" smtClean="0"/>
            <a:t> </a:t>
          </a:r>
          <a:r>
            <a:rPr lang="ru-RU" b="1" dirty="0" smtClean="0"/>
            <a:t>отношением к общению</a:t>
          </a:r>
          <a:endParaRPr lang="ru-RU" b="1" dirty="0"/>
        </a:p>
      </dgm:t>
    </dgm:pt>
    <dgm:pt modelId="{BF3165C9-CFEA-44F8-A1F8-01C7BD5A6E80}" type="parTrans" cxnId="{144EAE92-A0D7-4316-BC64-23BAA90D8BA4}">
      <dgm:prSet/>
      <dgm:spPr/>
      <dgm:t>
        <a:bodyPr/>
        <a:lstStyle/>
        <a:p>
          <a:endParaRPr lang="ru-RU"/>
        </a:p>
      </dgm:t>
    </dgm:pt>
    <dgm:pt modelId="{C127BE94-393F-4879-8DDE-E49DC3276EEA}" type="sibTrans" cxnId="{144EAE92-A0D7-4316-BC64-23BAA90D8BA4}">
      <dgm:prSet/>
      <dgm:spPr/>
      <dgm:t>
        <a:bodyPr/>
        <a:lstStyle/>
        <a:p>
          <a:endParaRPr lang="ru-RU"/>
        </a:p>
      </dgm:t>
    </dgm:pt>
    <dgm:pt modelId="{528E54CE-0532-486D-A8D5-EB304F078598}">
      <dgm:prSet phldrT="[Текст]" custT="1"/>
      <dgm:spPr/>
      <dgm:t>
        <a:bodyPr/>
        <a:lstStyle/>
        <a:p>
          <a:r>
            <a:rPr lang="ru-RU" sz="2800" b="1" dirty="0" smtClean="0"/>
            <a:t>первый</a:t>
          </a:r>
          <a:r>
            <a:rPr lang="ru-RU" sz="2800" b="0" dirty="0" smtClean="0"/>
            <a:t> тип  </a:t>
          </a:r>
          <a:r>
            <a:rPr lang="ru-RU" sz="2800" b="1" dirty="0" smtClean="0"/>
            <a:t>- неуравновешенное , импульсивное поведение, </a:t>
          </a:r>
          <a:r>
            <a:rPr lang="ru-RU" sz="2800" b="0" dirty="0" smtClean="0"/>
            <a:t>характерное для быстро возбудимых детей</a:t>
          </a:r>
          <a:endParaRPr lang="ru-RU" sz="2800" b="0" dirty="0"/>
        </a:p>
      </dgm:t>
    </dgm:pt>
    <dgm:pt modelId="{3178FE04-92FD-4DD3-8D07-C394DF3ECE69}" type="sibTrans" cxnId="{A2275BA5-4767-432D-BF18-5971039CD7CF}">
      <dgm:prSet/>
      <dgm:spPr/>
      <dgm:t>
        <a:bodyPr/>
        <a:lstStyle/>
        <a:p>
          <a:endParaRPr lang="ru-RU"/>
        </a:p>
      </dgm:t>
    </dgm:pt>
    <dgm:pt modelId="{2F41D7E3-FE23-4B30-9368-1AACBE948E9A}" type="parTrans" cxnId="{A2275BA5-4767-432D-BF18-5971039CD7CF}">
      <dgm:prSet/>
      <dgm:spPr/>
      <dgm:t>
        <a:bodyPr/>
        <a:lstStyle/>
        <a:p>
          <a:endParaRPr lang="ru-RU"/>
        </a:p>
      </dgm:t>
    </dgm:pt>
    <dgm:pt modelId="{30C54689-517D-4EAF-9B68-57124AB47F65}">
      <dgm:prSet phldrT="[Текст]" custT="1"/>
      <dgm:spPr/>
      <dgm:t>
        <a:bodyPr/>
        <a:lstStyle/>
        <a:p>
          <a:r>
            <a:rPr lang="ru-RU" sz="2800" b="1" dirty="0" smtClean="0"/>
            <a:t>третий </a:t>
          </a:r>
          <a:r>
            <a:rPr lang="ru-RU" sz="2800" b="0" dirty="0" smtClean="0"/>
            <a:t>тип поведения. </a:t>
          </a:r>
        </a:p>
        <a:p>
          <a:r>
            <a:rPr lang="ru-RU" sz="2800" dirty="0" smtClean="0"/>
            <a:t>Основной чертой поведения детей является наличие у них многочисленных </a:t>
          </a:r>
          <a:r>
            <a:rPr lang="ru-RU" sz="2800" b="1" dirty="0" smtClean="0"/>
            <a:t>страхов</a:t>
          </a:r>
          <a:endParaRPr lang="ru-RU" sz="2800" b="1" dirty="0"/>
        </a:p>
      </dgm:t>
    </dgm:pt>
    <dgm:pt modelId="{3E0958E5-3179-4656-9F98-D95971444C8C}" type="sibTrans" cxnId="{0E0CBF7E-E581-4CEC-A2D5-0E9BC356F315}">
      <dgm:prSet/>
      <dgm:spPr/>
      <dgm:t>
        <a:bodyPr/>
        <a:lstStyle/>
        <a:p>
          <a:endParaRPr lang="ru-RU"/>
        </a:p>
      </dgm:t>
    </dgm:pt>
    <dgm:pt modelId="{1AFD4045-4C98-4A8F-8A49-BCA09B7013AA}" type="parTrans" cxnId="{0E0CBF7E-E581-4CEC-A2D5-0E9BC356F315}">
      <dgm:prSet/>
      <dgm:spPr/>
      <dgm:t>
        <a:bodyPr/>
        <a:lstStyle/>
        <a:p>
          <a:endParaRPr lang="ru-RU"/>
        </a:p>
      </dgm:t>
    </dgm:pt>
    <dgm:pt modelId="{F54BE6D4-4D58-4588-A475-E382E22C2756}" type="pres">
      <dgm:prSet presAssocID="{2882610C-2D0E-49FE-BD57-6430A1EB097D}" presName="linear" presStyleCnt="0">
        <dgm:presLayoutVars>
          <dgm:dir/>
          <dgm:resizeHandles val="exact"/>
        </dgm:presLayoutVars>
      </dgm:prSet>
      <dgm:spPr/>
    </dgm:pt>
    <dgm:pt modelId="{5B15BC1D-930F-484D-A7EE-FA37420D2862}" type="pres">
      <dgm:prSet presAssocID="{528E54CE-0532-486D-A8D5-EB304F078598}" presName="comp" presStyleCnt="0"/>
      <dgm:spPr/>
    </dgm:pt>
    <dgm:pt modelId="{DB8D22DF-88EF-47B6-93A0-F9BA4FF3497D}" type="pres">
      <dgm:prSet presAssocID="{528E54CE-0532-486D-A8D5-EB304F078598}" presName="box" presStyleLbl="node1" presStyleIdx="0" presStyleCnt="3" custScaleY="88809"/>
      <dgm:spPr/>
      <dgm:t>
        <a:bodyPr/>
        <a:lstStyle/>
        <a:p>
          <a:endParaRPr lang="ru-RU"/>
        </a:p>
      </dgm:t>
    </dgm:pt>
    <dgm:pt modelId="{59C30CF1-5FB8-4655-B402-9CC58B2D7DC5}" type="pres">
      <dgm:prSet presAssocID="{528E54CE-0532-486D-A8D5-EB304F078598}" presName="img" presStyleLbl="fgImgPlace1" presStyleIdx="0" presStyleCnt="3" custFlipVert="0" custFlipHor="1" custScaleX="93079" custScaleY="1036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6076220-8629-41CF-BB19-629B2271F545}" type="pres">
      <dgm:prSet presAssocID="{528E54CE-0532-486D-A8D5-EB304F07859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5296D-E60D-4738-B968-5ED1CCF9E107}" type="pres">
      <dgm:prSet presAssocID="{3178FE04-92FD-4DD3-8D07-C394DF3ECE69}" presName="spacer" presStyleCnt="0"/>
      <dgm:spPr/>
    </dgm:pt>
    <dgm:pt modelId="{487DC4A5-8C05-494A-B873-F3C4DCA3CBDA}" type="pres">
      <dgm:prSet presAssocID="{FA79084D-619E-4DB4-BE1C-4E5EE17A7FE1}" presName="comp" presStyleCnt="0"/>
      <dgm:spPr/>
    </dgm:pt>
    <dgm:pt modelId="{1A309F9B-6596-4FF4-8E4E-FBF13E51683B}" type="pres">
      <dgm:prSet presAssocID="{FA79084D-619E-4DB4-BE1C-4E5EE17A7FE1}" presName="box" presStyleLbl="node1" presStyleIdx="1" presStyleCnt="3"/>
      <dgm:spPr/>
      <dgm:t>
        <a:bodyPr/>
        <a:lstStyle/>
        <a:p>
          <a:endParaRPr lang="ru-RU"/>
        </a:p>
      </dgm:t>
    </dgm:pt>
    <dgm:pt modelId="{A4BDCD68-4B0C-41D9-82AE-F687C8F4A707}" type="pres">
      <dgm:prSet presAssocID="{FA79084D-619E-4DB4-BE1C-4E5EE17A7FE1}" presName="img" presStyleLbl="fgImgPlace1" presStyleIdx="1" presStyleCnt="3" custScaleX="9307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9ACC8E9-3BD0-47BF-B8F2-205DE70E46F0}" type="pres">
      <dgm:prSet presAssocID="{FA79084D-619E-4DB4-BE1C-4E5EE17A7FE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D4377-D290-407D-832F-0C89F57D6608}" type="pres">
      <dgm:prSet presAssocID="{C127BE94-393F-4879-8DDE-E49DC3276EEA}" presName="spacer" presStyleCnt="0"/>
      <dgm:spPr/>
    </dgm:pt>
    <dgm:pt modelId="{48798278-A263-47BE-B122-618E9ADDA1A8}" type="pres">
      <dgm:prSet presAssocID="{30C54689-517D-4EAF-9B68-57124AB47F65}" presName="comp" presStyleCnt="0"/>
      <dgm:spPr/>
    </dgm:pt>
    <dgm:pt modelId="{FF126535-CBF6-45A2-B229-17DCE5DDC46B}" type="pres">
      <dgm:prSet presAssocID="{30C54689-517D-4EAF-9B68-57124AB47F65}" presName="box" presStyleLbl="node1" presStyleIdx="2" presStyleCnt="3"/>
      <dgm:spPr/>
      <dgm:t>
        <a:bodyPr/>
        <a:lstStyle/>
        <a:p>
          <a:endParaRPr lang="ru-RU"/>
        </a:p>
      </dgm:t>
    </dgm:pt>
    <dgm:pt modelId="{D6868147-2E2F-4E5D-8C3B-3663AD67FE85}" type="pres">
      <dgm:prSet presAssocID="{30C54689-517D-4EAF-9B68-57124AB47F65}" presName="img" presStyleLbl="fgImgPlace1" presStyleIdx="2" presStyleCnt="3" custScaleX="9307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47C6C2D-59EE-401B-9D9F-9D794FDC26CE}" type="pres">
      <dgm:prSet presAssocID="{30C54689-517D-4EAF-9B68-57124AB47F6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275BA5-4767-432D-BF18-5971039CD7CF}" srcId="{2882610C-2D0E-49FE-BD57-6430A1EB097D}" destId="{528E54CE-0532-486D-A8D5-EB304F078598}" srcOrd="0" destOrd="0" parTransId="{2F41D7E3-FE23-4B30-9368-1AACBE948E9A}" sibTransId="{3178FE04-92FD-4DD3-8D07-C394DF3ECE69}"/>
    <dgm:cxn modelId="{A8EA1E84-1A2E-4C94-9541-232B19C7D6BD}" type="presOf" srcId="{FA79084D-619E-4DB4-BE1C-4E5EE17A7FE1}" destId="{09ACC8E9-3BD0-47BF-B8F2-205DE70E46F0}" srcOrd="1" destOrd="0" presId="urn:microsoft.com/office/officeart/2005/8/layout/vList4"/>
    <dgm:cxn modelId="{0C8CEF98-A6BD-422F-AB61-1485FAE69349}" type="presOf" srcId="{FA79084D-619E-4DB4-BE1C-4E5EE17A7FE1}" destId="{1A309F9B-6596-4FF4-8E4E-FBF13E51683B}" srcOrd="0" destOrd="0" presId="urn:microsoft.com/office/officeart/2005/8/layout/vList4"/>
    <dgm:cxn modelId="{356A6A08-8361-47B7-AFBD-3DEB0A39ECC8}" type="presOf" srcId="{30C54689-517D-4EAF-9B68-57124AB47F65}" destId="{FF126535-CBF6-45A2-B229-17DCE5DDC46B}" srcOrd="0" destOrd="0" presId="urn:microsoft.com/office/officeart/2005/8/layout/vList4"/>
    <dgm:cxn modelId="{3C1D0ABB-8812-44F5-890D-A1F851DA8718}" type="presOf" srcId="{30C54689-517D-4EAF-9B68-57124AB47F65}" destId="{E47C6C2D-59EE-401B-9D9F-9D794FDC26CE}" srcOrd="1" destOrd="0" presId="urn:microsoft.com/office/officeart/2005/8/layout/vList4"/>
    <dgm:cxn modelId="{5D168EE7-3BA8-4676-80CB-E3214E502A74}" type="presOf" srcId="{2882610C-2D0E-49FE-BD57-6430A1EB097D}" destId="{F54BE6D4-4D58-4588-A475-E382E22C2756}" srcOrd="0" destOrd="0" presId="urn:microsoft.com/office/officeart/2005/8/layout/vList4"/>
    <dgm:cxn modelId="{0E0CBF7E-E581-4CEC-A2D5-0E9BC356F315}" srcId="{2882610C-2D0E-49FE-BD57-6430A1EB097D}" destId="{30C54689-517D-4EAF-9B68-57124AB47F65}" srcOrd="2" destOrd="0" parTransId="{1AFD4045-4C98-4A8F-8A49-BCA09B7013AA}" sibTransId="{3E0958E5-3179-4656-9F98-D95971444C8C}"/>
    <dgm:cxn modelId="{144EAE92-A0D7-4316-BC64-23BAA90D8BA4}" srcId="{2882610C-2D0E-49FE-BD57-6430A1EB097D}" destId="{FA79084D-619E-4DB4-BE1C-4E5EE17A7FE1}" srcOrd="1" destOrd="0" parTransId="{BF3165C9-CFEA-44F8-A1F8-01C7BD5A6E80}" sibTransId="{C127BE94-393F-4879-8DDE-E49DC3276EEA}"/>
    <dgm:cxn modelId="{3F9D76EB-A75F-4C30-9238-E0D5F9327EA7}" type="presOf" srcId="{528E54CE-0532-486D-A8D5-EB304F078598}" destId="{DB8D22DF-88EF-47B6-93A0-F9BA4FF3497D}" srcOrd="0" destOrd="0" presId="urn:microsoft.com/office/officeart/2005/8/layout/vList4"/>
    <dgm:cxn modelId="{95A73139-633D-454D-A8D5-D0A2EDF4ABCA}" type="presOf" srcId="{528E54CE-0532-486D-A8D5-EB304F078598}" destId="{76076220-8629-41CF-BB19-629B2271F545}" srcOrd="1" destOrd="0" presId="urn:microsoft.com/office/officeart/2005/8/layout/vList4"/>
    <dgm:cxn modelId="{493CC9AC-5892-4FC9-B227-E87785E58259}" type="presParOf" srcId="{F54BE6D4-4D58-4588-A475-E382E22C2756}" destId="{5B15BC1D-930F-484D-A7EE-FA37420D2862}" srcOrd="0" destOrd="0" presId="urn:microsoft.com/office/officeart/2005/8/layout/vList4"/>
    <dgm:cxn modelId="{A5ECE778-4BCD-47CB-BDE0-1C45B805F4C3}" type="presParOf" srcId="{5B15BC1D-930F-484D-A7EE-FA37420D2862}" destId="{DB8D22DF-88EF-47B6-93A0-F9BA4FF3497D}" srcOrd="0" destOrd="0" presId="urn:microsoft.com/office/officeart/2005/8/layout/vList4"/>
    <dgm:cxn modelId="{8E65D9B1-CFB6-45E0-B277-078617B0E473}" type="presParOf" srcId="{5B15BC1D-930F-484D-A7EE-FA37420D2862}" destId="{59C30CF1-5FB8-4655-B402-9CC58B2D7DC5}" srcOrd="1" destOrd="0" presId="urn:microsoft.com/office/officeart/2005/8/layout/vList4"/>
    <dgm:cxn modelId="{FF4C1D08-76E2-4BCF-ABF1-C4515CE1F1D3}" type="presParOf" srcId="{5B15BC1D-930F-484D-A7EE-FA37420D2862}" destId="{76076220-8629-41CF-BB19-629B2271F545}" srcOrd="2" destOrd="0" presId="urn:microsoft.com/office/officeart/2005/8/layout/vList4"/>
    <dgm:cxn modelId="{80ADAD32-0AB6-4546-8A42-67A36830EC83}" type="presParOf" srcId="{F54BE6D4-4D58-4588-A475-E382E22C2756}" destId="{14A5296D-E60D-4738-B968-5ED1CCF9E107}" srcOrd="1" destOrd="0" presId="urn:microsoft.com/office/officeart/2005/8/layout/vList4"/>
    <dgm:cxn modelId="{B1DAE048-73FB-4277-91A0-D12A4685800C}" type="presParOf" srcId="{F54BE6D4-4D58-4588-A475-E382E22C2756}" destId="{487DC4A5-8C05-494A-B873-F3C4DCA3CBDA}" srcOrd="2" destOrd="0" presId="urn:microsoft.com/office/officeart/2005/8/layout/vList4"/>
    <dgm:cxn modelId="{8262545A-7971-4943-A955-A464FC252216}" type="presParOf" srcId="{487DC4A5-8C05-494A-B873-F3C4DCA3CBDA}" destId="{1A309F9B-6596-4FF4-8E4E-FBF13E51683B}" srcOrd="0" destOrd="0" presId="urn:microsoft.com/office/officeart/2005/8/layout/vList4"/>
    <dgm:cxn modelId="{7F3AA82B-298B-4F49-A419-546ADD4B43AA}" type="presParOf" srcId="{487DC4A5-8C05-494A-B873-F3C4DCA3CBDA}" destId="{A4BDCD68-4B0C-41D9-82AE-F687C8F4A707}" srcOrd="1" destOrd="0" presId="urn:microsoft.com/office/officeart/2005/8/layout/vList4"/>
    <dgm:cxn modelId="{219A6A0F-1105-45B6-8D39-6A8566DF6769}" type="presParOf" srcId="{487DC4A5-8C05-494A-B873-F3C4DCA3CBDA}" destId="{09ACC8E9-3BD0-47BF-B8F2-205DE70E46F0}" srcOrd="2" destOrd="0" presId="urn:microsoft.com/office/officeart/2005/8/layout/vList4"/>
    <dgm:cxn modelId="{68653EA2-1AB3-4405-8E0D-A87CCA6DC284}" type="presParOf" srcId="{F54BE6D4-4D58-4588-A475-E382E22C2756}" destId="{AF9D4377-D290-407D-832F-0C89F57D6608}" srcOrd="3" destOrd="0" presId="urn:microsoft.com/office/officeart/2005/8/layout/vList4"/>
    <dgm:cxn modelId="{E1FDE8CE-6978-44F9-A03F-D0CABDCB6555}" type="presParOf" srcId="{F54BE6D4-4D58-4588-A475-E382E22C2756}" destId="{48798278-A263-47BE-B122-618E9ADDA1A8}" srcOrd="4" destOrd="0" presId="urn:microsoft.com/office/officeart/2005/8/layout/vList4"/>
    <dgm:cxn modelId="{66F13A98-373E-452E-8E9A-503D09C199E4}" type="presParOf" srcId="{48798278-A263-47BE-B122-618E9ADDA1A8}" destId="{FF126535-CBF6-45A2-B229-17DCE5DDC46B}" srcOrd="0" destOrd="0" presId="urn:microsoft.com/office/officeart/2005/8/layout/vList4"/>
    <dgm:cxn modelId="{588CAEC8-F2D5-487E-9574-94E4EB71D546}" type="presParOf" srcId="{48798278-A263-47BE-B122-618E9ADDA1A8}" destId="{D6868147-2E2F-4E5D-8C3B-3663AD67FE85}" srcOrd="1" destOrd="0" presId="urn:microsoft.com/office/officeart/2005/8/layout/vList4"/>
    <dgm:cxn modelId="{82731749-B316-44A0-8DFB-2B0400F2DA89}" type="presParOf" srcId="{48798278-A263-47BE-B122-618E9ADDA1A8}" destId="{E47C6C2D-59EE-401B-9D9F-9D794FDC26C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C770A-A7C6-4901-8A3A-0092FF943021}">
      <dsp:nvSpPr>
        <dsp:cNvPr id="0" name=""/>
        <dsp:cNvSpPr/>
      </dsp:nvSpPr>
      <dsp:spPr>
        <a:xfrm rot="5400000">
          <a:off x="-380109" y="762818"/>
          <a:ext cx="2534062" cy="17738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/>
        </a:p>
      </dsp:txBody>
      <dsp:txXfrm rot="-5400000">
        <a:off x="1" y="1269631"/>
        <a:ext cx="1773843" cy="760219"/>
      </dsp:txXfrm>
    </dsp:sp>
    <dsp:sp modelId="{08132484-FF25-4404-AC80-3F4AAB0B3CFB}">
      <dsp:nvSpPr>
        <dsp:cNvPr id="0" name=""/>
        <dsp:cNvSpPr/>
      </dsp:nvSpPr>
      <dsp:spPr>
        <a:xfrm rot="5400000">
          <a:off x="3923767" y="-2124850"/>
          <a:ext cx="2351244" cy="66510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Ребенок </a:t>
          </a:r>
          <a:r>
            <a:rPr lang="ru-RU" sz="1700" kern="1200" dirty="0" smtClean="0">
              <a:solidFill>
                <a:srgbClr val="FF0000"/>
              </a:solidFill>
            </a:rPr>
            <a:t>старшего </a:t>
          </a:r>
          <a:r>
            <a:rPr lang="ru-RU" sz="1700" kern="1200" dirty="0" smtClean="0"/>
            <a:t>дошкольного возраста, ощущая потребность в </a:t>
          </a:r>
          <a:r>
            <a:rPr lang="ru-RU" sz="1700" kern="1200" dirty="0" smtClean="0">
              <a:solidFill>
                <a:srgbClr val="FF0000"/>
              </a:solidFill>
            </a:rPr>
            <a:t>положительной оценке </a:t>
          </a:r>
          <a:r>
            <a:rPr lang="ru-RU" sz="1700" kern="1200" dirty="0" smtClean="0"/>
            <a:t>окружающих его </a:t>
          </a:r>
          <a:r>
            <a:rPr lang="ru-RU" sz="1700" kern="1200" dirty="0" smtClean="0">
              <a:solidFill>
                <a:srgbClr val="FF0000"/>
              </a:solidFill>
            </a:rPr>
            <a:t>взрослых и сверстников</a:t>
          </a:r>
          <a:r>
            <a:rPr lang="ru-RU" sz="1700" kern="1200" dirty="0" smtClean="0"/>
            <a:t>, стремится к общению с ними, раскрытию своих способностей. У получившего признание окружающих ребенка преобладает радостное настроение</a:t>
          </a:r>
          <a:endParaRPr lang="ru-RU" sz="1700" kern="1200" dirty="0"/>
        </a:p>
      </dsp:txBody>
      <dsp:txXfrm rot="-5400000">
        <a:off x="1773843" y="139852"/>
        <a:ext cx="6536314" cy="2121688"/>
      </dsp:txXfrm>
    </dsp:sp>
    <dsp:sp modelId="{8D30C25B-7BC1-4E35-BAFD-5633D7F523CE}">
      <dsp:nvSpPr>
        <dsp:cNvPr id="0" name=""/>
        <dsp:cNvSpPr/>
      </dsp:nvSpPr>
      <dsp:spPr>
        <a:xfrm rot="5400000">
          <a:off x="-380109" y="3432013"/>
          <a:ext cx="2534062" cy="17738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 rot="-5400000">
        <a:off x="1" y="3938826"/>
        <a:ext cx="1773843" cy="760219"/>
      </dsp:txXfrm>
    </dsp:sp>
    <dsp:sp modelId="{50D71EF9-960E-4157-ABAC-60C41D11483F}">
      <dsp:nvSpPr>
        <dsp:cNvPr id="0" name=""/>
        <dsp:cNvSpPr/>
      </dsp:nvSpPr>
      <dsp:spPr>
        <a:xfrm rot="5400000">
          <a:off x="3899003" y="549928"/>
          <a:ext cx="2400773" cy="66510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rgbClr val="FF0000"/>
              </a:solidFill>
            </a:rPr>
            <a:t>Положение ребенка в группе сверстников </a:t>
          </a:r>
          <a:r>
            <a:rPr lang="ru-RU" sz="1700" b="1" kern="1200" dirty="0" smtClean="0"/>
            <a:t>, </a:t>
          </a:r>
          <a:r>
            <a:rPr lang="ru-RU" sz="1700" kern="1200" dirty="0" smtClean="0"/>
            <a:t>характер его взаимоотношений со сверстниками существенно влияют на его эмоциональное состояние и психическое развитие в целом. От этого зависит, насколько ребенок чувствует себя спокойным, удовлетворенным, находится в состоянии эмоционального комфорта</a:t>
          </a:r>
          <a:endParaRPr lang="ru-RU" sz="1700" kern="1200" dirty="0"/>
        </a:p>
      </dsp:txBody>
      <dsp:txXfrm rot="-5400000">
        <a:off x="1773844" y="2792283"/>
        <a:ext cx="6533896" cy="2166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D22DF-88EF-47B6-93A0-F9BA4FF3497D}">
      <dsp:nvSpPr>
        <dsp:cNvPr id="0" name=""/>
        <dsp:cNvSpPr/>
      </dsp:nvSpPr>
      <dsp:spPr>
        <a:xfrm>
          <a:off x="0" y="0"/>
          <a:ext cx="8712968" cy="1510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первый</a:t>
          </a:r>
          <a:r>
            <a:rPr lang="ru-RU" sz="2800" b="0" kern="1200" dirty="0" smtClean="0"/>
            <a:t> тип  </a:t>
          </a:r>
          <a:r>
            <a:rPr lang="ru-RU" sz="2800" b="1" kern="1200" dirty="0" smtClean="0"/>
            <a:t>- неуравновешенное , импульсивное поведение, </a:t>
          </a:r>
          <a:r>
            <a:rPr lang="ru-RU" sz="2800" b="0" kern="1200" dirty="0" smtClean="0"/>
            <a:t>характерное для быстро возбудимых детей</a:t>
          </a:r>
          <a:endParaRPr lang="ru-RU" sz="2800" b="0" kern="1200" dirty="0"/>
        </a:p>
      </dsp:txBody>
      <dsp:txXfrm>
        <a:off x="1912708" y="0"/>
        <a:ext cx="6800259" cy="1510773"/>
      </dsp:txXfrm>
    </dsp:sp>
    <dsp:sp modelId="{59C30CF1-5FB8-4655-B402-9CC58B2D7DC5}">
      <dsp:nvSpPr>
        <dsp:cNvPr id="0" name=""/>
        <dsp:cNvSpPr/>
      </dsp:nvSpPr>
      <dsp:spPr>
        <a:xfrm flipH="1">
          <a:off x="230417" y="49995"/>
          <a:ext cx="1621988" cy="14107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09F9B-6596-4FF4-8E4E-FBF13E51683B}">
      <dsp:nvSpPr>
        <dsp:cNvPr id="0" name=""/>
        <dsp:cNvSpPr/>
      </dsp:nvSpPr>
      <dsp:spPr>
        <a:xfrm>
          <a:off x="0" y="1680888"/>
          <a:ext cx="8712968" cy="1701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второй </a:t>
          </a:r>
          <a:r>
            <a:rPr lang="ru-RU" sz="2800" b="0" kern="1200" dirty="0" smtClean="0"/>
            <a:t>тип поведения характеризуется устойчивым </a:t>
          </a:r>
          <a:r>
            <a:rPr lang="ru-RU" sz="2800" b="1" kern="1200" dirty="0" smtClean="0"/>
            <a:t>негативным</a:t>
          </a:r>
          <a:r>
            <a:rPr lang="ru-RU" sz="2800" b="0" kern="1200" dirty="0" smtClean="0"/>
            <a:t> </a:t>
          </a:r>
          <a:r>
            <a:rPr lang="ru-RU" sz="2800" b="1" kern="1200" dirty="0" smtClean="0"/>
            <a:t>отношением к общению</a:t>
          </a:r>
          <a:endParaRPr lang="ru-RU" sz="2800" b="1" kern="1200" dirty="0"/>
        </a:p>
      </dsp:txBody>
      <dsp:txXfrm>
        <a:off x="1912708" y="1680888"/>
        <a:ext cx="6800259" cy="1701149"/>
      </dsp:txXfrm>
    </dsp:sp>
    <dsp:sp modelId="{A4BDCD68-4B0C-41D9-82AE-F687C8F4A707}">
      <dsp:nvSpPr>
        <dsp:cNvPr id="0" name=""/>
        <dsp:cNvSpPr/>
      </dsp:nvSpPr>
      <dsp:spPr>
        <a:xfrm>
          <a:off x="230417" y="1851003"/>
          <a:ext cx="1621988" cy="13609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26535-CBF6-45A2-B229-17DCE5DDC46B}">
      <dsp:nvSpPr>
        <dsp:cNvPr id="0" name=""/>
        <dsp:cNvSpPr/>
      </dsp:nvSpPr>
      <dsp:spPr>
        <a:xfrm>
          <a:off x="0" y="3552153"/>
          <a:ext cx="8712968" cy="1701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третий </a:t>
          </a:r>
          <a:r>
            <a:rPr lang="ru-RU" sz="2800" b="0" kern="1200" dirty="0" smtClean="0"/>
            <a:t>тип поведения.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Основной чертой поведения детей является наличие у них многочисленных </a:t>
          </a:r>
          <a:r>
            <a:rPr lang="ru-RU" sz="2800" b="1" kern="1200" dirty="0" smtClean="0"/>
            <a:t>страхов</a:t>
          </a:r>
          <a:endParaRPr lang="ru-RU" sz="2800" b="1" kern="1200" dirty="0"/>
        </a:p>
      </dsp:txBody>
      <dsp:txXfrm>
        <a:off x="1912708" y="3552153"/>
        <a:ext cx="6800259" cy="1701149"/>
      </dsp:txXfrm>
    </dsp:sp>
    <dsp:sp modelId="{D6868147-2E2F-4E5D-8C3B-3663AD67FE85}">
      <dsp:nvSpPr>
        <dsp:cNvPr id="0" name=""/>
        <dsp:cNvSpPr/>
      </dsp:nvSpPr>
      <dsp:spPr>
        <a:xfrm>
          <a:off x="230417" y="3722268"/>
          <a:ext cx="1621988" cy="13609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D3FFC-D65A-43C0-8DD3-50D2CE7F3D0C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A4C49-2FEF-448F-8BBC-1BF6A5C47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78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4C49-2FEF-448F-8BBC-1BF6A5C477C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946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4C49-2FEF-448F-8BBC-1BF6A5C477C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8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836712"/>
            <a:ext cx="5246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Эмоциональное благополучие ребенка </a:t>
            </a:r>
            <a:endParaRPr lang="ru-RU" sz="4800" b="1" dirty="0" smtClean="0"/>
          </a:p>
          <a:p>
            <a:pPr algn="ctr"/>
            <a:r>
              <a:rPr lang="ru-RU" sz="4800" b="1" dirty="0" smtClean="0"/>
              <a:t>в </a:t>
            </a:r>
            <a:r>
              <a:rPr lang="ru-RU" sz="4800" b="1" dirty="0"/>
              <a:t>детском саду</a:t>
            </a:r>
            <a:endParaRPr lang="ru-RU" sz="4800" dirty="0"/>
          </a:p>
        </p:txBody>
      </p:sp>
      <p:pic>
        <p:nvPicPr>
          <p:cNvPr id="11266" name="Picture 2" descr="http://www.dou1674.edusite.ru/scin/he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0968"/>
            <a:ext cx="388586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4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59" y="2114940"/>
            <a:ext cx="828092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это преобладающий в </a:t>
            </a:r>
            <a:r>
              <a:rPr lang="ru-RU" sz="3200" dirty="0" smtClean="0"/>
              <a:t>группе  </a:t>
            </a:r>
            <a:r>
              <a:rPr lang="ru-RU" sz="3200" dirty="0"/>
              <a:t> эмоциональный  настрой</a:t>
            </a:r>
            <a:r>
              <a:rPr lang="ru-RU" sz="3200" dirty="0" smtClean="0"/>
              <a:t>,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/>
              <a:t>общее психическое состояние детского коллектива</a:t>
            </a:r>
            <a:r>
              <a:rPr lang="ru-RU" sz="3200" dirty="0" smtClean="0"/>
              <a:t>, </a:t>
            </a:r>
            <a:r>
              <a:rPr lang="ru-RU" sz="3200" dirty="0"/>
              <a:t>непосредственными компонентами которого </a:t>
            </a:r>
            <a:r>
              <a:rPr lang="ru-RU" sz="3200" dirty="0" smtClean="0"/>
              <a:t>являются: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3600" dirty="0" smtClean="0"/>
              <a:t> </a:t>
            </a:r>
            <a:r>
              <a:rPr lang="ru-RU" sz="3600" dirty="0"/>
              <a:t>общая эмоциональная </a:t>
            </a:r>
            <a:r>
              <a:rPr lang="ru-RU" sz="3600" dirty="0" smtClean="0"/>
              <a:t>атмосфера; 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3600" dirty="0" smtClean="0"/>
              <a:t> преобладающее настроение; </a:t>
            </a:r>
            <a:endParaRPr lang="ru-RU" sz="3600" dirty="0"/>
          </a:p>
          <a:p>
            <a:pPr marL="571500" indent="-571500">
              <a:buFont typeface="Wingdings" pitchFamily="2" charset="2"/>
              <a:buChar char="Ø"/>
            </a:pPr>
            <a:r>
              <a:rPr lang="ru-RU" sz="3600" dirty="0" smtClean="0"/>
              <a:t>уровень </a:t>
            </a:r>
            <a:r>
              <a:rPr lang="ru-RU" sz="3600" dirty="0"/>
              <a:t>активности </a:t>
            </a:r>
            <a:r>
              <a:rPr lang="ru-RU" sz="3600" dirty="0" smtClean="0"/>
              <a:t>детей.</a:t>
            </a:r>
            <a:endParaRPr lang="ru-RU" sz="3600" dirty="0"/>
          </a:p>
        </p:txBody>
      </p:sp>
      <p:pic>
        <p:nvPicPr>
          <p:cNvPr id="9218" name="Picture 2" descr="http://www.soglasie201.ru/img/kat/sc457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9908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352383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Эмоционально-психологический климат</a:t>
            </a:r>
            <a:r>
              <a:rPr lang="ru-RU" sz="3600" dirty="0"/>
              <a:t> </a:t>
            </a:r>
            <a:r>
              <a:rPr lang="ru-RU" sz="3600" b="1" dirty="0" smtClean="0"/>
              <a:t>в коллективе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7363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Основными </a:t>
            </a:r>
            <a:r>
              <a:rPr lang="ru-RU" sz="2800" b="1" dirty="0"/>
              <a:t>признаками</a:t>
            </a:r>
            <a:r>
              <a:rPr lang="ru-RU" sz="2800" dirty="0"/>
              <a:t> благоприятного эмоционально-психологического климата </a:t>
            </a:r>
            <a:r>
              <a:rPr lang="ru-RU" sz="2800" dirty="0" smtClean="0"/>
              <a:t>являются: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5418" y="1142747"/>
            <a:ext cx="8892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ru-RU" sz="2000" b="1" i="1" dirty="0"/>
              <a:t>хорошее настроение детей в течение всего дня; 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b="1" i="1" dirty="0"/>
              <a:t> свободное отправление детьми всех естественных потребностей, в том числе и потребности в движении; 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b="1" i="1" dirty="0"/>
              <a:t> доброжелательность по отношению к сверстникам и взрослым; 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b="1" i="1" dirty="0"/>
              <a:t> способность детей занять себя интересным делом; 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b="1" i="1" dirty="0"/>
              <a:t> отсутствие детей-аутсайдеров; 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b="1" i="1" dirty="0"/>
              <a:t> возможность беспрепятственно отдохнуть или уединиться; 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b="1" i="1" dirty="0"/>
              <a:t> отсутствие давления и манипулирования детьми со стороны взрослых; 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b="1" i="1" dirty="0"/>
              <a:t> информированность детей о том, как будет спланирован их день и что каждый из ребят намерен осуществить в этот день интересного; 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b="1" i="1" dirty="0"/>
              <a:t> высокая степень эмоциональной включенности, взаимопомощи, сопереживания в ситуациях, вызывающих фрустрацию у кого-либо из воспитанников; </a:t>
            </a:r>
            <a:endParaRPr lang="ru-RU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i="1" dirty="0" smtClean="0"/>
              <a:t> </a:t>
            </a:r>
            <a:r>
              <a:rPr lang="ru-RU" sz="2000" b="1" i="1" dirty="0"/>
              <a:t>желание участвовать в коллективной деятельности; </a:t>
            </a:r>
            <a:endParaRPr lang="ru-RU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i="1" dirty="0" smtClean="0"/>
              <a:t>удовлетворенность </a:t>
            </a:r>
            <a:r>
              <a:rPr lang="ru-RU" sz="2000" b="1" i="1" dirty="0"/>
              <a:t>детей принадлежностью к группе сверстников</a:t>
            </a:r>
            <a:r>
              <a:rPr lang="ru-RU" b="1" i="1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4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3600" b="1" dirty="0" smtClean="0"/>
              <a:t>ФРУСТРАЦИЯ</a:t>
            </a:r>
          </a:p>
          <a:p>
            <a:r>
              <a:rPr lang="ru-RU" sz="3600" i="1" dirty="0" smtClean="0"/>
              <a:t>- </a:t>
            </a:r>
            <a:r>
              <a:rPr lang="ru-RU" sz="3600" i="1" dirty="0"/>
              <a:t>появление переживаний неудачи, возникающих при наличии реальных или мнимых непреодолимым препятствий на пути к цели, в качестве которых выступают те или иные отрицательные образы и </a:t>
            </a:r>
            <a:r>
              <a:rPr lang="ru-RU" sz="3600" i="1" dirty="0" smtClean="0"/>
              <a:t>представления</a:t>
            </a:r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128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408"/>
            <a:ext cx="9144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способы </a:t>
            </a:r>
            <a:r>
              <a:rPr lang="ru-RU" sz="2800" dirty="0"/>
              <a:t>формирования</a:t>
            </a:r>
            <a:r>
              <a:rPr lang="ru-RU" sz="2800" b="1" dirty="0"/>
              <a:t> </a:t>
            </a:r>
            <a:r>
              <a:rPr lang="ru-RU" sz="2800" dirty="0"/>
              <a:t>благоприятного эмоционально-психологического климата </a:t>
            </a:r>
            <a:r>
              <a:rPr lang="ru-RU" sz="2800" dirty="0" smtClean="0"/>
              <a:t>в группе</a:t>
            </a:r>
            <a:r>
              <a:rPr lang="ru-RU" sz="2800" dirty="0"/>
              <a:t>.</a:t>
            </a:r>
          </a:p>
          <a:p>
            <a:r>
              <a:rPr lang="ru-RU" dirty="0" smtClean="0"/>
              <a:t>           Так </a:t>
            </a:r>
            <a:r>
              <a:rPr lang="ru-RU" dirty="0"/>
              <a:t>как, социально-психологический климат - это результат совместной деятельности </a:t>
            </a:r>
            <a:r>
              <a:rPr lang="ru-RU" dirty="0" smtClean="0"/>
              <a:t>детей, </a:t>
            </a:r>
            <a:r>
              <a:rPr lang="ru-RU" dirty="0"/>
              <a:t>их межличностного взаимодействия, то для его укрепления необходимо ставить </a:t>
            </a:r>
            <a:r>
              <a:rPr lang="ru-RU" b="1" dirty="0"/>
              <a:t>цели и создавать условия </a:t>
            </a:r>
            <a:r>
              <a:rPr lang="ru-RU" dirty="0"/>
              <a:t>для организации совместной деятельности детей, информировать их о ходе реализации совместных задач, </a:t>
            </a:r>
            <a:endParaRPr lang="ru-RU" dirty="0" smtClean="0"/>
          </a:p>
          <a:p>
            <a:r>
              <a:rPr lang="ru-RU" dirty="0" smtClean="0"/>
              <a:t>поощрять </a:t>
            </a:r>
            <a:r>
              <a:rPr lang="ru-RU" dirty="0"/>
              <a:t>активность, инициативу, креативность;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находить общие интересы, которые объединили бы детей </a:t>
            </a:r>
            <a:r>
              <a:rPr lang="ru-RU" dirty="0" smtClean="0"/>
              <a:t> </a:t>
            </a:r>
            <a:r>
              <a:rPr lang="ru-RU" dirty="0"/>
              <a:t>и на их основе организовывать общие дела;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формировать традиции </a:t>
            </a:r>
            <a:r>
              <a:rPr lang="ru-RU" dirty="0" smtClean="0"/>
              <a:t>группы;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создавать </a:t>
            </a:r>
            <a:r>
              <a:rPr lang="ru-RU" dirty="0"/>
              <a:t>ситуации коллективного сопереживания значимых событий, стремление к эмоциональному включению в жизнь </a:t>
            </a:r>
            <a:r>
              <a:rPr lang="ru-RU" dirty="0" smtClean="0"/>
              <a:t>группы каждого ребенка</a:t>
            </a:r>
            <a:r>
              <a:rPr lang="ru-RU" dirty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привносить общечеловеческие ценности в жизнь </a:t>
            </a:r>
            <a:r>
              <a:rPr lang="ru-RU" dirty="0" smtClean="0"/>
              <a:t> коллектива;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поощрять </a:t>
            </a:r>
            <a:r>
              <a:rPr lang="ru-RU" dirty="0"/>
              <a:t>к открытости, доброжелательности, конструктивным способам разрядки негативных эмоций;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не </a:t>
            </a:r>
            <a:r>
              <a:rPr lang="ru-RU" dirty="0"/>
              <a:t>навязывать друг другу свое мнение, а, выслушивая интересы каждого, приходить к общему, компромиссному решению;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создавать условия для повышения комфортности самочувствия детей </a:t>
            </a:r>
            <a:r>
              <a:rPr lang="ru-RU" dirty="0" smtClean="0"/>
              <a:t>в группе и </a:t>
            </a:r>
            <a:r>
              <a:rPr lang="ru-RU" dirty="0"/>
              <a:t>сохранению стабильно - положительных отношений между </a:t>
            </a:r>
            <a:r>
              <a:rPr lang="ru-RU" dirty="0" smtClean="0"/>
              <a:t>детьми и воспитателем;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развивать коммуникативную культуру, навыки общения и сотрудничества;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развивать эмпатийные способности </a:t>
            </a:r>
            <a:r>
              <a:rPr lang="ru-RU" dirty="0" smtClean="0"/>
              <a:t>детей группы</a:t>
            </a:r>
            <a:r>
              <a:rPr lang="ru-RU" dirty="0"/>
              <a:t>, умение и потребность в познании других людей, толерантное к ним отношение</a:t>
            </a:r>
          </a:p>
        </p:txBody>
      </p:sp>
    </p:spTree>
    <p:extLst>
      <p:ext uri="{BB962C8B-B14F-4D97-AF65-F5344CB8AC3E}">
        <p14:creationId xmlns:p14="http://schemas.microsoft.com/office/powerpoint/2010/main" val="7578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28342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 </a:t>
            </a:r>
            <a:r>
              <a:rPr lang="ru-RU" sz="2800" b="1" dirty="0"/>
              <a:t>условиям</a:t>
            </a:r>
            <a:r>
              <a:rPr lang="ru-RU" sz="2800" dirty="0"/>
              <a:t>, определяющим эффективность влияния педагогов на психологический климат в детском коллективе, относятся следующие: 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личностные </a:t>
            </a:r>
            <a:r>
              <a:rPr lang="ru-RU" sz="2400" dirty="0"/>
              <a:t>качества педагогов (открытость, расположенность к детям, чувство юмора, инициативность, коммуникабельность, креативность</a:t>
            </a:r>
            <a:r>
              <a:rPr lang="ru-RU" sz="2400" dirty="0" smtClean="0"/>
              <a:t>); 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профессиональные качества педагогов (теоретическая и методическая вооружённость</a:t>
            </a:r>
            <a:r>
              <a:rPr lang="ru-RU" sz="2400" dirty="0" smtClean="0"/>
              <a:t>); </a:t>
            </a:r>
          </a:p>
          <a:p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ориентация педагогов на эмоциональный комфорт </a:t>
            </a:r>
            <a:r>
              <a:rPr lang="ru-RU" sz="2400" dirty="0" smtClean="0"/>
              <a:t>дошкольников.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89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442" y="1412776"/>
            <a:ext cx="903649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Это весьма </a:t>
            </a:r>
            <a:r>
              <a:rPr lang="ru-RU" sz="2000" dirty="0"/>
              <a:t>образованная особа, замечательно рассказывающая разные истории, хорошо воспитанная и точно представляющая, как следует себя вести в разных ситуациях (как в сказочных, так и в реальных). </a:t>
            </a:r>
            <a:endParaRPr lang="ru-RU" sz="2000" dirty="0" smtClean="0"/>
          </a:p>
          <a:p>
            <a:r>
              <a:rPr lang="ru-RU" sz="2000" dirty="0" smtClean="0"/>
              <a:t>      С </a:t>
            </a:r>
            <a:r>
              <a:rPr lang="ru-RU" sz="2000" dirty="0"/>
              <a:t>другой стороны. Мери Поппинс прекрасно разбирается в детях: понимает, что они чувствуют, думают, хотят или не хотят, т. е. она знает детей как бы «изнутри</a:t>
            </a:r>
            <a:r>
              <a:rPr lang="ru-RU" sz="2000" dirty="0" smtClean="0"/>
              <a:t>»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</a:t>
            </a:r>
            <a:r>
              <a:rPr lang="ru-RU" sz="2000" dirty="0"/>
              <a:t>Воспитатель – Мери Поппинс совмещает в себе обе эти стороны, преследуя одну-единственную цель – </a:t>
            </a:r>
            <a:r>
              <a:rPr lang="ru-RU" sz="2000" dirty="0" smtClean="0"/>
              <a:t>развитие благополучного человека.</a:t>
            </a:r>
          </a:p>
          <a:p>
            <a:r>
              <a:rPr lang="ru-RU" sz="2000" dirty="0" smtClean="0"/>
              <a:t>       Она </a:t>
            </a:r>
            <a:r>
              <a:rPr lang="ru-RU" sz="2000" dirty="0"/>
              <a:t>является посредником между миром культуры и миром детей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     Мери </a:t>
            </a:r>
            <a:r>
              <a:rPr lang="ru-RU" sz="2000" dirty="0"/>
              <a:t>Поппинс обучает детей так, что они этого не замечают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</a:t>
            </a:r>
            <a:r>
              <a:rPr lang="ru-RU" sz="2000" dirty="0"/>
              <a:t>Она постоянно ставит перед ними новые задачи, создает условия для развития воображения, учит нормам поведения, оптимальным способам разрешения </a:t>
            </a:r>
            <a:r>
              <a:rPr lang="ru-RU" sz="2000" dirty="0" smtClean="0"/>
              <a:t>конфликтов.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Мери </a:t>
            </a:r>
            <a:r>
              <a:rPr lang="ru-RU" sz="2000" dirty="0"/>
              <a:t>Поппинс обучает по своей программе, превращая ее при этом в программу ребенка.</a:t>
            </a:r>
          </a:p>
          <a:p>
            <a:r>
              <a:rPr lang="ru-RU" sz="2000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404664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Каким должен быть современный педагог?</a:t>
            </a:r>
          </a:p>
          <a:p>
            <a:pPr algn="ctr"/>
            <a:r>
              <a:rPr lang="ru-RU" sz="3200" dirty="0" smtClean="0"/>
              <a:t>Тип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b="1" dirty="0"/>
              <a:t>Мери </a:t>
            </a:r>
            <a:r>
              <a:rPr lang="ru-RU" sz="3200" b="1" dirty="0" smtClean="0"/>
              <a:t>Поппинс</a:t>
            </a:r>
          </a:p>
          <a:p>
            <a:pPr algn="ctr"/>
            <a:r>
              <a:rPr lang="ru-RU" sz="3200" dirty="0" smtClean="0"/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ПСИХОЭМОЦИОНАЛЬНЫЕ ТЕХНОЛОГИИ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Совместная деятельность  </a:t>
            </a:r>
            <a:r>
              <a:rPr lang="ru-RU" sz="3200" dirty="0">
                <a:solidFill>
                  <a:srgbClr val="FF0000"/>
                </a:solidFill>
              </a:rPr>
              <a:t>из </a:t>
            </a:r>
            <a:r>
              <a:rPr lang="ru-RU" sz="3200" dirty="0" smtClean="0">
                <a:solidFill>
                  <a:srgbClr val="FF0000"/>
                </a:solidFill>
              </a:rPr>
              <a:t>цикла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>
                <a:solidFill>
                  <a:srgbClr val="FF0000"/>
                </a:solidFill>
              </a:rPr>
              <a:t>«Эмоции и здоровье».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492896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Основные </a:t>
            </a:r>
            <a:r>
              <a:rPr lang="ru-RU" sz="2800" b="1" i="1" dirty="0" smtClean="0"/>
              <a:t>задачи</a:t>
            </a:r>
            <a:r>
              <a:rPr lang="ru-RU" sz="2800" dirty="0" smtClean="0"/>
              <a:t>: </a:t>
            </a:r>
          </a:p>
          <a:p>
            <a:r>
              <a:rPr lang="ru-RU" sz="2800" dirty="0" smtClean="0"/>
              <a:t>научить </a:t>
            </a:r>
            <a:r>
              <a:rPr lang="ru-RU" sz="2800" dirty="0"/>
              <a:t>детей понимать собственное эмоциональное состояние, </a:t>
            </a:r>
            <a:endParaRPr lang="ru-RU" sz="2800" dirty="0" smtClean="0"/>
          </a:p>
          <a:p>
            <a:r>
              <a:rPr lang="ru-RU" sz="2800" dirty="0" smtClean="0"/>
              <a:t>выражать </a:t>
            </a:r>
            <a:r>
              <a:rPr lang="ru-RU" sz="2800" dirty="0"/>
              <a:t>свои чувства и распознавать чувства других людей </a:t>
            </a:r>
            <a:endParaRPr lang="ru-RU" sz="2800" dirty="0" smtClean="0"/>
          </a:p>
          <a:p>
            <a:r>
              <a:rPr lang="ru-RU" sz="2800" dirty="0" smtClean="0"/>
              <a:t>через </a:t>
            </a:r>
            <a:r>
              <a:rPr lang="ru-RU" sz="2800" dirty="0"/>
              <a:t>мимику, жесты, выразительные движения, интонации.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601439"/>
            <a:ext cx="9071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Деятельность построена </a:t>
            </a:r>
            <a:r>
              <a:rPr lang="ru-RU" sz="2000" dirty="0"/>
              <a:t>в основном на обыгрывании ситуаций, </a:t>
            </a:r>
            <a:r>
              <a:rPr lang="ru-RU" sz="2000" dirty="0" smtClean="0"/>
              <a:t>беседах </a:t>
            </a:r>
            <a:r>
              <a:rPr lang="ru-RU" sz="2000" dirty="0"/>
              <a:t>с детьми, проводятся психологические игры, этюды, психогимнастика, релаксация.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6057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059.radikal.ru/1104/49/da6eb2747b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96526"/>
            <a:ext cx="5720737" cy="577320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39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"Пиктограммы"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648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7"/>
            <a:ext cx="871296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С</a:t>
            </a:r>
            <a:r>
              <a:rPr lang="ru-RU" sz="3600" dirty="0" smtClean="0">
                <a:solidFill>
                  <a:srgbClr val="FF0000"/>
                </a:solidFill>
              </a:rPr>
              <a:t>тенд </a:t>
            </a:r>
            <a:r>
              <a:rPr lang="ru-RU" sz="3600" dirty="0">
                <a:solidFill>
                  <a:srgbClr val="FF0000"/>
                </a:solidFill>
              </a:rPr>
              <a:t>«Страна настроения». 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     После </a:t>
            </a:r>
            <a:r>
              <a:rPr lang="ru-RU" sz="2400" dirty="0"/>
              <a:t>знакомства с основными  понятиями, дети уже самостоятельно определяют свое настроение и рядом с фотографией выкладывают цветную карточку настроения с соответствующей пиктограммой. </a:t>
            </a:r>
            <a:endParaRPr lang="ru-RU" sz="2400" dirty="0" smtClean="0"/>
          </a:p>
          <a:p>
            <a:r>
              <a:rPr lang="ru-RU" sz="2400" dirty="0" smtClean="0"/>
              <a:t>Желтый </a:t>
            </a:r>
            <a:r>
              <a:rPr lang="ru-RU" sz="2400" dirty="0"/>
              <a:t>цвет характеризует радость, </a:t>
            </a:r>
            <a:endParaRPr lang="ru-RU" sz="2400" dirty="0" smtClean="0"/>
          </a:p>
          <a:p>
            <a:r>
              <a:rPr lang="ru-RU" sz="2400" dirty="0" smtClean="0"/>
              <a:t>зеленый </a:t>
            </a:r>
            <a:r>
              <a:rPr lang="ru-RU" sz="2400" dirty="0"/>
              <a:t>– спокойствие, </a:t>
            </a:r>
            <a:endParaRPr lang="ru-RU" sz="2400" dirty="0" smtClean="0"/>
          </a:p>
          <a:p>
            <a:r>
              <a:rPr lang="ru-RU" sz="2400" dirty="0" smtClean="0"/>
              <a:t>красный </a:t>
            </a:r>
            <a:r>
              <a:rPr lang="ru-RU" sz="2400" dirty="0"/>
              <a:t>– страх, грусть</a:t>
            </a:r>
            <a:r>
              <a:rPr lang="ru-RU" dirty="0"/>
              <a:t>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032" y="3984155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Методика </a:t>
            </a:r>
            <a:r>
              <a:rPr lang="ru-RU" sz="2400" dirty="0"/>
              <a:t>не только позволяет собрать информацию о психологическом самочувствии, но и выполняет определенную психотерапевтическую функцию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</a:t>
            </a:r>
            <a:r>
              <a:rPr lang="ru-RU" sz="2400" dirty="0"/>
              <a:t>У ребенка возникает необходимость и потребность рассказать о своем настроении, потребность выговориться, поделиться тем, что на душе.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169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71296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</a:rPr>
              <a:t>«Карточки настроения</a:t>
            </a:r>
            <a:r>
              <a:rPr lang="ru-RU" sz="4400" dirty="0" smtClean="0">
                <a:solidFill>
                  <a:srgbClr val="FF0000"/>
                </a:solidFill>
              </a:rPr>
              <a:t>».</a:t>
            </a:r>
          </a:p>
          <a:p>
            <a:r>
              <a:rPr lang="ru-RU" dirty="0" smtClean="0"/>
              <a:t>        </a:t>
            </a:r>
            <a:r>
              <a:rPr lang="ru-RU" sz="4000" dirty="0"/>
              <a:t>Дети раскрашивают квадратики в желтый, зеленый, красный цвет, определяют и закрашивают  свой кружок настроения</a:t>
            </a:r>
            <a:r>
              <a:rPr lang="ru-RU" sz="4000" dirty="0" smtClean="0"/>
              <a:t>.</a:t>
            </a:r>
          </a:p>
          <a:p>
            <a:r>
              <a:rPr lang="ru-RU" sz="4000" dirty="0"/>
              <a:t> </a:t>
            </a:r>
            <a:r>
              <a:rPr lang="ru-RU" sz="4000" dirty="0" smtClean="0"/>
              <a:t>      </a:t>
            </a:r>
            <a:r>
              <a:rPr lang="ru-RU" sz="4000" dirty="0"/>
              <a:t>«Карточки настроения» </a:t>
            </a:r>
            <a:r>
              <a:rPr lang="ru-RU" sz="4000" dirty="0" smtClean="0"/>
              <a:t>показываются </a:t>
            </a:r>
            <a:r>
              <a:rPr lang="ru-RU" sz="4000" dirty="0"/>
              <a:t>родителям</a:t>
            </a:r>
            <a:r>
              <a:rPr lang="ru-RU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5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225689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« </a:t>
            </a:r>
            <a:r>
              <a:rPr lang="ru-RU" sz="4000" dirty="0"/>
              <a:t>В</a:t>
            </a:r>
            <a:r>
              <a:rPr lang="ru-RU" sz="4000" dirty="0" smtClean="0"/>
              <a:t>се </a:t>
            </a:r>
            <a:r>
              <a:rPr lang="ru-RU" sz="4000" dirty="0"/>
              <a:t>мы родом из детства</a:t>
            </a:r>
            <a:r>
              <a:rPr lang="ru-RU" sz="4000" dirty="0" smtClean="0"/>
              <a:t>».</a:t>
            </a:r>
          </a:p>
          <a:p>
            <a:r>
              <a:rPr lang="ru-RU" sz="4000" dirty="0" smtClean="0"/>
              <a:t>                            А</a:t>
            </a:r>
            <a:r>
              <a:rPr lang="ru-RU" sz="4000" dirty="0"/>
              <a:t>. Экзюпери</a:t>
            </a:r>
            <a:endParaRPr lang="ru-RU" sz="4000" dirty="0" smtClean="0"/>
          </a:p>
          <a:p>
            <a:r>
              <a:rPr lang="ru-RU" sz="4000" dirty="0" smtClean="0"/>
              <a:t>      Многие </a:t>
            </a:r>
            <a:r>
              <a:rPr lang="ru-RU" sz="4000" dirty="0"/>
              <a:t>наши привычки, радости, как и многие наши проблемы и разочарования родом из детства.</a:t>
            </a:r>
          </a:p>
        </p:txBody>
      </p:sp>
    </p:spTree>
    <p:extLst>
      <p:ext uri="{BB962C8B-B14F-4D97-AF65-F5344CB8AC3E}">
        <p14:creationId xmlns:p14="http://schemas.microsoft.com/office/powerpoint/2010/main" val="23558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ucy;&amp;gcy;&amp;ocy;&amp;lcy;&amp;ocy;&amp;kcy; &amp;ncy;&amp;acy;&amp;scy;&amp;tcy;&amp;rcy;&amp;ocy;&amp;iecy;&amp;ncy;&amp;icy;&amp;yacy; &amp;rcy;&amp;ocy;&amp;mcy;&amp;acy;&amp;shcy;&amp;k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" y="930474"/>
            <a:ext cx="9145407" cy="592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345699"/>
            <a:ext cx="7396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Стенд «Мое эмоциональное состояние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ucy;&amp;gcy;&amp;ocy;&amp;lcy;&amp;ocy;&amp;kcy; &amp;ncy;&amp;acy;&amp;scy;&amp;tcy;&amp;rcy;&amp;ocy;&amp;iecy;&amp;ncy;&amp;icy;&amp;yacy; &amp;mcy;&amp;icy;&amp;shcy;&amp;ucy;&amp;t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238375" cy="2238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&amp;ucy;&amp;gcy;&amp;ocy;&amp;lcy;&amp;ocy;&amp;kcy; &amp;ncy;&amp;acy;&amp;scy;&amp;tcy;&amp;rcy;&amp;ocy;&amp;iecy;&amp;ncy;&amp;icy;&amp;yacy; &amp;mcy;&amp;icy;&amp;shcy;&amp;ucy;&amp;tcy;&amp;k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0768"/>
            <a:ext cx="2238375" cy="2238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&amp;ucy;&amp;gcy;&amp;ocy;&amp;lcy;&amp;ocy;&amp;kcy; &amp;ncy;&amp;acy;&amp;scy;&amp;tcy;&amp;rcy;&amp;ocy;&amp;iecy;&amp;ncy;&amp;icy;&amp;yacy; &amp;mcy;&amp;icy;&amp;shcy;&amp;ucy;&amp;tcy;&amp;k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731" y="1772816"/>
            <a:ext cx="2238375" cy="2238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forchel.ru/uploads/posts/2010-10/1287108502_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632" y="4239344"/>
            <a:ext cx="2238375" cy="2238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&amp;ucy;&amp;gcy;&amp;ocy;&amp;lcy;&amp;ocy;&amp;kcy; &amp;ncy;&amp;acy;&amp;scy;&amp;tcy;&amp;rcy;&amp;ocy;&amp;iecy;&amp;ncy;&amp;icy;&amp;yacy; &amp;mcy;&amp;icy;&amp;shcy;&amp;ucy;&amp;tcy;&amp;kcy;&amp;a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954" y="4239344"/>
            <a:ext cx="2238375" cy="2238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4856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</a:t>
            </a:r>
            <a:r>
              <a:rPr lang="ru-RU" sz="2800" dirty="0"/>
              <a:t>Медвежонок" Картинки для уголка настроения</a:t>
            </a:r>
          </a:p>
        </p:txBody>
      </p:sp>
    </p:spTree>
    <p:extLst>
      <p:ext uri="{BB962C8B-B14F-4D97-AF65-F5344CB8AC3E}">
        <p14:creationId xmlns:p14="http://schemas.microsoft.com/office/powerpoint/2010/main" val="9076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ncy;&amp;acy;&amp;scy;&amp;tcy;&amp;rcy;&amp;ocy;&amp;iecy;&amp;ncy;&amp;icy;&amp;yacy; &amp;zcy;&amp;acy;&amp;jcy;&amp;chcy;&amp;icy;&amp;k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33056"/>
            <a:ext cx="1990725" cy="27809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&amp;ncy;&amp;acy;&amp;scy;&amp;tcy;&amp;rcy;&amp;ocy;&amp;iecy;&amp;ncy;&amp;icy;&amp;yacy; &amp;zcy;&amp;acy;&amp;jcy;&amp;chcy;&amp;icy;&amp;k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52936"/>
            <a:ext cx="1990725" cy="2990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&amp;ncy;&amp;acy;&amp;scy;&amp;tcy;&amp;rcy;&amp;ocy;&amp;iecy;&amp;ncy;&amp;icy;&amp;yacy; &amp;zcy;&amp;acy;&amp;jcy;&amp;chcy;&amp;icy;&amp;k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81472"/>
            <a:ext cx="1990725" cy="2990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&amp;ncy;&amp;acy;&amp;scy;&amp;tcy;&amp;rcy;&amp;ocy;&amp;iecy;&amp;ncy;&amp;icy;&amp;yacy; &amp;zcy;&amp;acy;&amp;jcy;&amp;chcy;&amp;icy;&amp;k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99" y="387871"/>
            <a:ext cx="1990725" cy="2990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forchel.ru/uploads/posts/2010-10/1288280669_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7" y="3755554"/>
            <a:ext cx="1990725" cy="2990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9252" y="64705"/>
            <a:ext cx="2806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"Зайка" Картинки для уголка настроения группы</a:t>
            </a:r>
          </a:p>
        </p:txBody>
      </p:sp>
    </p:spTree>
    <p:extLst>
      <p:ext uri="{BB962C8B-B14F-4D97-AF65-F5344CB8AC3E}">
        <p14:creationId xmlns:p14="http://schemas.microsoft.com/office/powerpoint/2010/main" val="354058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kcy;&amp;acy;&amp;pcy;&amp;iecy;&amp;lcy;&amp;softcy;&amp;kcy;&amp;acy; &amp;ecy;&amp;mcy;&amp;ocy;&amp;tscy;&amp;i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24" y="908720"/>
            <a:ext cx="4572000" cy="5029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8750" y="6211669"/>
            <a:ext cx="8229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Грустная, веселая, спокойная и злая капелька.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24744"/>
            <a:ext cx="25560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Капельки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 </a:t>
            </a:r>
            <a:r>
              <a:rPr lang="ru-RU" sz="4000" dirty="0"/>
              <a:t>Эмоции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621" y="2880836"/>
            <a:ext cx="268214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/>
              <a:t>«</a:t>
            </a:r>
            <a:r>
              <a:rPr lang="ru-RU" sz="3200" dirty="0"/>
              <a:t>Дневничок </a:t>
            </a:r>
            <a:endParaRPr lang="ru-RU" sz="3200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/>
              <a:t>моего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/>
              <a:t>настроения</a:t>
            </a:r>
            <a:r>
              <a:rPr lang="ru-RU" sz="3200" dirty="0"/>
              <a:t>».</a:t>
            </a:r>
            <a:endParaRPr lang="ru-RU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orchel.ru/uploads/posts/2010-11/1289657822_prev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74" y="620688"/>
            <a:ext cx="5904656" cy="59046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40152" y="1146929"/>
            <a:ext cx="29715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Эмоциональные </a:t>
            </a:r>
            <a:endParaRPr lang="ru-RU" sz="2800" dirty="0" smtClean="0"/>
          </a:p>
          <a:p>
            <a:r>
              <a:rPr lang="ru-RU" sz="2800" dirty="0" smtClean="0"/>
              <a:t>шарики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52119" y="2125135"/>
            <a:ext cx="35075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Мое настроение"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Воспитатель, родители могут отследить эмоциональное состояние каждого ребенка в течение дня, а дети учатся осознавать свое эмоциональное </a:t>
            </a:r>
            <a:r>
              <a:rPr lang="ru-RU" sz="2400" dirty="0" smtClean="0"/>
              <a:t>состояние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896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Мое творчество</a:t>
            </a:r>
          </a:p>
          <a:p>
            <a:pPr algn="ctr"/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3200" dirty="0" smtClean="0"/>
              <a:t>     Демонстрация </a:t>
            </a:r>
            <a:r>
              <a:rPr lang="ru-RU" sz="3200" dirty="0"/>
              <a:t>увлечений и творческих способностей ребенка </a:t>
            </a:r>
            <a:r>
              <a:rPr lang="ru-RU" sz="3200" dirty="0" smtClean="0"/>
              <a:t>на </a:t>
            </a:r>
            <a:r>
              <a:rPr lang="ru-RU" sz="3200" dirty="0"/>
              <a:t>выставках продуктов его творчества (фотоматериалы конструкторских сооружений, рисунки, коллажи, поделки из разнообразных </a:t>
            </a:r>
            <a:r>
              <a:rPr lang="ru-RU" sz="3200" dirty="0" smtClean="0"/>
              <a:t>материалов.</a:t>
            </a:r>
          </a:p>
          <a:p>
            <a:r>
              <a:rPr lang="ru-RU" sz="3200" dirty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Цель:</a:t>
            </a:r>
            <a:r>
              <a:rPr lang="ru-RU" sz="2000" dirty="0" smtClean="0"/>
              <a:t> показ возможностей, способностей детей сверстникам и родителям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640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813690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Здравствуйте</a:t>
            </a:r>
            <a:r>
              <a:rPr lang="ru-RU" sz="4400" b="1" dirty="0">
                <a:solidFill>
                  <a:srgbClr val="FF0000"/>
                </a:solidFill>
              </a:rPr>
              <a:t>, я </a:t>
            </a:r>
            <a:r>
              <a:rPr lang="ru-RU" sz="4400" b="1" dirty="0" smtClean="0">
                <a:solidFill>
                  <a:srgbClr val="FF0000"/>
                </a:solidFill>
              </a:rPr>
              <a:t>пришел</a:t>
            </a:r>
          </a:p>
          <a:p>
            <a:pPr algn="ctr"/>
            <a:endParaRPr lang="ru-RU" sz="4400" dirty="0">
              <a:solidFill>
                <a:srgbClr val="FF0000"/>
              </a:solidFill>
            </a:endParaRPr>
          </a:p>
          <a:p>
            <a:r>
              <a:rPr lang="ru-RU" sz="3600" dirty="0"/>
              <a:t>Размещая утром свою фотографию, ребенок начинает чувствовать себя членом данного сообщества детей и </a:t>
            </a:r>
            <a:r>
              <a:rPr lang="ru-RU" sz="3600" dirty="0" smtClean="0"/>
              <a:t>взрослых.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Ребенок – личность, </a:t>
            </a:r>
            <a:r>
              <a:rPr lang="ru-RU" sz="3600" dirty="0" smtClean="0"/>
              <a:t>член </a:t>
            </a:r>
            <a:r>
              <a:rPr lang="ru-RU" sz="3600" dirty="0"/>
              <a:t>коллектива</a:t>
            </a:r>
          </a:p>
        </p:txBody>
      </p:sp>
    </p:spTree>
    <p:extLst>
      <p:ext uri="{BB962C8B-B14F-4D97-AF65-F5344CB8AC3E}">
        <p14:creationId xmlns:p14="http://schemas.microsoft.com/office/powerpoint/2010/main" val="14361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712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Уголок именинника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800" dirty="0" smtClean="0"/>
              <a:t>Постоянное </a:t>
            </a:r>
            <a:r>
              <a:rPr lang="ru-RU" sz="2800" dirty="0"/>
              <a:t>функционирование стенда или </a:t>
            </a:r>
            <a:r>
              <a:rPr lang="en-US" sz="2800" dirty="0" smtClean="0"/>
              <a:t>    </a:t>
            </a:r>
            <a:r>
              <a:rPr lang="ru-RU" sz="2800" dirty="0" smtClean="0"/>
              <a:t>уголка </a:t>
            </a:r>
            <a:r>
              <a:rPr lang="ru-RU" sz="2800" dirty="0"/>
              <a:t>с фотографиями детей и обозначением дня их рождения, дополненный гороскопом, названием сезонов, месяца, </a:t>
            </a:r>
            <a:r>
              <a:rPr lang="ru-RU" sz="2800" dirty="0" smtClean="0"/>
              <a:t>числа.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Цель</a:t>
            </a:r>
            <a:r>
              <a:rPr lang="ru-RU" sz="3200" dirty="0" smtClean="0">
                <a:solidFill>
                  <a:srgbClr val="FF0000"/>
                </a:solidFill>
              </a:rPr>
              <a:t>:</a:t>
            </a:r>
            <a:r>
              <a:rPr lang="ru-RU" sz="3200" dirty="0" smtClean="0"/>
              <a:t> </a:t>
            </a:r>
            <a:r>
              <a:rPr lang="ru-RU" sz="2400" dirty="0"/>
              <a:t>познавательного </a:t>
            </a:r>
            <a:r>
              <a:rPr lang="ru-RU" sz="2400" dirty="0" smtClean="0"/>
              <a:t>развития, эмоциональное благополучие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5552" y="4115249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Паровозик желаний</a:t>
            </a:r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Персональная </a:t>
            </a:r>
            <a:r>
              <a:rPr lang="ru-RU" sz="2800" dirty="0"/>
              <a:t>именинная посуда, чудесный мешочек для подарков и т. д</a:t>
            </a:r>
            <a:r>
              <a:rPr lang="ru-RU" sz="28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Цель:</a:t>
            </a:r>
            <a:r>
              <a:rPr lang="ru-RU" sz="2400" dirty="0" smtClean="0"/>
              <a:t>   ребенок </a:t>
            </a:r>
            <a:r>
              <a:rPr lang="ru-RU" sz="2400" dirty="0"/>
              <a:t>– центральное лицо в детском </a:t>
            </a:r>
            <a:r>
              <a:rPr lang="ru-RU" sz="2400" dirty="0" smtClean="0"/>
              <a:t>коллективе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697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"Звезда дня"</a:t>
            </a:r>
            <a:r>
              <a:rPr lang="ru-RU" sz="4400" dirty="0">
                <a:solidFill>
                  <a:srgbClr val="FF0000"/>
                </a:solidFill>
              </a:rPr>
              <a:t> </a:t>
            </a:r>
            <a:endParaRPr lang="ru-RU" sz="44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      На </a:t>
            </a:r>
            <a:r>
              <a:rPr lang="ru-RU" sz="2800" dirty="0"/>
              <a:t>самом видном месте вывешивается плакат с фотографией дошкольника, избранного "Звездой дня</a:t>
            </a:r>
            <a:r>
              <a:rPr lang="ru-RU" sz="2800" dirty="0" smtClean="0"/>
              <a:t>".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Каждый ребенок группы по очереди должен занять это место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Ценность такого компонента в том, что он направлен на формирование </a:t>
            </a:r>
            <a:r>
              <a:rPr lang="ru-RU" sz="2800" dirty="0" smtClean="0"/>
              <a:t>положительной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"я-концепции</a:t>
            </a:r>
            <a:r>
              <a:rPr lang="ru-RU" sz="2800" dirty="0" smtClean="0"/>
              <a:t>",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развитие самосознания и самооценки </a:t>
            </a:r>
            <a:endParaRPr lang="ru-RU" sz="2800" dirty="0" smtClean="0"/>
          </a:p>
          <a:p>
            <a:r>
              <a:rPr lang="ru-RU" sz="2800" dirty="0" smtClean="0"/>
              <a:t>Ребенок </a:t>
            </a:r>
            <a:r>
              <a:rPr lang="ru-RU" sz="2800" dirty="0"/>
              <a:t>– центральное лицо в детском </a:t>
            </a:r>
            <a:r>
              <a:rPr lang="ru-RU" sz="2800" dirty="0" smtClean="0"/>
              <a:t>коллективе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1259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Эмоциональное благополучие для ребенка, все равно, что </a:t>
            </a:r>
            <a:r>
              <a:rPr lang="ru-RU" sz="4000" dirty="0" smtClean="0"/>
              <a:t>для ростка  тепло, </a:t>
            </a:r>
            <a:r>
              <a:rPr lang="ru-RU" sz="4000" dirty="0"/>
              <a:t>свет</a:t>
            </a:r>
            <a:r>
              <a:rPr lang="ru-RU" sz="4000" dirty="0" smtClean="0"/>
              <a:t>, </a:t>
            </a:r>
            <a:r>
              <a:rPr lang="ru-RU" sz="4000" dirty="0"/>
              <a:t>влага, удобрение, почва и т.д. </a:t>
            </a:r>
            <a:endParaRPr lang="ru-RU" sz="4000" dirty="0" smtClean="0"/>
          </a:p>
          <a:p>
            <a:r>
              <a:rPr lang="ru-RU" sz="4000" dirty="0" smtClean="0"/>
              <a:t>    Чтобы </a:t>
            </a:r>
            <a:r>
              <a:rPr lang="ru-RU" sz="4000" dirty="0"/>
              <a:t>нормально расти, ребенку нужна любовь, уверенность  в своих силах,  в своей значимости и ценности для нас, </a:t>
            </a:r>
            <a:r>
              <a:rPr lang="ru-RU" sz="4000" dirty="0" smtClean="0"/>
              <a:t>взрослых!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0121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592" y="764704"/>
            <a:ext cx="835292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/>
              <a:t> </a:t>
            </a:r>
            <a:r>
              <a:rPr lang="ru-RU" sz="6600" b="1" dirty="0"/>
              <a:t>Здоровье</a:t>
            </a:r>
            <a:r>
              <a:rPr lang="ru-RU" sz="6600" dirty="0"/>
              <a:t> </a:t>
            </a:r>
            <a:endParaRPr lang="ru-RU" sz="6600" dirty="0" smtClean="0"/>
          </a:p>
          <a:p>
            <a:r>
              <a:rPr lang="ru-RU" sz="4400" dirty="0" smtClean="0"/>
              <a:t>это </a:t>
            </a:r>
            <a:r>
              <a:rPr lang="ru-RU" sz="4400" dirty="0"/>
              <a:t>понятие имеет три </a:t>
            </a:r>
            <a:r>
              <a:rPr lang="ru-RU" sz="4400" dirty="0" smtClean="0"/>
              <a:t>составляющие: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4400" dirty="0" smtClean="0"/>
              <a:t>физическое,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4400" dirty="0" smtClean="0"/>
              <a:t>психическое,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4400" dirty="0" smtClean="0"/>
              <a:t>социальное</a:t>
            </a:r>
            <a:r>
              <a:rPr lang="ru-RU" sz="4400" dirty="0"/>
              <a:t>. </a:t>
            </a:r>
          </a:p>
        </p:txBody>
      </p:sp>
      <p:sp>
        <p:nvSpPr>
          <p:cNvPr id="6" name="Овал 5"/>
          <p:cNvSpPr/>
          <p:nvPr/>
        </p:nvSpPr>
        <p:spPr>
          <a:xfrm>
            <a:off x="5220072" y="2708920"/>
            <a:ext cx="3465947" cy="3465947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98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9817" y="1556792"/>
            <a:ext cx="5184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Спасибо </a:t>
            </a:r>
          </a:p>
          <a:p>
            <a:pPr algn="ctr"/>
            <a:r>
              <a:rPr lang="ru-RU" sz="6600" dirty="0" smtClean="0"/>
              <a:t>за </a:t>
            </a:r>
          </a:p>
          <a:p>
            <a:pPr algn="ctr"/>
            <a:r>
              <a:rPr lang="ru-RU" sz="6600" dirty="0" smtClean="0"/>
              <a:t>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6589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64704"/>
            <a:ext cx="8784976" cy="5693866"/>
          </a:xfrm>
          <a:prstGeom prst="rect">
            <a:avLst/>
          </a:prstGeom>
        </p:spPr>
        <p:txBody>
          <a:bodyPr/>
          <a:lstStyle/>
          <a:p>
            <a:pPr lvl="0" algn="ctr" rtl="0"/>
            <a:r>
              <a:rPr lang="ru-RU" sz="3600" dirty="0" smtClean="0"/>
              <a:t>Психологическое </a:t>
            </a:r>
            <a:r>
              <a:rPr lang="ru-RU" sz="3600" dirty="0" smtClean="0"/>
              <a:t>здоровье подразумевает целостное состояние личности, которое часто выражается такими понятиями, как:</a:t>
            </a:r>
            <a:endParaRPr lang="ru-RU" sz="3600" dirty="0"/>
          </a:p>
          <a:p>
            <a:pPr lvl="1" rtl="0">
              <a:buChar char="•"/>
            </a:pPr>
            <a:r>
              <a:rPr lang="ru-RU" sz="3600" dirty="0" smtClean="0"/>
              <a:t>«эмоциональное самочувствие», </a:t>
            </a:r>
            <a:endParaRPr lang="ru-RU" sz="3600" dirty="0" smtClean="0"/>
          </a:p>
          <a:p>
            <a:pPr lvl="1" rtl="0">
              <a:buChar char="•"/>
            </a:pPr>
            <a:endParaRPr lang="ru-RU" sz="3600" dirty="0"/>
          </a:p>
          <a:p>
            <a:pPr lvl="1" rtl="0">
              <a:buChar char="•"/>
            </a:pPr>
            <a:r>
              <a:rPr lang="ru-RU" sz="3600" dirty="0" smtClean="0"/>
              <a:t>«эмоциональное благополучие», </a:t>
            </a:r>
            <a:endParaRPr lang="ru-RU" sz="3600" dirty="0" smtClean="0"/>
          </a:p>
          <a:p>
            <a:pPr lvl="1" rtl="0"/>
            <a:endParaRPr lang="ru-RU" sz="3600" dirty="0"/>
          </a:p>
          <a:p>
            <a:pPr lvl="1" rtl="0">
              <a:buChar char="•"/>
            </a:pPr>
            <a:r>
              <a:rPr lang="ru-RU" sz="3600" dirty="0" smtClean="0"/>
              <a:t>«внутренний душевный комфорт».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4375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201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Одна из самых важных потребностей в жизни человека (по А. </a:t>
            </a:r>
            <a:r>
              <a:rPr lang="ru-RU" dirty="0" err="1"/>
              <a:t>Маслоу</a:t>
            </a:r>
            <a:r>
              <a:rPr lang="ru-RU" dirty="0"/>
              <a:t>) - </a:t>
            </a:r>
            <a:r>
              <a:rPr lang="ru-RU" b="1" dirty="0"/>
              <a:t>потребность в безопасности</a:t>
            </a:r>
            <a:r>
              <a:rPr lang="ru-RU" dirty="0"/>
              <a:t> в раннем возрасте обеспечивается в основном </a:t>
            </a:r>
            <a:r>
              <a:rPr lang="ru-RU" b="1" dirty="0"/>
              <a:t>родителями.</a:t>
            </a:r>
            <a:r>
              <a:rPr lang="ru-RU" dirty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87531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Если </a:t>
            </a:r>
            <a:r>
              <a:rPr lang="ru-RU" dirty="0"/>
              <a:t>ребенок получает от </a:t>
            </a:r>
            <a:r>
              <a:rPr lang="ru-RU" dirty="0">
                <a:solidFill>
                  <a:srgbClr val="FF0000"/>
                </a:solidFill>
              </a:rPr>
              <a:t>родителей</a:t>
            </a:r>
            <a:r>
              <a:rPr lang="ru-RU" dirty="0"/>
              <a:t> любовь и поддержку у него возникает состояние </a:t>
            </a:r>
            <a:endParaRPr lang="ru-RU" dirty="0" smtClean="0"/>
          </a:p>
          <a:p>
            <a:r>
              <a:rPr lang="ru-RU" sz="2800" dirty="0" smtClean="0"/>
              <a:t>эмоционального </a:t>
            </a:r>
            <a:r>
              <a:rPr lang="ru-RU" sz="2800" dirty="0"/>
              <a:t>комфорта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а это обеспечивает </a:t>
            </a:r>
            <a:r>
              <a:rPr lang="ru-RU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доверительное </a:t>
            </a:r>
            <a:r>
              <a:rPr lang="ru-RU" b="1" dirty="0"/>
              <a:t>и активное отношение к миру</a:t>
            </a:r>
            <a:r>
              <a:rPr lang="ru-RU" b="1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/>
              <a:t>формирует высокую самооценку</a:t>
            </a:r>
            <a:r>
              <a:rPr lang="ru-RU" b="1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 самоконтроль;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/>
              <a:t>ориентацию на жизненный успех. </a:t>
            </a:r>
            <a:endParaRPr lang="ru-RU" dirty="0" smtClean="0"/>
          </a:p>
          <a:p>
            <a:r>
              <a:rPr lang="ru-RU" sz="3200" dirty="0" smtClean="0"/>
              <a:t>эмоциональное </a:t>
            </a:r>
            <a:r>
              <a:rPr lang="ru-RU" sz="3200" dirty="0"/>
              <a:t>неблагополучие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то </a:t>
            </a:r>
            <a:r>
              <a:rPr lang="ru-RU" dirty="0"/>
              <a:t>это может проявиться </a:t>
            </a:r>
            <a:r>
              <a:rPr lang="ru-RU" dirty="0" smtClean="0"/>
              <a:t>в: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 расторможенность</a:t>
            </a:r>
            <a:r>
              <a:rPr lang="ru-RU" dirty="0" smtClean="0"/>
              <a:t>, </a:t>
            </a:r>
            <a:r>
              <a:rPr lang="ru-RU" b="1" dirty="0" smtClean="0"/>
              <a:t>агрессии</a:t>
            </a:r>
            <a:r>
              <a:rPr lang="ru-RU" b="1" dirty="0"/>
              <a:t>;</a:t>
            </a:r>
            <a:endParaRPr lang="ru-RU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 подавленности;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 в страхах</a:t>
            </a:r>
            <a:r>
              <a:rPr lang="ru-RU" b="1" dirty="0"/>
              <a:t>;</a:t>
            </a:r>
            <a:endParaRPr lang="ru-RU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 </a:t>
            </a:r>
            <a:r>
              <a:rPr lang="ru-RU" b="1" dirty="0" smtClean="0"/>
              <a:t>обидах;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 изолированности,</a:t>
            </a:r>
          </a:p>
          <a:p>
            <a:r>
              <a:rPr lang="ru-RU" b="1" dirty="0" smtClean="0"/>
              <a:t> </a:t>
            </a:r>
            <a:r>
              <a:rPr lang="ru-RU" dirty="0"/>
              <a:t>которые будут сопровождать его всю жизнь.</a:t>
            </a:r>
          </a:p>
        </p:txBody>
      </p:sp>
    </p:spTree>
    <p:extLst>
      <p:ext uri="{BB962C8B-B14F-4D97-AF65-F5344CB8AC3E}">
        <p14:creationId xmlns:p14="http://schemas.microsoft.com/office/powerpoint/2010/main" val="20178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7084" y="14363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2800" b="1" dirty="0"/>
              <a:t>«Условия эмоционального благополучия детей в группе детского сада»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926" y="1097741"/>
            <a:ext cx="914692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 быстрая адаптация </a:t>
            </a:r>
            <a:r>
              <a:rPr lang="ru-RU" dirty="0"/>
              <a:t>к условиям детского сада (</a:t>
            </a:r>
            <a:r>
              <a:rPr lang="ru-RU" u="sng" dirty="0"/>
              <a:t>постепенное</a:t>
            </a:r>
            <a:r>
              <a:rPr lang="ru-RU" dirty="0"/>
              <a:t> приучение к режиму, пище, позволение приносить в группу любимую игрушку, во время утреннего приема использование различных сюрпризных моментов, подвижных игр);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наличие в группах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«телефонов доверия», </a:t>
            </a:r>
            <a:r>
              <a:rPr lang="ru-RU" dirty="0"/>
              <a:t>по которым можно позвонить маме;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наличие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«семейных альбомов», «уголков психорелаксации</a:t>
            </a:r>
            <a:r>
              <a:rPr lang="ru-RU" b="1" dirty="0"/>
              <a:t>»;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«зональность развивающей среды», </a:t>
            </a:r>
            <a:r>
              <a:rPr lang="ru-RU" dirty="0"/>
              <a:t>позволяющая детям рассредоточиться;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разумная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занятость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/>
              <a:t>детей, в течении всего дня;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применение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физминуток</a:t>
            </a:r>
            <a:r>
              <a:rPr lang="ru-RU" dirty="0"/>
              <a:t>  во время организованной образовательной деятельности</a:t>
            </a:r>
            <a:r>
              <a:rPr lang="ru-RU" dirty="0" smtClean="0"/>
              <a:t>;</a:t>
            </a:r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часто плаксивым детям можно давать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установку на интересный завтрашний день;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проведение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«утра радостных встреч», </a:t>
            </a:r>
            <a:r>
              <a:rPr lang="ru-RU" dirty="0"/>
              <a:t>позволяющих каждому ребенку ощутить себя в центре внимания;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демократичный стиль общения</a:t>
            </a:r>
            <a:r>
              <a:rPr lang="ru-RU" b="1" dirty="0"/>
              <a:t> </a:t>
            </a:r>
            <a:r>
              <a:rPr lang="ru-RU" dirty="0"/>
              <a:t>воспитателя – не над, а рядом, вместе, глаза в глаза;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соблюдение воспитателем принципов психолого-педагогического сопровождения детей, главным из которых является: </a:t>
            </a:r>
          </a:p>
          <a:p>
            <a:r>
              <a:rPr lang="ru-RU" dirty="0"/>
              <a:t>   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«Ребенок всегда прав. Неправым может быть только взрослый, чья программа ребенку не интересна». 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/>
              <a:t>(И.Сеченов)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7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05342"/>
            <a:ext cx="871296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</a:t>
            </a:r>
            <a:r>
              <a:rPr lang="ru-RU" sz="3200" b="1" dirty="0"/>
              <a:t>младшем и среднем</a:t>
            </a:r>
            <a:r>
              <a:rPr lang="ru-RU" sz="2800" dirty="0"/>
              <a:t> дошкольном возрасте дети очень эмоциональны. Эмоции выражаются у них более </a:t>
            </a:r>
            <a:r>
              <a:rPr lang="ru-RU" sz="2800" dirty="0" smtClean="0"/>
              <a:t>бурно. </a:t>
            </a:r>
            <a:r>
              <a:rPr lang="ru-RU" sz="2800" dirty="0"/>
              <a:t>Одна из причин возникновения тех или иных переживаний ребенка- его взаимоотношения с другими людьми, взрослыми и детьми. </a:t>
            </a:r>
            <a:endParaRPr lang="ru-RU" sz="2800" dirty="0" smtClean="0"/>
          </a:p>
          <a:p>
            <a:r>
              <a:rPr lang="ru-RU" sz="2800" dirty="0" smtClean="0"/>
              <a:t>Когда </a:t>
            </a:r>
            <a:r>
              <a:rPr lang="ru-RU" sz="3200" b="1" dirty="0"/>
              <a:t>взрослые </a:t>
            </a:r>
            <a:r>
              <a:rPr lang="ru-RU" sz="2800" dirty="0"/>
              <a:t>ласковы в обращении с ребенком, признают его права, а </a:t>
            </a:r>
            <a:r>
              <a:rPr lang="ru-RU" sz="3200" b="1" dirty="0"/>
              <a:t>сверстники</a:t>
            </a:r>
            <a:r>
              <a:rPr lang="ru-RU" sz="2800" dirty="0"/>
              <a:t> хотят с ним дружить, он испытывает эмоциональное благополучие, чувство уверенности, </a:t>
            </a:r>
            <a:r>
              <a:rPr lang="ru-RU" sz="2800" dirty="0" smtClean="0"/>
              <a:t>защищенности.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151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29859058"/>
              </p:ext>
            </p:extLst>
          </p:nvPr>
        </p:nvGraphicFramePr>
        <p:xfrm>
          <a:off x="467544" y="1052736"/>
          <a:ext cx="842493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629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59599261"/>
              </p:ext>
            </p:extLst>
          </p:nvPr>
        </p:nvGraphicFramePr>
        <p:xfrm>
          <a:off x="22448" y="1378515"/>
          <a:ext cx="8712968" cy="5254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7175" y="116632"/>
            <a:ext cx="87129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Эмоциональное неблагополучие , связанное с затруднениями в общении, может приводить к различным </a:t>
            </a:r>
            <a:r>
              <a:rPr lang="ru-RU" sz="2400" i="1" dirty="0"/>
              <a:t>типам поведения </a:t>
            </a:r>
            <a:r>
              <a:rPr lang="ru-RU" sz="2400" i="1" dirty="0" smtClean="0"/>
              <a:t>детей</a:t>
            </a:r>
            <a:r>
              <a:rPr lang="ru-RU" sz="2800" i="1" dirty="0" smtClean="0"/>
              <a:t>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963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1222</Words>
  <Application>Microsoft Office PowerPoint</Application>
  <PresentationFormat>Экран (4:3)</PresentationFormat>
  <Paragraphs>164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37</cp:revision>
  <dcterms:created xsi:type="dcterms:W3CDTF">2013-01-12T07:45:29Z</dcterms:created>
  <dcterms:modified xsi:type="dcterms:W3CDTF">2013-01-12T19:42:45Z</dcterms:modified>
</cp:coreProperties>
</file>