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83" r:id="rId2"/>
    <p:sldId id="315" r:id="rId3"/>
    <p:sldId id="316" r:id="rId4"/>
    <p:sldId id="321" r:id="rId5"/>
    <p:sldId id="312" r:id="rId6"/>
    <p:sldId id="286" r:id="rId7"/>
    <p:sldId id="260" r:id="rId8"/>
    <p:sldId id="261" r:id="rId9"/>
    <p:sldId id="308" r:id="rId10"/>
    <p:sldId id="314" r:id="rId11"/>
    <p:sldId id="324"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20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0" autoAdjust="0"/>
    <p:restoredTop sz="91776" autoAdjust="0"/>
  </p:normalViewPr>
  <p:slideViewPr>
    <p:cSldViewPr>
      <p:cViewPr varScale="1">
        <p:scale>
          <a:sx n="64" d="100"/>
          <a:sy n="64" d="100"/>
        </p:scale>
        <p:origin x="-148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419F85-6082-4DF0-B489-B2E8058A7B01}" type="datetimeFigureOut">
              <a:rPr lang="ru-RU" smtClean="0"/>
              <a:t>09.04.2015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6DAC3A-BDB6-4F24-A484-238ABA9DEC1F}" type="slidenum">
              <a:rPr lang="ru-RU" smtClean="0"/>
              <a:t>‹#›</a:t>
            </a:fld>
            <a:endParaRPr lang="ru-RU"/>
          </a:p>
        </p:txBody>
      </p:sp>
    </p:spTree>
    <p:extLst>
      <p:ext uri="{BB962C8B-B14F-4D97-AF65-F5344CB8AC3E}">
        <p14:creationId xmlns:p14="http://schemas.microsoft.com/office/powerpoint/2010/main" val="1962298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E6DAC3A-BDB6-4F24-A484-238ABA9DEC1F}" type="slidenum">
              <a:rPr lang="ru-RU" smtClean="0"/>
              <a:t>4</a:t>
            </a:fld>
            <a:endParaRPr lang="ru-RU"/>
          </a:p>
        </p:txBody>
      </p:sp>
    </p:spTree>
    <p:extLst>
      <p:ext uri="{BB962C8B-B14F-4D97-AF65-F5344CB8AC3E}">
        <p14:creationId xmlns:p14="http://schemas.microsoft.com/office/powerpoint/2010/main" val="471563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E6DAC3A-BDB6-4F24-A484-238ABA9DEC1F}" type="slidenum">
              <a:rPr lang="ru-RU" smtClean="0"/>
              <a:t>5</a:t>
            </a:fld>
            <a:endParaRPr lang="ru-RU"/>
          </a:p>
        </p:txBody>
      </p:sp>
    </p:spTree>
    <p:extLst>
      <p:ext uri="{BB962C8B-B14F-4D97-AF65-F5344CB8AC3E}">
        <p14:creationId xmlns:p14="http://schemas.microsoft.com/office/powerpoint/2010/main" val="471563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72A9E370-DCCE-4D10-8CEB-8595678A1CD0}" type="datetimeFigureOut">
              <a:rPr lang="ru-RU" smtClean="0"/>
              <a:t>09.04.2015</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91E50B8E-5274-4BA4-86F2-A4E9A0F4E36B}"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2A9E370-DCCE-4D10-8CEB-8595678A1CD0}" type="datetimeFigureOut">
              <a:rPr lang="ru-RU" smtClean="0"/>
              <a:t>09.04.2015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1E50B8E-5274-4BA4-86F2-A4E9A0F4E36B}"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2A9E370-DCCE-4D10-8CEB-8595678A1CD0}" type="datetimeFigureOut">
              <a:rPr lang="ru-RU" smtClean="0"/>
              <a:t>09.04.2015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1E50B8E-5274-4BA4-86F2-A4E9A0F4E36B}"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2A9E370-DCCE-4D10-8CEB-8595678A1CD0}" type="datetimeFigureOut">
              <a:rPr lang="ru-RU" smtClean="0"/>
              <a:t>09.04.2015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1E50B8E-5274-4BA4-86F2-A4E9A0F4E36B}" type="slidenum">
              <a:rPr lang="ru-RU" smtClean="0"/>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72A9E370-DCCE-4D10-8CEB-8595678A1CD0}" type="datetimeFigureOut">
              <a:rPr lang="ru-RU" smtClean="0"/>
              <a:t>09.04.2015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1E50B8E-5274-4BA4-86F2-A4E9A0F4E36B}" type="slidenum">
              <a:rPr lang="ru-RU" smtClean="0"/>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2A9E370-DCCE-4D10-8CEB-8595678A1CD0}" type="datetimeFigureOut">
              <a:rPr lang="ru-RU" smtClean="0"/>
              <a:t>09.04.2015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91E50B8E-5274-4BA4-86F2-A4E9A0F4E36B}" type="slidenum">
              <a:rPr lang="ru-RU" smtClean="0"/>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72A9E370-DCCE-4D10-8CEB-8595678A1CD0}" type="datetimeFigureOut">
              <a:rPr lang="ru-RU" smtClean="0"/>
              <a:t>09.04.2015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91E50B8E-5274-4BA4-86F2-A4E9A0F4E36B}"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72A9E370-DCCE-4D10-8CEB-8595678A1CD0}" type="datetimeFigureOut">
              <a:rPr lang="ru-RU" smtClean="0"/>
              <a:t>09.04.2015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91E50B8E-5274-4BA4-86F2-A4E9A0F4E36B}" type="slidenum">
              <a:rPr lang="ru-RU" smtClean="0"/>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72A9E370-DCCE-4D10-8CEB-8595678A1CD0}" type="datetimeFigureOut">
              <a:rPr lang="ru-RU" smtClean="0"/>
              <a:t>09.04.2015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91E50B8E-5274-4BA4-86F2-A4E9A0F4E36B}"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72A9E370-DCCE-4D10-8CEB-8595678A1CD0}" type="datetimeFigureOut">
              <a:rPr lang="ru-RU" smtClean="0"/>
              <a:t>09.04.2015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91E50B8E-5274-4BA4-86F2-A4E9A0F4E36B}"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72A9E370-DCCE-4D10-8CEB-8595678A1CD0}" type="datetimeFigureOut">
              <a:rPr lang="ru-RU" smtClean="0"/>
              <a:t>09.04.2015</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91E50B8E-5274-4BA4-86F2-A4E9A0F4E36B}" type="slidenum">
              <a:rPr lang="ru-RU" smtClean="0"/>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2A9E370-DCCE-4D10-8CEB-8595678A1CD0}" type="datetimeFigureOut">
              <a:rPr lang="ru-RU" smtClean="0"/>
              <a:t>09.04.2015</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1E50B8E-5274-4BA4-86F2-A4E9A0F4E36B}"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6.wdp"/></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6.xml"/><Relationship Id="rId4" Type="http://schemas.microsoft.com/office/2007/relationships/hdphoto" Target="../media/hdphoto7.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1.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6.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928"/>
          <a:stretch/>
        </p:blipFill>
        <p:spPr bwMode="auto">
          <a:xfrm>
            <a:off x="0" y="0"/>
            <a:ext cx="939653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fontScale="90000"/>
          </a:bodyPr>
          <a:lstStyle/>
          <a:p>
            <a:pPr algn="ctr"/>
            <a:r>
              <a:rPr lang="ru-RU" dirty="0" smtClean="0">
                <a:latin typeface="Arial Narrow" pitchFamily="34" charset="0"/>
              </a:rPr>
              <a:t>МБ ДОУ «УНДС общеразвивающего вида                     №3 «СКАЗКА»</a:t>
            </a:r>
            <a:endParaRPr lang="ru-RU" dirty="0">
              <a:latin typeface="Arial Narrow" pitchFamily="34" charset="0"/>
            </a:endParaRPr>
          </a:p>
        </p:txBody>
      </p:sp>
      <p:sp>
        <p:nvSpPr>
          <p:cNvPr id="4" name="Объект 3"/>
          <p:cNvSpPr>
            <a:spLocks noGrp="1"/>
          </p:cNvSpPr>
          <p:nvPr>
            <p:ph idx="1"/>
          </p:nvPr>
        </p:nvSpPr>
        <p:spPr>
          <a:xfrm>
            <a:off x="457204" y="1412776"/>
            <a:ext cx="8579292" cy="4962231"/>
          </a:xfrm>
        </p:spPr>
        <p:txBody>
          <a:bodyPr>
            <a:normAutofit/>
          </a:bodyPr>
          <a:lstStyle/>
          <a:p>
            <a:pPr marL="109728" indent="0">
              <a:buNone/>
            </a:pPr>
            <a:r>
              <a:rPr lang="ru-RU" b="1" dirty="0" smtClean="0">
                <a:latin typeface="Cambria" pitchFamily="18" charset="0"/>
              </a:rPr>
              <a:t>                               </a:t>
            </a:r>
            <a:r>
              <a:rPr lang="ru-RU" sz="6600" b="1" dirty="0" smtClean="0">
                <a:solidFill>
                  <a:srgbClr val="4A206A"/>
                </a:solidFill>
                <a:latin typeface="Cambria" pitchFamily="18" charset="0"/>
              </a:rPr>
              <a:t>Проект</a:t>
            </a:r>
          </a:p>
          <a:p>
            <a:pPr marL="109728" indent="0">
              <a:buNone/>
            </a:pPr>
            <a:endParaRPr lang="ru-RU" sz="800" b="1" dirty="0" smtClean="0">
              <a:solidFill>
                <a:srgbClr val="4A206A"/>
              </a:solidFill>
              <a:latin typeface="Cambria" pitchFamily="18" charset="0"/>
            </a:endParaRPr>
          </a:p>
          <a:p>
            <a:pPr marL="109728" indent="0">
              <a:buNone/>
            </a:pPr>
            <a:endParaRPr lang="ru-RU" sz="800" b="1" dirty="0" smtClean="0">
              <a:solidFill>
                <a:srgbClr val="4A206A"/>
              </a:solidFill>
              <a:latin typeface="Cambria" pitchFamily="18" charset="0"/>
            </a:endParaRPr>
          </a:p>
          <a:p>
            <a:pPr marL="109728" indent="0">
              <a:buNone/>
            </a:pPr>
            <a:endParaRPr lang="ru-RU" sz="800" b="1" dirty="0">
              <a:solidFill>
                <a:srgbClr val="4A206A"/>
              </a:solidFill>
              <a:latin typeface="Cambria" pitchFamily="18" charset="0"/>
            </a:endParaRPr>
          </a:p>
          <a:p>
            <a:pPr marL="109728" indent="0">
              <a:buNone/>
            </a:pPr>
            <a:endParaRPr lang="ru-RU" sz="800" b="1" dirty="0" smtClean="0">
              <a:solidFill>
                <a:srgbClr val="4A206A"/>
              </a:solidFill>
              <a:latin typeface="Cambria" pitchFamily="18" charset="0"/>
            </a:endParaRPr>
          </a:p>
          <a:p>
            <a:pPr marL="109728" indent="0">
              <a:buNone/>
            </a:pPr>
            <a:endParaRPr lang="ru-RU" sz="800" b="1" dirty="0">
              <a:solidFill>
                <a:srgbClr val="4A206A"/>
              </a:solidFill>
              <a:latin typeface="Cambria" pitchFamily="18" charset="0"/>
            </a:endParaRPr>
          </a:p>
          <a:p>
            <a:pPr marL="109728" indent="0">
              <a:buNone/>
            </a:pPr>
            <a:endParaRPr lang="ru-RU" sz="800" b="1" dirty="0" smtClean="0">
              <a:solidFill>
                <a:srgbClr val="4A206A"/>
              </a:solidFill>
              <a:latin typeface="Cambria" pitchFamily="18" charset="0"/>
            </a:endParaRPr>
          </a:p>
          <a:p>
            <a:pPr marL="109728" indent="0">
              <a:buNone/>
            </a:pPr>
            <a:endParaRPr lang="ru-RU" sz="800" b="1" dirty="0" smtClean="0">
              <a:solidFill>
                <a:srgbClr val="4A206A"/>
              </a:solidFill>
              <a:latin typeface="Cambria" pitchFamily="18" charset="0"/>
            </a:endParaRPr>
          </a:p>
          <a:p>
            <a:pPr marL="109728" indent="0">
              <a:buNone/>
            </a:pPr>
            <a:r>
              <a:rPr lang="ru-RU" sz="2000" b="1" dirty="0">
                <a:solidFill>
                  <a:srgbClr val="FF0000"/>
                </a:solidFill>
                <a:latin typeface="Cambria" pitchFamily="18" charset="0"/>
              </a:rPr>
              <a:t>Тип проекта</a:t>
            </a:r>
            <a:r>
              <a:rPr lang="ru-RU" sz="2000" b="1" dirty="0">
                <a:solidFill>
                  <a:srgbClr val="4A206A"/>
                </a:solidFill>
                <a:latin typeface="Cambria" pitchFamily="18" charset="0"/>
              </a:rPr>
              <a:t>: познавательно-</a:t>
            </a:r>
          </a:p>
          <a:p>
            <a:pPr marL="109728" indent="0">
              <a:buNone/>
            </a:pPr>
            <a:r>
              <a:rPr lang="ru-RU" sz="2000" b="1" dirty="0">
                <a:solidFill>
                  <a:srgbClr val="4A206A"/>
                </a:solidFill>
                <a:latin typeface="Cambria" pitchFamily="18" charset="0"/>
              </a:rPr>
              <a:t>исследовательский.</a:t>
            </a:r>
          </a:p>
          <a:p>
            <a:pPr marL="109728" indent="0">
              <a:buNone/>
            </a:pPr>
            <a:r>
              <a:rPr lang="ru-RU" sz="2000" b="1" dirty="0">
                <a:solidFill>
                  <a:srgbClr val="FF0000"/>
                </a:solidFill>
                <a:latin typeface="Cambria" pitchFamily="18" charset="0"/>
              </a:rPr>
              <a:t>Вид проекта: </a:t>
            </a:r>
            <a:r>
              <a:rPr lang="ru-RU" sz="2000" b="1" dirty="0">
                <a:solidFill>
                  <a:srgbClr val="4A206A"/>
                </a:solidFill>
                <a:latin typeface="Cambria" pitchFamily="18" charset="0"/>
              </a:rPr>
              <a:t>групповой</a:t>
            </a:r>
          </a:p>
          <a:p>
            <a:pPr marL="109728" indent="0">
              <a:buNone/>
            </a:pPr>
            <a:r>
              <a:rPr lang="ru-RU" sz="2000" b="1">
                <a:solidFill>
                  <a:srgbClr val="FF0000"/>
                </a:solidFill>
                <a:latin typeface="Cambria" pitchFamily="18" charset="0"/>
              </a:rPr>
              <a:t>Участники </a:t>
            </a:r>
            <a:r>
              <a:rPr lang="ru-RU" sz="2000" b="1" smtClean="0">
                <a:solidFill>
                  <a:srgbClr val="FF0000"/>
                </a:solidFill>
                <a:latin typeface="Cambria" pitchFamily="18" charset="0"/>
              </a:rPr>
              <a:t>проекта:</a:t>
            </a:r>
            <a:r>
              <a:rPr lang="ru-RU" sz="2000" b="1" smtClean="0">
                <a:solidFill>
                  <a:srgbClr val="4A206A"/>
                </a:solidFill>
                <a:latin typeface="Cambria" pitchFamily="18" charset="0"/>
              </a:rPr>
              <a:t> </a:t>
            </a:r>
            <a:r>
              <a:rPr lang="ru-RU" sz="2000" b="1" dirty="0">
                <a:solidFill>
                  <a:srgbClr val="4A206A"/>
                </a:solidFill>
                <a:latin typeface="Cambria" pitchFamily="18" charset="0"/>
              </a:rPr>
              <a:t>воспитатели, родители</a:t>
            </a:r>
            <a:endParaRPr lang="ru-RU" sz="2000" b="1" dirty="0">
              <a:solidFill>
                <a:srgbClr val="FF0000"/>
              </a:solidFill>
              <a:latin typeface="Cambria" pitchFamily="18" charset="0"/>
            </a:endParaRPr>
          </a:p>
          <a:p>
            <a:pPr marL="109728" indent="0">
              <a:buNone/>
            </a:pPr>
            <a:r>
              <a:rPr lang="ru-RU" sz="2000" b="1" dirty="0">
                <a:solidFill>
                  <a:srgbClr val="FF0000"/>
                </a:solidFill>
                <a:latin typeface="Cambria" pitchFamily="18" charset="0"/>
              </a:rPr>
              <a:t>Продолжительность проекта: </a:t>
            </a:r>
            <a:r>
              <a:rPr lang="ru-RU" sz="2000" b="1" dirty="0">
                <a:solidFill>
                  <a:srgbClr val="4A206A"/>
                </a:solidFill>
                <a:latin typeface="Cambria" pitchFamily="18" charset="0"/>
              </a:rPr>
              <a:t>2 недели</a:t>
            </a:r>
            <a:endParaRPr lang="ru-RU" sz="2000" b="1" dirty="0">
              <a:solidFill>
                <a:srgbClr val="FF0000"/>
              </a:solidFill>
              <a:latin typeface="Cambria" pitchFamily="18" charset="0"/>
            </a:endParaRPr>
          </a:p>
          <a:p>
            <a:pPr marL="109728" indent="0">
              <a:buNone/>
            </a:pPr>
            <a:endParaRPr lang="ru-RU" sz="2000" b="1" dirty="0">
              <a:solidFill>
                <a:srgbClr val="4A206A"/>
              </a:solidFill>
              <a:latin typeface="Cambria" pitchFamily="18" charset="0"/>
            </a:endParaRPr>
          </a:p>
          <a:p>
            <a:pPr marL="109728" indent="0">
              <a:buNone/>
            </a:pPr>
            <a:endParaRPr lang="ru-RU" sz="800" b="1" dirty="0" smtClean="0">
              <a:solidFill>
                <a:srgbClr val="4A206A"/>
              </a:solidFill>
              <a:latin typeface="Cambria" pitchFamily="18" charset="0"/>
            </a:endParaRPr>
          </a:p>
          <a:p>
            <a:pPr marL="109728" indent="0">
              <a:buNone/>
            </a:pPr>
            <a:endParaRPr lang="ru-RU" sz="800" b="1" dirty="0" smtClean="0">
              <a:solidFill>
                <a:srgbClr val="4A206A"/>
              </a:solidFill>
              <a:latin typeface="Cambria" pitchFamily="18" charset="0"/>
            </a:endParaRPr>
          </a:p>
          <a:p>
            <a:pPr marL="109728" indent="0">
              <a:buNone/>
            </a:pPr>
            <a:endParaRPr lang="ru-RU" sz="800" b="1" dirty="0">
              <a:solidFill>
                <a:srgbClr val="4A206A"/>
              </a:solidFill>
              <a:latin typeface="Cambria" pitchFamily="18" charset="0"/>
            </a:endParaRPr>
          </a:p>
          <a:p>
            <a:pPr marL="109728" indent="0">
              <a:buNone/>
            </a:pPr>
            <a:endParaRPr lang="ru-RU" sz="800" b="1" dirty="0" smtClean="0">
              <a:solidFill>
                <a:srgbClr val="4A206A"/>
              </a:solidFill>
              <a:latin typeface="Cambria" pitchFamily="18" charset="0"/>
            </a:endParaRPr>
          </a:p>
          <a:p>
            <a:pPr marL="109728" indent="0">
              <a:buNone/>
            </a:pPr>
            <a:endParaRPr lang="ru-RU" sz="800" b="1" dirty="0">
              <a:solidFill>
                <a:srgbClr val="4A206A"/>
              </a:solidFill>
              <a:latin typeface="Cambria" pitchFamily="18" charset="0"/>
            </a:endParaRPr>
          </a:p>
          <a:p>
            <a:pPr marL="109728" indent="0">
              <a:buNone/>
            </a:pPr>
            <a:endParaRPr lang="ru-RU" sz="800" b="1" dirty="0" smtClean="0">
              <a:solidFill>
                <a:srgbClr val="4A206A"/>
              </a:solidFill>
              <a:latin typeface="Cambria" pitchFamily="18" charset="0"/>
            </a:endParaRPr>
          </a:p>
          <a:p>
            <a:pPr marL="109728" indent="0">
              <a:buNone/>
            </a:pPr>
            <a:endParaRPr lang="ru-RU" sz="800" b="1" dirty="0">
              <a:solidFill>
                <a:srgbClr val="4A206A"/>
              </a:solidFill>
              <a:latin typeface="Cambria" pitchFamily="18" charset="0"/>
            </a:endParaRPr>
          </a:p>
          <a:p>
            <a:pPr marL="109728" indent="0">
              <a:buNone/>
            </a:pPr>
            <a:endParaRPr lang="ru-RU" sz="800" b="1" dirty="0" smtClean="0">
              <a:solidFill>
                <a:srgbClr val="4A206A"/>
              </a:solidFill>
              <a:latin typeface="Cambria" pitchFamily="18" charset="0"/>
            </a:endParaRPr>
          </a:p>
          <a:p>
            <a:pPr marL="109728" indent="0">
              <a:buNone/>
            </a:pPr>
            <a:endParaRPr lang="ru-RU" sz="900" b="1" dirty="0" smtClean="0">
              <a:solidFill>
                <a:srgbClr val="4A206A"/>
              </a:solidFill>
              <a:latin typeface="Cambria" pitchFamily="18" charset="0"/>
            </a:endParaRPr>
          </a:p>
          <a:p>
            <a:pPr marL="109728" indent="0">
              <a:buNone/>
            </a:pPr>
            <a:endParaRPr lang="ru-RU" sz="3200" b="1" dirty="0" smtClean="0">
              <a:solidFill>
                <a:srgbClr val="4A206A"/>
              </a:solidFill>
              <a:latin typeface="Cambria" pitchFamily="18" charset="0"/>
            </a:endParaRPr>
          </a:p>
          <a:p>
            <a:pPr marL="109728" indent="0">
              <a:buNone/>
            </a:pPr>
            <a:endParaRPr lang="ru-RU" sz="3200" b="1" dirty="0" smtClean="0">
              <a:solidFill>
                <a:srgbClr val="4A206A"/>
              </a:solidFill>
              <a:latin typeface="Cambria" pitchFamily="18" charset="0"/>
            </a:endParaRPr>
          </a:p>
          <a:p>
            <a:pPr marL="109728" indent="0">
              <a:buNone/>
            </a:pPr>
            <a:endParaRPr lang="ru-RU" sz="2400" b="1" dirty="0" smtClean="0">
              <a:solidFill>
                <a:srgbClr val="4A206A"/>
              </a:solidFill>
              <a:latin typeface="Cambria" pitchFamily="18" charset="0"/>
            </a:endParaRPr>
          </a:p>
        </p:txBody>
      </p:sp>
      <p:sp>
        <p:nvSpPr>
          <p:cNvPr id="6" name="Прямоугольник 5"/>
          <p:cNvSpPr/>
          <p:nvPr/>
        </p:nvSpPr>
        <p:spPr>
          <a:xfrm>
            <a:off x="323528" y="2276872"/>
            <a:ext cx="8397636" cy="1569660"/>
          </a:xfrm>
          <a:prstGeom prst="rect">
            <a:avLst/>
          </a:prstGeom>
          <a:noFill/>
        </p:spPr>
        <p:txBody>
          <a:bodyPr wrap="square" lIns="91440" tIns="45720" rIns="91440" bIns="45720">
            <a:spAutoFit/>
          </a:bodyPr>
          <a:lstStyle/>
          <a:p>
            <a:pPr algn="ctr"/>
            <a:r>
              <a:rPr lang="ru-RU" sz="36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Unicode MS" pitchFamily="34" charset="-128"/>
                <a:ea typeface="Arial Unicode MS" pitchFamily="34" charset="-128"/>
                <a:cs typeface="Arial Unicode MS" pitchFamily="34" charset="-128"/>
              </a:rPr>
              <a:t>«</a:t>
            </a:r>
            <a:r>
              <a:rPr lang="ru-RU" sz="48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Unicode MS" pitchFamily="34" charset="-128"/>
                <a:ea typeface="Arial Unicode MS" pitchFamily="34" charset="-128"/>
                <a:cs typeface="Arial Unicode MS" pitchFamily="34" charset="-128"/>
              </a:rPr>
              <a:t>История создания </a:t>
            </a:r>
            <a:r>
              <a:rPr lang="ru-RU" sz="36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Unicode MS" pitchFamily="34" charset="-128"/>
                <a:ea typeface="Arial Unicode MS" pitchFamily="34" charset="-128"/>
                <a:cs typeface="Arial Unicode MS" pitchFamily="34" charset="-128"/>
              </a:rPr>
              <a:t> </a:t>
            </a:r>
            <a:r>
              <a:rPr lang="ru-RU" sz="48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Unicode MS" pitchFamily="34" charset="-128"/>
                <a:ea typeface="Arial Unicode MS" pitchFamily="34" charset="-128"/>
                <a:cs typeface="Arial Unicode MS" pitchFamily="34" charset="-128"/>
              </a:rPr>
              <a:t>мягкой  игрушки»</a:t>
            </a:r>
            <a:endParaRPr lang="ru-RU" sz="48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Unicode MS" pitchFamily="34" charset="-128"/>
              <a:ea typeface="Arial Unicode MS" pitchFamily="34" charset="-128"/>
              <a:cs typeface="Arial Unicode MS" pitchFamily="34" charset="-128"/>
            </a:endParaRPr>
          </a:p>
        </p:txBody>
      </p:sp>
      <p:pic>
        <p:nvPicPr>
          <p:cNvPr id="7" name="Рисунок 6"/>
          <p:cNvPicPr/>
          <p:nvPr/>
        </p:nvPicPr>
        <p:blipFill>
          <a:blip r:embed="rId3">
            <a:extLst>
              <a:ext uri="{BEBA8EAE-BF5A-486C-A8C5-ECC9F3942E4B}">
                <a14:imgProps xmlns:a14="http://schemas.microsoft.com/office/drawing/2010/main">
                  <a14:imgLayer r:embed="rId4">
                    <a14:imgEffect>
                      <a14:backgroundRemoval t="667" b="90000" l="50505" r="94444"/>
                    </a14:imgEffect>
                  </a14:imgLayer>
                </a14:imgProps>
              </a:ext>
            </a:extLst>
          </a:blip>
          <a:srcRect/>
          <a:stretch>
            <a:fillRect/>
          </a:stretch>
        </p:blipFill>
        <p:spPr bwMode="auto">
          <a:xfrm>
            <a:off x="4501288" y="3429000"/>
            <a:ext cx="4383845" cy="3384377"/>
          </a:xfrm>
          <a:prstGeom prst="rect">
            <a:avLst/>
          </a:prstGeom>
          <a:noFill/>
          <a:ln w="9525">
            <a:noFill/>
            <a:miter lim="800000"/>
            <a:headEnd/>
            <a:tailEnd/>
          </a:ln>
        </p:spPr>
      </p:pic>
    </p:spTree>
    <p:extLst>
      <p:ext uri="{BB962C8B-B14F-4D97-AF65-F5344CB8AC3E}">
        <p14:creationId xmlns:p14="http://schemas.microsoft.com/office/powerpoint/2010/main" val="24323857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928"/>
          <a:stretch/>
        </p:blipFill>
        <p:spPr bwMode="auto">
          <a:xfrm>
            <a:off x="0" y="0"/>
            <a:ext cx="9144000" cy="7102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51519" y="692696"/>
            <a:ext cx="7860269" cy="95410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Выставка работ наших </a:t>
            </a:r>
          </a:p>
          <a:p>
            <a:pPr algn="ct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родителей</a:t>
            </a:r>
            <a:endParaRPr lang="ru-RU"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7" name="Рисунок 6" descr="F:\DCIM\100PHOTO\SAM_2159.JPG"/>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p:blipFill>
        <p:spPr bwMode="auto">
          <a:xfrm>
            <a:off x="251519" y="1646804"/>
            <a:ext cx="8640961" cy="5196700"/>
          </a:xfrm>
          <a:prstGeom prst="roundRect">
            <a:avLst>
              <a:gd name="adj" fmla="val 8594"/>
            </a:avLst>
          </a:prstGeom>
          <a:solidFill>
            <a:srgbClr val="FFFFFF">
              <a:shade val="85000"/>
            </a:srgbClr>
          </a:solidFill>
          <a:ln w="57150">
            <a:solidFill>
              <a:srgbClr val="00B0F0"/>
            </a:solidFill>
          </a:ln>
          <a:effectLst>
            <a:reflection blurRad="12700" stA="38000" endPos="28000" dist="5000" dir="5400000" sy="-100000" algn="bl" rotWithShape="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5141753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928"/>
          <a:stretch/>
        </p:blipFill>
        <p:spPr bwMode="auto">
          <a:xfrm>
            <a:off x="20258" y="0"/>
            <a:ext cx="9735516" cy="7129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13791" y="451042"/>
            <a:ext cx="8352928" cy="1200329"/>
          </a:xfrm>
          <a:prstGeom prst="rect">
            <a:avLst/>
          </a:prstGeom>
        </p:spPr>
        <p:txBody>
          <a:bodyPr wrap="square">
            <a:spAutoFit/>
          </a:bodyPr>
          <a:lstStyle/>
          <a:p>
            <a:pPr marL="285750" indent="-285750">
              <a:buFont typeface="Arial" pitchFamily="34" charset="0"/>
              <a:buChar char="•"/>
            </a:pPr>
            <a:endParaRPr lang="ru-RU" dirty="0" smtClean="0"/>
          </a:p>
          <a:p>
            <a:pPr marL="285750" indent="-285750">
              <a:buFont typeface="Arial" pitchFamily="34" charset="0"/>
              <a:buChar char="•"/>
            </a:pPr>
            <a:endParaRPr lang="ru-RU" dirty="0"/>
          </a:p>
          <a:p>
            <a:pPr marL="285750" indent="-285750">
              <a:buFont typeface="Arial" pitchFamily="34" charset="0"/>
              <a:buChar char="•"/>
            </a:pPr>
            <a:endParaRPr lang="ru-RU" dirty="0" smtClean="0"/>
          </a:p>
          <a:p>
            <a:endParaRPr lang="ru-RU" dirty="0"/>
          </a:p>
        </p:txBody>
      </p:sp>
      <p:sp>
        <p:nvSpPr>
          <p:cNvPr id="3" name="Прямоугольник 2"/>
          <p:cNvSpPr/>
          <p:nvPr/>
        </p:nvSpPr>
        <p:spPr>
          <a:xfrm>
            <a:off x="413791" y="451042"/>
            <a:ext cx="8352927" cy="461665"/>
          </a:xfrm>
          <a:prstGeom prst="rect">
            <a:avLst/>
          </a:prstGeom>
        </p:spPr>
        <p:txBody>
          <a:bodyPr wrap="square">
            <a:spAutoFit/>
          </a:bodyPr>
          <a:lstStyle/>
          <a:p>
            <a:endParaRPr lang="ru-RU" sz="2400" dirty="0">
              <a:solidFill>
                <a:srgbClr val="C00000"/>
              </a:solidFill>
              <a:latin typeface="Cambria" pitchFamily="18" charset="0"/>
            </a:endParaRPr>
          </a:p>
        </p:txBody>
      </p:sp>
      <p:sp>
        <p:nvSpPr>
          <p:cNvPr id="5" name="Заголовок 4"/>
          <p:cNvSpPr>
            <a:spLocks noGrp="1"/>
          </p:cNvSpPr>
          <p:nvPr>
            <p:ph type="title"/>
          </p:nvPr>
        </p:nvSpPr>
        <p:spPr>
          <a:xfrm>
            <a:off x="259430" y="451042"/>
            <a:ext cx="8507288" cy="5930286"/>
          </a:xfrm>
        </p:spPr>
        <p:txBody>
          <a:bodyPr>
            <a:normAutofit fontScale="90000"/>
          </a:bodyPr>
          <a:lstStyle/>
          <a:p>
            <a:pPr marL="342900" indent="-342900">
              <a:buFont typeface="+mj-lt"/>
              <a:buAutoNum type="arabicPeriod"/>
            </a:pPr>
            <a:r>
              <a:rPr lang="ru-RU" sz="1600" b="0" dirty="0" smtClean="0">
                <a:solidFill>
                  <a:srgbClr val="002060"/>
                </a:solidFill>
                <a:effectLst/>
              </a:rPr>
              <a:t/>
            </a:r>
            <a:br>
              <a:rPr lang="ru-RU" sz="1600" b="0" dirty="0" smtClean="0">
                <a:solidFill>
                  <a:srgbClr val="002060"/>
                </a:solidFill>
                <a:effectLst/>
              </a:rPr>
            </a:br>
            <a:r>
              <a:rPr lang="ru-RU" sz="1600" b="0" dirty="0">
                <a:solidFill>
                  <a:srgbClr val="002060"/>
                </a:solidFill>
                <a:effectLst/>
              </a:rPr>
              <a:t/>
            </a:r>
            <a:br>
              <a:rPr lang="ru-RU" sz="1600" b="0" dirty="0">
                <a:solidFill>
                  <a:srgbClr val="002060"/>
                </a:solidFill>
                <a:effectLst/>
              </a:rPr>
            </a:br>
            <a:r>
              <a:rPr lang="ru-RU" sz="1600" b="0" dirty="0" smtClean="0">
                <a:solidFill>
                  <a:srgbClr val="002060"/>
                </a:solidFill>
                <a:effectLst/>
              </a:rPr>
              <a:t/>
            </a:r>
            <a:br>
              <a:rPr lang="ru-RU" sz="1600" b="0" dirty="0" smtClean="0">
                <a:solidFill>
                  <a:srgbClr val="002060"/>
                </a:solidFill>
                <a:effectLst/>
              </a:rPr>
            </a:br>
            <a:r>
              <a:rPr lang="ru-RU" sz="1600" b="0" dirty="0">
                <a:solidFill>
                  <a:srgbClr val="002060"/>
                </a:solidFill>
                <a:effectLst/>
              </a:rPr>
              <a:t/>
            </a:r>
            <a:br>
              <a:rPr lang="ru-RU" sz="1600" b="0" dirty="0">
                <a:solidFill>
                  <a:srgbClr val="002060"/>
                </a:solidFill>
                <a:effectLst/>
              </a:rPr>
            </a:br>
            <a:r>
              <a:rPr lang="ru-RU" sz="1600" b="0" dirty="0" smtClean="0">
                <a:solidFill>
                  <a:srgbClr val="002060"/>
                </a:solidFill>
                <a:effectLst/>
              </a:rPr>
              <a:t/>
            </a:r>
            <a:br>
              <a:rPr lang="ru-RU" sz="1600" b="0" dirty="0" smtClean="0">
                <a:solidFill>
                  <a:srgbClr val="002060"/>
                </a:solidFill>
                <a:effectLst/>
              </a:rPr>
            </a:br>
            <a:r>
              <a:rPr lang="ru-RU" sz="2800" b="0" dirty="0" smtClean="0">
                <a:solidFill>
                  <a:srgbClr val="C00000"/>
                </a:solidFill>
                <a:effectLst/>
                <a:latin typeface="Cambria" pitchFamily="18" charset="0"/>
                <a:cs typeface="Calibri" pitchFamily="34" charset="0"/>
              </a:rPr>
              <a:t>В реализации данного проекта приняли активное участие родители детей группы раннего возраста </a:t>
            </a:r>
            <a:br>
              <a:rPr lang="ru-RU" sz="2800" b="0" dirty="0" smtClean="0">
                <a:solidFill>
                  <a:srgbClr val="C00000"/>
                </a:solidFill>
                <a:effectLst/>
                <a:latin typeface="Cambria" pitchFamily="18" charset="0"/>
                <a:cs typeface="Calibri" pitchFamily="34" charset="0"/>
              </a:rPr>
            </a:br>
            <a:r>
              <a:rPr lang="ru-RU" sz="2800" b="0" dirty="0" smtClean="0">
                <a:solidFill>
                  <a:srgbClr val="C00000"/>
                </a:solidFill>
                <a:effectLst/>
                <a:latin typeface="Cambria" pitchFamily="18" charset="0"/>
                <a:cs typeface="Calibri" pitchFamily="34" charset="0"/>
              </a:rPr>
              <a:t>МБ ДОУ «УНДС ОВ № 3 «Сказка».</a:t>
            </a:r>
            <a:br>
              <a:rPr lang="ru-RU" sz="2800" b="0" dirty="0" smtClean="0">
                <a:solidFill>
                  <a:srgbClr val="C00000"/>
                </a:solidFill>
                <a:effectLst/>
                <a:latin typeface="Cambria" pitchFamily="18" charset="0"/>
                <a:cs typeface="Calibri" pitchFamily="34" charset="0"/>
              </a:rPr>
            </a:br>
            <a:r>
              <a:rPr lang="ru-RU" sz="2800" b="0" dirty="0">
                <a:solidFill>
                  <a:srgbClr val="C00000"/>
                </a:solidFill>
                <a:effectLst/>
                <a:latin typeface="Cambria" pitchFamily="18" charset="0"/>
                <a:cs typeface="Calibri" pitchFamily="34" charset="0"/>
              </a:rPr>
              <a:t/>
            </a:r>
            <a:br>
              <a:rPr lang="ru-RU" sz="2800" b="0" dirty="0">
                <a:solidFill>
                  <a:srgbClr val="C00000"/>
                </a:solidFill>
                <a:effectLst/>
                <a:latin typeface="Cambria" pitchFamily="18" charset="0"/>
                <a:cs typeface="Calibri" pitchFamily="34" charset="0"/>
              </a:rPr>
            </a:br>
            <a:r>
              <a:rPr lang="ru-RU" sz="2000" b="0" dirty="0" smtClean="0">
                <a:solidFill>
                  <a:srgbClr val="002060"/>
                </a:solidFill>
                <a:effectLst/>
                <a:latin typeface="Cambria" pitchFamily="18" charset="0"/>
                <a:cs typeface="Calibri" pitchFamily="34" charset="0"/>
              </a:rPr>
              <a:t>1. Шачкова</a:t>
            </a:r>
            <a:r>
              <a:rPr lang="ru-RU" sz="2000" b="0" dirty="0">
                <a:solidFill>
                  <a:srgbClr val="002060"/>
                </a:solidFill>
                <a:effectLst/>
                <a:latin typeface="Cambria" pitchFamily="18" charset="0"/>
                <a:cs typeface="Calibri" pitchFamily="34" charset="0"/>
              </a:rPr>
              <a:t> </a:t>
            </a:r>
            <a:r>
              <a:rPr lang="ru-RU" sz="2000" b="0" dirty="0" smtClean="0">
                <a:solidFill>
                  <a:srgbClr val="002060"/>
                </a:solidFill>
                <a:effectLst/>
                <a:latin typeface="Cambria" pitchFamily="18" charset="0"/>
                <a:cs typeface="Calibri" pitchFamily="34" charset="0"/>
              </a:rPr>
              <a:t>Елена Валерьевна.</a:t>
            </a:r>
            <a:br>
              <a:rPr lang="ru-RU" sz="2000" b="0" dirty="0" smtClean="0">
                <a:solidFill>
                  <a:srgbClr val="002060"/>
                </a:solidFill>
                <a:effectLst/>
                <a:latin typeface="Cambria" pitchFamily="18" charset="0"/>
                <a:cs typeface="Calibri" pitchFamily="34" charset="0"/>
              </a:rPr>
            </a:br>
            <a:r>
              <a:rPr lang="ru-RU" sz="2000" b="0" dirty="0" smtClean="0">
                <a:solidFill>
                  <a:srgbClr val="002060"/>
                </a:solidFill>
                <a:effectLst/>
                <a:latin typeface="Cambria" pitchFamily="18" charset="0"/>
                <a:cs typeface="Calibri" pitchFamily="34" charset="0"/>
              </a:rPr>
              <a:t>2. Загребина Екатерина Алексеевна.</a:t>
            </a:r>
            <a:br>
              <a:rPr lang="ru-RU" sz="2000" b="0" dirty="0" smtClean="0">
                <a:solidFill>
                  <a:srgbClr val="002060"/>
                </a:solidFill>
                <a:effectLst/>
                <a:latin typeface="Cambria" pitchFamily="18" charset="0"/>
                <a:cs typeface="Calibri" pitchFamily="34" charset="0"/>
              </a:rPr>
            </a:br>
            <a:r>
              <a:rPr lang="ru-RU" sz="2000" b="0" dirty="0" smtClean="0">
                <a:solidFill>
                  <a:srgbClr val="002060"/>
                </a:solidFill>
                <a:effectLst/>
                <a:latin typeface="Cambria" pitchFamily="18" charset="0"/>
                <a:cs typeface="Calibri" pitchFamily="34" charset="0"/>
              </a:rPr>
              <a:t>3. Николаева Сардиана Сунотулловна.</a:t>
            </a:r>
            <a:br>
              <a:rPr lang="ru-RU" sz="2000" b="0" dirty="0" smtClean="0">
                <a:solidFill>
                  <a:srgbClr val="002060"/>
                </a:solidFill>
                <a:effectLst/>
                <a:latin typeface="Cambria" pitchFamily="18" charset="0"/>
                <a:cs typeface="Calibri" pitchFamily="34" charset="0"/>
              </a:rPr>
            </a:br>
            <a:r>
              <a:rPr lang="ru-RU" sz="2000" b="0" dirty="0" smtClean="0">
                <a:solidFill>
                  <a:srgbClr val="002060"/>
                </a:solidFill>
                <a:effectLst/>
                <a:latin typeface="Cambria" pitchFamily="18" charset="0"/>
                <a:cs typeface="Calibri" pitchFamily="34" charset="0"/>
              </a:rPr>
              <a:t>4. Савушкина Екатерина Евгеньевна.</a:t>
            </a:r>
            <a:br>
              <a:rPr lang="ru-RU" sz="2000" b="0" dirty="0" smtClean="0">
                <a:solidFill>
                  <a:srgbClr val="002060"/>
                </a:solidFill>
                <a:effectLst/>
                <a:latin typeface="Cambria" pitchFamily="18" charset="0"/>
                <a:cs typeface="Calibri" pitchFamily="34" charset="0"/>
              </a:rPr>
            </a:br>
            <a:r>
              <a:rPr lang="ru-RU" sz="2000" b="0" dirty="0" smtClean="0">
                <a:solidFill>
                  <a:srgbClr val="002060"/>
                </a:solidFill>
                <a:effectLst/>
                <a:latin typeface="Cambria" pitchFamily="18" charset="0"/>
                <a:cs typeface="Calibri" pitchFamily="34" charset="0"/>
              </a:rPr>
              <a:t>5. Ткаченко Светлана Александровна.</a:t>
            </a:r>
            <a:br>
              <a:rPr lang="ru-RU" sz="2000" b="0" dirty="0" smtClean="0">
                <a:solidFill>
                  <a:srgbClr val="002060"/>
                </a:solidFill>
                <a:effectLst/>
                <a:latin typeface="Cambria" pitchFamily="18" charset="0"/>
                <a:cs typeface="Calibri" pitchFamily="34" charset="0"/>
              </a:rPr>
            </a:br>
            <a:r>
              <a:rPr lang="ru-RU" sz="2000" b="0" dirty="0" smtClean="0">
                <a:solidFill>
                  <a:srgbClr val="002060"/>
                </a:solidFill>
                <a:effectLst/>
                <a:latin typeface="Cambria" pitchFamily="18" charset="0"/>
                <a:cs typeface="Calibri" pitchFamily="34" charset="0"/>
              </a:rPr>
              <a:t>6. Слепцова Инна Васильевна.</a:t>
            </a:r>
            <a:br>
              <a:rPr lang="ru-RU" sz="2000" b="0" dirty="0" smtClean="0">
                <a:solidFill>
                  <a:srgbClr val="002060"/>
                </a:solidFill>
                <a:effectLst/>
                <a:latin typeface="Cambria" pitchFamily="18" charset="0"/>
                <a:cs typeface="Calibri" pitchFamily="34" charset="0"/>
              </a:rPr>
            </a:br>
            <a:r>
              <a:rPr lang="ru-RU" sz="2000" b="0" dirty="0" smtClean="0">
                <a:solidFill>
                  <a:srgbClr val="002060"/>
                </a:solidFill>
                <a:effectLst/>
                <a:latin typeface="Cambria" pitchFamily="18" charset="0"/>
                <a:cs typeface="Calibri" pitchFamily="34" charset="0"/>
              </a:rPr>
              <a:t>7. Непомнящих  Анна Владимировна.</a:t>
            </a:r>
            <a:br>
              <a:rPr lang="ru-RU" sz="2000" b="0" dirty="0" smtClean="0">
                <a:solidFill>
                  <a:srgbClr val="002060"/>
                </a:solidFill>
                <a:effectLst/>
                <a:latin typeface="Cambria" pitchFamily="18" charset="0"/>
                <a:cs typeface="Calibri" pitchFamily="34" charset="0"/>
              </a:rPr>
            </a:br>
            <a:r>
              <a:rPr lang="ru-RU" sz="2000" b="0" dirty="0" smtClean="0">
                <a:solidFill>
                  <a:srgbClr val="002060"/>
                </a:solidFill>
                <a:effectLst/>
                <a:latin typeface="Cambria" pitchFamily="18" charset="0"/>
                <a:cs typeface="Calibri" pitchFamily="34" charset="0"/>
              </a:rPr>
              <a:t>8. Стенина  Анастасия Сергеевна.</a:t>
            </a:r>
            <a:br>
              <a:rPr lang="ru-RU" sz="2000" b="0" dirty="0" smtClean="0">
                <a:solidFill>
                  <a:srgbClr val="002060"/>
                </a:solidFill>
                <a:effectLst/>
                <a:latin typeface="Cambria" pitchFamily="18" charset="0"/>
                <a:cs typeface="Calibri" pitchFamily="34" charset="0"/>
              </a:rPr>
            </a:br>
            <a:r>
              <a:rPr lang="ru-RU" sz="2000" b="0" dirty="0" smtClean="0">
                <a:solidFill>
                  <a:srgbClr val="002060"/>
                </a:solidFill>
                <a:effectLst/>
                <a:latin typeface="Cambria" pitchFamily="18" charset="0"/>
                <a:cs typeface="Calibri" pitchFamily="34" charset="0"/>
              </a:rPr>
              <a:t>9. Борисова  Евдокия Васильевна.</a:t>
            </a:r>
            <a:br>
              <a:rPr lang="ru-RU" sz="2000" b="0" dirty="0" smtClean="0">
                <a:solidFill>
                  <a:srgbClr val="002060"/>
                </a:solidFill>
                <a:effectLst/>
                <a:latin typeface="Cambria" pitchFamily="18" charset="0"/>
                <a:cs typeface="Calibri" pitchFamily="34" charset="0"/>
              </a:rPr>
            </a:br>
            <a:r>
              <a:rPr lang="ru-RU" sz="2000" b="0" dirty="0">
                <a:solidFill>
                  <a:srgbClr val="002060"/>
                </a:solidFill>
                <a:effectLst/>
                <a:latin typeface="Cambria" pitchFamily="18" charset="0"/>
                <a:cs typeface="Calibri" pitchFamily="34" charset="0"/>
              </a:rPr>
              <a:t> </a:t>
            </a:r>
            <a:r>
              <a:rPr lang="ru-RU" sz="2000" b="0" dirty="0" smtClean="0">
                <a:solidFill>
                  <a:srgbClr val="002060"/>
                </a:solidFill>
                <a:effectLst/>
                <a:latin typeface="Cambria" pitchFamily="18" charset="0"/>
                <a:cs typeface="Calibri" pitchFamily="34" charset="0"/>
              </a:rPr>
              <a:t/>
            </a:r>
            <a:br>
              <a:rPr lang="ru-RU" sz="2000" b="0" dirty="0" smtClean="0">
                <a:solidFill>
                  <a:srgbClr val="002060"/>
                </a:solidFill>
                <a:effectLst/>
                <a:latin typeface="Cambria" pitchFamily="18" charset="0"/>
                <a:cs typeface="Calibri" pitchFamily="34" charset="0"/>
              </a:rPr>
            </a:br>
            <a:r>
              <a:rPr lang="ru-RU" sz="2000" b="0" dirty="0" smtClean="0">
                <a:solidFill>
                  <a:srgbClr val="002060"/>
                </a:solidFill>
                <a:effectLst/>
                <a:latin typeface="Cambria" pitchFamily="18" charset="0"/>
                <a:cs typeface="Calibri" pitchFamily="34" charset="0"/>
              </a:rPr>
              <a:t/>
            </a:r>
            <a:br>
              <a:rPr lang="ru-RU" sz="2000" b="0" dirty="0" smtClean="0">
                <a:solidFill>
                  <a:srgbClr val="002060"/>
                </a:solidFill>
                <a:effectLst/>
                <a:latin typeface="Cambria" pitchFamily="18" charset="0"/>
                <a:cs typeface="Calibri" pitchFamily="34" charset="0"/>
              </a:rPr>
            </a:br>
            <a:r>
              <a:rPr lang="ru-RU" sz="2800" dirty="0" smtClean="0">
                <a:solidFill>
                  <a:srgbClr val="C00000"/>
                </a:solidFill>
                <a:effectLst/>
                <a:latin typeface="Cambria" pitchFamily="18" charset="0"/>
                <a:cs typeface="Calibri" pitchFamily="34" charset="0"/>
              </a:rPr>
              <a:t>Спасибо за участия! </a:t>
            </a:r>
            <a:br>
              <a:rPr lang="ru-RU" sz="2800" dirty="0" smtClean="0">
                <a:solidFill>
                  <a:srgbClr val="C00000"/>
                </a:solidFill>
                <a:effectLst/>
                <a:latin typeface="Cambria" pitchFamily="18" charset="0"/>
                <a:cs typeface="Calibri" pitchFamily="34" charset="0"/>
              </a:rPr>
            </a:br>
            <a:r>
              <a:rPr lang="ru-RU" sz="2800" dirty="0" smtClean="0">
                <a:solidFill>
                  <a:srgbClr val="C00000"/>
                </a:solidFill>
                <a:effectLst/>
                <a:latin typeface="Cambria" pitchFamily="18" charset="0"/>
                <a:cs typeface="Calibri" pitchFamily="34" charset="0"/>
              </a:rPr>
              <a:t>Надеемся на </a:t>
            </a:r>
            <a:br>
              <a:rPr lang="ru-RU" sz="2800" dirty="0" smtClean="0">
                <a:solidFill>
                  <a:srgbClr val="C00000"/>
                </a:solidFill>
                <a:effectLst/>
                <a:latin typeface="Cambria" pitchFamily="18" charset="0"/>
                <a:cs typeface="Calibri" pitchFamily="34" charset="0"/>
              </a:rPr>
            </a:br>
            <a:r>
              <a:rPr lang="ru-RU" sz="2800" dirty="0" smtClean="0">
                <a:solidFill>
                  <a:srgbClr val="C00000"/>
                </a:solidFill>
                <a:effectLst/>
                <a:latin typeface="Cambria" pitchFamily="18" charset="0"/>
                <a:cs typeface="Calibri" pitchFamily="34" charset="0"/>
              </a:rPr>
              <a:t>дальнейшее сотрудничество!</a:t>
            </a:r>
            <a:r>
              <a:rPr lang="ru-RU" sz="2000" dirty="0" smtClean="0">
                <a:solidFill>
                  <a:srgbClr val="002060"/>
                </a:solidFill>
                <a:effectLst/>
                <a:latin typeface="Cambria" pitchFamily="18" charset="0"/>
                <a:cs typeface="Calibri" pitchFamily="34" charset="0"/>
              </a:rPr>
              <a:t/>
            </a:r>
            <a:br>
              <a:rPr lang="ru-RU" sz="2000" dirty="0" smtClean="0">
                <a:solidFill>
                  <a:srgbClr val="002060"/>
                </a:solidFill>
                <a:effectLst/>
                <a:latin typeface="Cambria" pitchFamily="18" charset="0"/>
                <a:cs typeface="Calibri" pitchFamily="34" charset="0"/>
              </a:rPr>
            </a:br>
            <a:r>
              <a:rPr lang="ru-RU" sz="1600" dirty="0">
                <a:solidFill>
                  <a:srgbClr val="002060"/>
                </a:solidFill>
                <a:effectLst/>
                <a:latin typeface="Cambria" pitchFamily="18" charset="0"/>
                <a:cs typeface="Calibri" pitchFamily="34" charset="0"/>
              </a:rPr>
              <a:t/>
            </a:r>
            <a:br>
              <a:rPr lang="ru-RU" sz="1600" dirty="0">
                <a:solidFill>
                  <a:srgbClr val="002060"/>
                </a:solidFill>
                <a:effectLst/>
                <a:latin typeface="Cambria" pitchFamily="18" charset="0"/>
                <a:cs typeface="Calibri" pitchFamily="34" charset="0"/>
              </a:rPr>
            </a:br>
            <a:r>
              <a:rPr lang="ru-RU" sz="1600" dirty="0" smtClean="0">
                <a:solidFill>
                  <a:srgbClr val="002060"/>
                </a:solidFill>
                <a:effectLst/>
                <a:latin typeface="Cambria" pitchFamily="18" charset="0"/>
                <a:cs typeface="Calibri" pitchFamily="34" charset="0"/>
              </a:rPr>
              <a:t/>
            </a:r>
            <a:br>
              <a:rPr lang="ru-RU" sz="1600" dirty="0" smtClean="0">
                <a:solidFill>
                  <a:srgbClr val="002060"/>
                </a:solidFill>
                <a:effectLst/>
                <a:latin typeface="Cambria" pitchFamily="18" charset="0"/>
                <a:cs typeface="Calibri" pitchFamily="34" charset="0"/>
              </a:rPr>
            </a:br>
            <a:r>
              <a:rPr lang="ru-RU" sz="1600" dirty="0">
                <a:solidFill>
                  <a:srgbClr val="002060"/>
                </a:solidFill>
                <a:effectLst/>
                <a:latin typeface="Cambria" pitchFamily="18" charset="0"/>
                <a:cs typeface="Calibri" pitchFamily="34" charset="0"/>
              </a:rPr>
              <a:t/>
            </a:r>
            <a:br>
              <a:rPr lang="ru-RU" sz="1600" dirty="0">
                <a:solidFill>
                  <a:srgbClr val="002060"/>
                </a:solidFill>
                <a:effectLst/>
                <a:latin typeface="Cambria" pitchFamily="18" charset="0"/>
                <a:cs typeface="Calibri" pitchFamily="34" charset="0"/>
              </a:rPr>
            </a:br>
            <a:r>
              <a:rPr lang="ru-RU" sz="1600" b="0" dirty="0" smtClean="0">
                <a:solidFill>
                  <a:srgbClr val="002060"/>
                </a:solidFill>
                <a:effectLst/>
                <a:latin typeface="Cambria" pitchFamily="18" charset="0"/>
                <a:cs typeface="Calibri" pitchFamily="34" charset="0"/>
              </a:rPr>
              <a:t/>
            </a:r>
            <a:br>
              <a:rPr lang="ru-RU" sz="1600" b="0" dirty="0" smtClean="0">
                <a:solidFill>
                  <a:srgbClr val="002060"/>
                </a:solidFill>
                <a:effectLst/>
                <a:latin typeface="Cambria" pitchFamily="18" charset="0"/>
                <a:cs typeface="Calibri" pitchFamily="34" charset="0"/>
              </a:rPr>
            </a:br>
            <a:r>
              <a:rPr lang="ru-RU" sz="1600" b="0" dirty="0">
                <a:solidFill>
                  <a:srgbClr val="002060"/>
                </a:solidFill>
                <a:effectLst/>
                <a:latin typeface="Cambria" pitchFamily="18" charset="0"/>
                <a:cs typeface="Calibri" pitchFamily="34" charset="0"/>
              </a:rPr>
              <a:t/>
            </a:r>
            <a:br>
              <a:rPr lang="ru-RU" sz="1600" b="0" dirty="0">
                <a:solidFill>
                  <a:srgbClr val="002060"/>
                </a:solidFill>
                <a:effectLst/>
                <a:latin typeface="Cambria" pitchFamily="18" charset="0"/>
                <a:cs typeface="Calibri" pitchFamily="34" charset="0"/>
              </a:rPr>
            </a:br>
            <a:r>
              <a:rPr lang="ru-RU" sz="2200" b="0" dirty="0" smtClean="0">
                <a:solidFill>
                  <a:srgbClr val="002060"/>
                </a:solidFill>
                <a:effectLst/>
                <a:latin typeface="Cambria" pitchFamily="18" charset="0"/>
              </a:rPr>
              <a:t>.</a:t>
            </a:r>
            <a:endParaRPr lang="ru-RU" sz="2200" b="0" dirty="0">
              <a:solidFill>
                <a:srgbClr val="002060"/>
              </a:solidFill>
              <a:effectLst/>
              <a:latin typeface="Cambria" pitchFamily="18" charset="0"/>
            </a:endParaRPr>
          </a:p>
        </p:txBody>
      </p:sp>
      <p:pic>
        <p:nvPicPr>
          <p:cNvPr id="7" name="Рисунок 6"/>
          <p:cNvPicPr/>
          <p:nvPr/>
        </p:nvPicPr>
        <p:blipFill>
          <a:blip r:embed="rId3">
            <a:extLst>
              <a:ext uri="{BEBA8EAE-BF5A-486C-A8C5-ECC9F3942E4B}">
                <a14:imgProps xmlns:a14="http://schemas.microsoft.com/office/drawing/2010/main">
                  <a14:imgLayer r:embed="rId4">
                    <a14:imgEffect>
                      <a14:backgroundRemoval t="667" b="100000" l="0" r="100000"/>
                    </a14:imgEffect>
                  </a14:imgLayer>
                </a14:imgProps>
              </a:ext>
              <a:ext uri="{28A0092B-C50C-407E-A947-70E740481C1C}">
                <a14:useLocalDpi xmlns:a14="http://schemas.microsoft.com/office/drawing/2010/main" val="0"/>
              </a:ext>
            </a:extLst>
          </a:blip>
          <a:srcRect/>
          <a:stretch>
            <a:fillRect/>
          </a:stretch>
        </p:blipFill>
        <p:spPr bwMode="auto">
          <a:xfrm>
            <a:off x="5148064" y="3140968"/>
            <a:ext cx="4104456" cy="3717032"/>
          </a:xfrm>
          <a:prstGeom prst="rect">
            <a:avLst/>
          </a:prstGeom>
          <a:noFill/>
          <a:ln w="9525">
            <a:noFill/>
            <a:miter lim="800000"/>
            <a:headEnd/>
            <a:tailEnd/>
          </a:ln>
        </p:spPr>
      </p:pic>
    </p:spTree>
    <p:extLst>
      <p:ext uri="{BB962C8B-B14F-4D97-AF65-F5344CB8AC3E}">
        <p14:creationId xmlns:p14="http://schemas.microsoft.com/office/powerpoint/2010/main" val="2968268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928"/>
          <a:stretch/>
        </p:blipFill>
        <p:spPr bwMode="auto">
          <a:xfrm>
            <a:off x="0" y="0"/>
            <a:ext cx="939653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Объект 3"/>
          <p:cNvSpPr>
            <a:spLocks noGrp="1"/>
          </p:cNvSpPr>
          <p:nvPr>
            <p:ph sz="half" idx="1"/>
          </p:nvPr>
        </p:nvSpPr>
        <p:spPr>
          <a:xfrm>
            <a:off x="179512" y="836712"/>
            <a:ext cx="4968552" cy="5904656"/>
          </a:xfrm>
        </p:spPr>
        <p:txBody>
          <a:bodyPr>
            <a:normAutofit fontScale="32500" lnSpcReduction="20000"/>
          </a:bodyPr>
          <a:lstStyle/>
          <a:p>
            <a:pPr marL="109728" indent="0">
              <a:buNone/>
            </a:pPr>
            <a:r>
              <a:rPr lang="ru-RU" sz="5500" b="1" dirty="0" smtClean="0">
                <a:latin typeface="Cambria" pitchFamily="18" charset="0"/>
              </a:rPr>
              <a:t>     </a:t>
            </a:r>
            <a:r>
              <a:rPr lang="ru-RU" sz="5500" b="1" dirty="0" smtClean="0">
                <a:solidFill>
                  <a:srgbClr val="4A206A"/>
                </a:solidFill>
                <a:latin typeface="Times New Roman" pitchFamily="18" charset="0"/>
                <a:cs typeface="Times New Roman" pitchFamily="18" charset="0"/>
              </a:rPr>
              <a:t>Нет такого человека, у которого в детстве не было ни одной мягкой игрушки, плюшевые медведи  и зайцы, кот и лиса, многие другие забавные зверушки порой живут во многих домах годами. Роль мягкой игрушки  в жизни ребенка поистине не оценима.</a:t>
            </a:r>
          </a:p>
          <a:p>
            <a:pPr marL="109728" indent="0">
              <a:buNone/>
            </a:pPr>
            <a:r>
              <a:rPr lang="ru-RU" sz="5500" b="1" dirty="0">
                <a:solidFill>
                  <a:srgbClr val="4A206A"/>
                </a:solidFill>
                <a:latin typeface="Times New Roman" pitchFamily="18" charset="0"/>
                <a:cs typeface="Times New Roman" pitchFamily="18" charset="0"/>
              </a:rPr>
              <a:t> </a:t>
            </a:r>
            <a:r>
              <a:rPr lang="ru-RU" sz="5500" b="1" dirty="0" smtClean="0">
                <a:solidFill>
                  <a:srgbClr val="4A206A"/>
                </a:solidFill>
                <a:latin typeface="Times New Roman" pitchFamily="18" charset="0"/>
                <a:cs typeface="Times New Roman" pitchFamily="18" charset="0"/>
              </a:rPr>
              <a:t>    История мягкой игрушки началась 70-е годы </a:t>
            </a:r>
            <a:r>
              <a:rPr lang="ru-RU" sz="5500" b="1" dirty="0">
                <a:solidFill>
                  <a:srgbClr val="4A206A"/>
                </a:solidFill>
                <a:latin typeface="Times New Roman" pitchFamily="18" charset="0"/>
                <a:cs typeface="Times New Roman" pitchFamily="18" charset="0"/>
              </a:rPr>
              <a:t>19 века в Германии</a:t>
            </a:r>
            <a:endParaRPr lang="ru-RU" sz="5500" b="1" dirty="0" smtClean="0">
              <a:solidFill>
                <a:srgbClr val="4A206A"/>
              </a:solidFill>
              <a:latin typeface="Times New Roman" pitchFamily="18" charset="0"/>
              <a:cs typeface="Times New Roman" pitchFamily="18" charset="0"/>
            </a:endParaRPr>
          </a:p>
          <a:p>
            <a:pPr marL="109728" indent="0">
              <a:buNone/>
            </a:pPr>
            <a:r>
              <a:rPr lang="ru-RU" sz="5500" b="1" dirty="0">
                <a:solidFill>
                  <a:srgbClr val="4A206A"/>
                </a:solidFill>
                <a:latin typeface="Times New Roman" pitchFamily="18" charset="0"/>
                <a:cs typeface="Times New Roman" pitchFamily="18" charset="0"/>
              </a:rPr>
              <a:t> </a:t>
            </a:r>
            <a:r>
              <a:rPr lang="ru-RU" sz="5500" b="1" dirty="0" smtClean="0">
                <a:solidFill>
                  <a:srgbClr val="4A206A"/>
                </a:solidFill>
                <a:latin typeface="Times New Roman" pitchFamily="18" charset="0"/>
                <a:cs typeface="Times New Roman" pitchFamily="18" charset="0"/>
              </a:rPr>
              <a:t>   Тогда многие женские журналы начали печатать выкройки и советы по их изготовлению своими руками.</a:t>
            </a:r>
          </a:p>
          <a:p>
            <a:pPr marL="109728" indent="0">
              <a:buNone/>
            </a:pPr>
            <a:r>
              <a:rPr lang="ru-RU" sz="5500" b="1" dirty="0" smtClean="0">
                <a:solidFill>
                  <a:srgbClr val="4A206A"/>
                </a:solidFill>
                <a:latin typeface="Times New Roman" pitchFamily="18" charset="0"/>
                <a:cs typeface="Times New Roman" pitchFamily="18" charset="0"/>
              </a:rPr>
              <a:t>      В 1879 году  жительница немецкого города Гинген Маргарет Штайфф, с детства прикованная к инвалидной коляске, сшила несколько забавных зверушек в подарок для своих племянником.</a:t>
            </a:r>
          </a:p>
          <a:p>
            <a:pPr marL="109728" indent="0">
              <a:buNone/>
            </a:pPr>
            <a:r>
              <a:rPr lang="ru-RU" sz="5500" b="1" dirty="0" smtClean="0">
                <a:solidFill>
                  <a:srgbClr val="4A206A"/>
                </a:solidFill>
                <a:latin typeface="Times New Roman" pitchFamily="18" charset="0"/>
                <a:cs typeface="Times New Roman" pitchFamily="18" charset="0"/>
              </a:rPr>
              <a:t>     С тех пор Маргарет слыла первой рукодельницей в округе   и в месте с отцом открыла мастерскую по изготовлению мягких игрушек.    </a:t>
            </a:r>
          </a:p>
          <a:p>
            <a:pPr marL="109728" indent="0">
              <a:buNone/>
            </a:pPr>
            <a:r>
              <a:rPr lang="ru-RU" sz="5500" b="1" dirty="0" smtClean="0">
                <a:solidFill>
                  <a:srgbClr val="4A206A"/>
                </a:solidFill>
                <a:latin typeface="Times New Roman" pitchFamily="18" charset="0"/>
                <a:cs typeface="Times New Roman" pitchFamily="18" charset="0"/>
              </a:rPr>
              <a:t>     Жизненное кредо этой сильной и волевой женщины было « Для детей достаточно хорошо только самое лучшее!»</a:t>
            </a:r>
            <a:endParaRPr lang="ru-RU" sz="6200" b="1" dirty="0">
              <a:solidFill>
                <a:srgbClr val="4A206A"/>
              </a:solidFill>
              <a:latin typeface="Times New Roman" pitchFamily="18" charset="0"/>
              <a:cs typeface="Times New Roman" pitchFamily="18" charset="0"/>
            </a:endParaRPr>
          </a:p>
          <a:p>
            <a:pPr marL="109728" indent="0">
              <a:buNone/>
            </a:pPr>
            <a:endParaRPr lang="ru-RU" sz="800" b="1" dirty="0" smtClean="0">
              <a:solidFill>
                <a:srgbClr val="4A206A"/>
              </a:solidFill>
              <a:latin typeface="Times New Roman" pitchFamily="18" charset="0"/>
              <a:cs typeface="Times New Roman" pitchFamily="18" charset="0"/>
            </a:endParaRPr>
          </a:p>
          <a:p>
            <a:pPr marL="109728" indent="0">
              <a:buNone/>
            </a:pPr>
            <a:endParaRPr lang="ru-RU" sz="800" b="1" dirty="0">
              <a:solidFill>
                <a:srgbClr val="4A206A"/>
              </a:solidFill>
              <a:latin typeface="Times New Roman" pitchFamily="18" charset="0"/>
              <a:cs typeface="Times New Roman" pitchFamily="18" charset="0"/>
            </a:endParaRPr>
          </a:p>
          <a:p>
            <a:pPr marL="109728" indent="0">
              <a:buNone/>
            </a:pPr>
            <a:endParaRPr lang="ru-RU" sz="800" b="1" dirty="0" smtClean="0">
              <a:solidFill>
                <a:srgbClr val="4A206A"/>
              </a:solidFill>
              <a:latin typeface="Times New Roman" pitchFamily="18" charset="0"/>
              <a:cs typeface="Times New Roman" pitchFamily="18" charset="0"/>
            </a:endParaRPr>
          </a:p>
          <a:p>
            <a:pPr marL="109728" indent="0">
              <a:buNone/>
            </a:pPr>
            <a:endParaRPr lang="ru-RU" sz="900" b="1" dirty="0" smtClean="0">
              <a:solidFill>
                <a:srgbClr val="4A206A"/>
              </a:solidFill>
              <a:latin typeface="Times New Roman" pitchFamily="18" charset="0"/>
              <a:cs typeface="Times New Roman" pitchFamily="18" charset="0"/>
            </a:endParaRPr>
          </a:p>
          <a:p>
            <a:pPr marL="109728" indent="0">
              <a:buNone/>
            </a:pPr>
            <a:endParaRPr lang="ru-RU" sz="3200" b="1" dirty="0" smtClean="0">
              <a:solidFill>
                <a:srgbClr val="4A206A"/>
              </a:solidFill>
              <a:latin typeface="Times New Roman" pitchFamily="18" charset="0"/>
              <a:cs typeface="Times New Roman" pitchFamily="18" charset="0"/>
            </a:endParaRPr>
          </a:p>
          <a:p>
            <a:pPr marL="109728" indent="0">
              <a:buNone/>
            </a:pPr>
            <a:endParaRPr lang="ru-RU" sz="3200" b="1" dirty="0" smtClean="0">
              <a:solidFill>
                <a:srgbClr val="4A206A"/>
              </a:solidFill>
              <a:latin typeface="Times New Roman" pitchFamily="18" charset="0"/>
              <a:cs typeface="Times New Roman" pitchFamily="18" charset="0"/>
            </a:endParaRPr>
          </a:p>
          <a:p>
            <a:pPr marL="109728" indent="0">
              <a:buNone/>
            </a:pPr>
            <a:endParaRPr lang="ru-RU" sz="2400" b="1" dirty="0" smtClean="0">
              <a:solidFill>
                <a:srgbClr val="4A206A"/>
              </a:solidFill>
              <a:latin typeface="Times New Roman" pitchFamily="18" charset="0"/>
              <a:cs typeface="Times New Roman" pitchFamily="18" charset="0"/>
            </a:endParaRPr>
          </a:p>
        </p:txBody>
      </p:sp>
      <p:sp>
        <p:nvSpPr>
          <p:cNvPr id="2" name="Заголовок 1"/>
          <p:cNvSpPr>
            <a:spLocks noGrp="1"/>
          </p:cNvSpPr>
          <p:nvPr>
            <p:ph type="title"/>
          </p:nvPr>
        </p:nvSpPr>
        <p:spPr>
          <a:xfrm>
            <a:off x="107504" y="116632"/>
            <a:ext cx="9145016" cy="792088"/>
          </a:xfrm>
        </p:spPr>
        <p:txBody>
          <a:bodyPr>
            <a:normAutofit fontScale="90000"/>
          </a:bodyPr>
          <a:lstStyle/>
          <a:p>
            <a:pPr algn="ctr"/>
            <a:r>
              <a:rPr lang="ru-RU" dirty="0" smtClean="0">
                <a:solidFill>
                  <a:srgbClr val="FF0000"/>
                </a:solidFill>
                <a:latin typeface="Arial Narrow" pitchFamily="34" charset="0"/>
              </a:rPr>
              <a:t>Из истории возникновения мягких игрушек.</a:t>
            </a:r>
            <a:endParaRPr lang="ru-RU" dirty="0">
              <a:solidFill>
                <a:srgbClr val="FF0000"/>
              </a:solidFill>
              <a:latin typeface="Arial Narrow" pitchFamily="34" charset="0"/>
            </a:endParaRPr>
          </a:p>
        </p:txBody>
      </p:sp>
      <p:pic>
        <p:nvPicPr>
          <p:cNvPr id="6" name="Объект 5"/>
          <p:cNvPicPr>
            <a:picLocks noGrp="1"/>
          </p:cNvPicPr>
          <p:nvPr>
            <p:ph sz="half" idx="2"/>
          </p:nvPr>
        </p:nvPicPr>
        <p:blipFill>
          <a:blip r:embed="rId3"/>
          <a:srcRect/>
          <a:stretch>
            <a:fillRect/>
          </a:stretch>
        </p:blipFill>
        <p:spPr bwMode="auto">
          <a:xfrm>
            <a:off x="5292725" y="1044261"/>
            <a:ext cx="3851275" cy="5417178"/>
          </a:xfrm>
          <a:prstGeom prst="rect">
            <a:avLst/>
          </a:prstGeom>
          <a:noFill/>
          <a:ln w="9525">
            <a:noFill/>
            <a:miter lim="800000"/>
            <a:headEnd/>
            <a:tailEnd/>
          </a:ln>
        </p:spPr>
      </p:pic>
    </p:spTree>
    <p:extLst>
      <p:ext uri="{BB962C8B-B14F-4D97-AF65-F5344CB8AC3E}">
        <p14:creationId xmlns:p14="http://schemas.microsoft.com/office/powerpoint/2010/main" val="21679950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928"/>
          <a:stretch/>
        </p:blipFill>
        <p:spPr bwMode="auto">
          <a:xfrm>
            <a:off x="0" y="-9034"/>
            <a:ext cx="9396536" cy="6867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Объект 16"/>
          <p:cNvSpPr>
            <a:spLocks noGrp="1"/>
          </p:cNvSpPr>
          <p:nvPr>
            <p:ph sz="half" idx="1"/>
          </p:nvPr>
        </p:nvSpPr>
        <p:spPr>
          <a:xfrm>
            <a:off x="179512" y="3717032"/>
            <a:ext cx="9073008" cy="648071"/>
          </a:xfrm>
        </p:spPr>
        <p:txBody>
          <a:bodyPr>
            <a:normAutofit/>
          </a:bodyPr>
          <a:lstStyle/>
          <a:p>
            <a:pPr marL="109728" indent="0" algn="ctr">
              <a:buNone/>
            </a:pPr>
            <a:r>
              <a:rPr lang="ru-RU" sz="1600" smtClean="0">
                <a:solidFill>
                  <a:srgbClr val="4A206A"/>
                </a:solidFill>
                <a:latin typeface="Cambria" pitchFamily="18" charset="0"/>
              </a:rPr>
              <a:t>Работа над изготовлением игрушек во многом велась в ручную.</a:t>
            </a:r>
            <a:endParaRPr lang="ru-RU" sz="1600" dirty="0">
              <a:solidFill>
                <a:srgbClr val="4A206A"/>
              </a:solidFill>
              <a:latin typeface="Cambria" pitchFamily="18" charset="0"/>
            </a:endParaRPr>
          </a:p>
        </p:txBody>
      </p:sp>
      <p:sp>
        <p:nvSpPr>
          <p:cNvPr id="18" name="Объект 17"/>
          <p:cNvSpPr>
            <a:spLocks noGrp="1"/>
          </p:cNvSpPr>
          <p:nvPr>
            <p:ph sz="half" idx="2"/>
          </p:nvPr>
        </p:nvSpPr>
        <p:spPr>
          <a:xfrm>
            <a:off x="4427984" y="188641"/>
            <a:ext cx="4258816" cy="864096"/>
          </a:xfrm>
        </p:spPr>
        <p:txBody>
          <a:bodyPr>
            <a:normAutofit/>
          </a:bodyPr>
          <a:lstStyle/>
          <a:p>
            <a:endParaRPr lang="ru-RU" smtClean="0"/>
          </a:p>
          <a:p>
            <a:endParaRPr lang="ru-RU" smtClean="0"/>
          </a:p>
          <a:p>
            <a:endParaRPr lang="ru-RU" smtClean="0"/>
          </a:p>
          <a:p>
            <a:endParaRPr lang="ru-RU" smtClean="0"/>
          </a:p>
          <a:p>
            <a:endParaRPr lang="ru-RU" smtClean="0"/>
          </a:p>
          <a:p>
            <a:endParaRPr lang="ru-RU" smtClean="0"/>
          </a:p>
          <a:p>
            <a:pPr marL="109728" indent="0">
              <a:buNone/>
            </a:pPr>
            <a:endParaRPr lang="ru-RU" dirty="0"/>
          </a:p>
        </p:txBody>
      </p:sp>
      <p:sp>
        <p:nvSpPr>
          <p:cNvPr id="3" name="Заголовок 2"/>
          <p:cNvSpPr>
            <a:spLocks noGrp="1"/>
          </p:cNvSpPr>
          <p:nvPr>
            <p:ph type="title"/>
          </p:nvPr>
        </p:nvSpPr>
        <p:spPr>
          <a:xfrm>
            <a:off x="296397" y="116632"/>
            <a:ext cx="8847603" cy="1008112"/>
          </a:xfrm>
        </p:spPr>
        <p:txBody>
          <a:bodyPr>
            <a:normAutofit fontScale="90000"/>
          </a:bodyPr>
          <a:lstStyle/>
          <a:p>
            <a:pPr marL="109728" indent="0"/>
            <a:r>
              <a:rPr lang="ru-RU" sz="1800" smtClean="0">
                <a:solidFill>
                  <a:srgbClr val="4A206A"/>
                </a:solidFill>
                <a:latin typeface="Times New Roman" pitchFamily="18" charset="0"/>
                <a:cs typeface="Times New Roman" pitchFamily="18" charset="0"/>
              </a:rPr>
              <a:t>Первая машинка на которой  Маргарет       </a:t>
            </a:r>
            <a:r>
              <a:rPr lang="ru-RU" sz="1800" smtClean="0">
                <a:solidFill>
                  <a:srgbClr val="4A206A"/>
                </a:solidFill>
                <a:latin typeface="Cambria" pitchFamily="18" charset="0"/>
              </a:rPr>
              <a:t>Цех по изготовлению мягкой игрушки.  </a:t>
            </a:r>
            <a:br>
              <a:rPr lang="ru-RU" sz="1800" smtClean="0">
                <a:solidFill>
                  <a:srgbClr val="4A206A"/>
                </a:solidFill>
                <a:latin typeface="Cambria" pitchFamily="18" charset="0"/>
              </a:rPr>
            </a:br>
            <a:r>
              <a:rPr lang="ru-RU" sz="1800" smtClean="0">
                <a:solidFill>
                  <a:srgbClr val="4A206A"/>
                </a:solidFill>
                <a:latin typeface="Cambria" pitchFamily="18" charset="0"/>
              </a:rPr>
              <a:t> шила  свои мягкие игрушки.                           Маргарет сама следила за качеством   </a:t>
            </a:r>
            <a:br>
              <a:rPr lang="ru-RU" sz="1800" smtClean="0">
                <a:solidFill>
                  <a:srgbClr val="4A206A"/>
                </a:solidFill>
                <a:latin typeface="Cambria" pitchFamily="18" charset="0"/>
              </a:rPr>
            </a:br>
            <a:r>
              <a:rPr lang="ru-RU" sz="1800" smtClean="0">
                <a:solidFill>
                  <a:srgbClr val="4A206A"/>
                </a:solidFill>
                <a:latin typeface="Cambria" pitchFamily="18" charset="0"/>
              </a:rPr>
              <a:t>                                                                                           работы мастериц.</a:t>
            </a:r>
            <a:endParaRPr lang="ru-RU" sz="2000" dirty="0">
              <a:solidFill>
                <a:srgbClr val="4A206A"/>
              </a:solidFill>
              <a:latin typeface="Cambria" pitchFamily="18" charset="0"/>
            </a:endParaRPr>
          </a:p>
        </p:txBody>
      </p:sp>
      <p:pic>
        <p:nvPicPr>
          <p:cNvPr id="9" name="Рисунок 8"/>
          <p:cNvPicPr/>
          <p:nvPr/>
        </p:nvPicPr>
        <p:blipFill>
          <a:blip r:embed="rId3"/>
          <a:srcRect/>
          <a:stretch>
            <a:fillRect/>
          </a:stretch>
        </p:blipFill>
        <p:spPr bwMode="auto">
          <a:xfrm>
            <a:off x="395536" y="1196752"/>
            <a:ext cx="3816424" cy="2520280"/>
          </a:xfrm>
          <a:prstGeom prst="rect">
            <a:avLst/>
          </a:prstGeom>
          <a:noFill/>
          <a:ln w="9525">
            <a:noFill/>
            <a:miter lim="800000"/>
            <a:headEnd/>
            <a:tailEnd/>
          </a:ln>
        </p:spPr>
      </p:pic>
      <p:pic>
        <p:nvPicPr>
          <p:cNvPr id="19" name="Рисунок 18"/>
          <p:cNvPicPr/>
          <p:nvPr/>
        </p:nvPicPr>
        <p:blipFill>
          <a:blip r:embed="rId4">
            <a:extLst>
              <a:ext uri="{28A0092B-C50C-407E-A947-70E740481C1C}">
                <a14:useLocalDpi xmlns:a14="http://schemas.microsoft.com/office/drawing/2010/main" val="0"/>
              </a:ext>
            </a:extLst>
          </a:blip>
          <a:srcRect/>
          <a:stretch>
            <a:fillRect/>
          </a:stretch>
        </p:blipFill>
        <p:spPr bwMode="auto">
          <a:xfrm>
            <a:off x="411630" y="4077072"/>
            <a:ext cx="3816424" cy="2520280"/>
          </a:xfrm>
          <a:prstGeom prst="rect">
            <a:avLst/>
          </a:prstGeom>
          <a:noFill/>
          <a:ln w="9525">
            <a:noFill/>
            <a:miter lim="800000"/>
            <a:headEnd/>
            <a:tailEnd/>
          </a:ln>
        </p:spPr>
      </p:pic>
      <p:pic>
        <p:nvPicPr>
          <p:cNvPr id="20" name="Рисунок 19"/>
          <p:cNvPicPr/>
          <p:nvPr/>
        </p:nvPicPr>
        <p:blipFill>
          <a:blip r:embed="rId5"/>
          <a:srcRect/>
          <a:stretch>
            <a:fillRect/>
          </a:stretch>
        </p:blipFill>
        <p:spPr bwMode="auto">
          <a:xfrm>
            <a:off x="4693716" y="1196752"/>
            <a:ext cx="3816424" cy="2520280"/>
          </a:xfrm>
          <a:prstGeom prst="rect">
            <a:avLst/>
          </a:prstGeom>
          <a:noFill/>
          <a:ln w="9525">
            <a:noFill/>
            <a:miter lim="800000"/>
            <a:headEnd/>
            <a:tailEnd/>
          </a:ln>
        </p:spPr>
      </p:pic>
      <p:pic>
        <p:nvPicPr>
          <p:cNvPr id="21" name="Рисунок 20"/>
          <p:cNvPicPr/>
          <p:nvPr/>
        </p:nvPicPr>
        <p:blipFill>
          <a:blip r:embed="rId6"/>
          <a:srcRect/>
          <a:stretch>
            <a:fillRect/>
          </a:stretch>
        </p:blipFill>
        <p:spPr bwMode="auto">
          <a:xfrm>
            <a:off x="4906935" y="4158949"/>
            <a:ext cx="3816424" cy="2451302"/>
          </a:xfrm>
          <a:prstGeom prst="rect">
            <a:avLst/>
          </a:prstGeom>
          <a:noFill/>
          <a:ln w="9525">
            <a:noFill/>
            <a:miter lim="800000"/>
            <a:headEnd/>
            <a:tailEnd/>
          </a:ln>
        </p:spPr>
      </p:pic>
    </p:spTree>
    <p:extLst>
      <p:ext uri="{BB962C8B-B14F-4D97-AF65-F5344CB8AC3E}">
        <p14:creationId xmlns:p14="http://schemas.microsoft.com/office/powerpoint/2010/main" val="1543705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928"/>
          <a:stretch/>
        </p:blipFill>
        <p:spPr bwMode="auto">
          <a:xfrm>
            <a:off x="12230" y="0"/>
            <a:ext cx="9144000" cy="687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Заголовок 3"/>
          <p:cNvSpPr>
            <a:spLocks noGrp="1"/>
          </p:cNvSpPr>
          <p:nvPr>
            <p:ph type="title"/>
          </p:nvPr>
        </p:nvSpPr>
        <p:spPr>
          <a:xfrm>
            <a:off x="179512" y="14728"/>
            <a:ext cx="8507288" cy="6438608"/>
          </a:xfrm>
        </p:spPr>
        <p:txBody>
          <a:bodyPr>
            <a:normAutofit/>
          </a:bodyPr>
          <a:lstStyle/>
          <a:p>
            <a:r>
              <a:rPr lang="ru-RU" i="1" dirty="0" smtClean="0">
                <a:solidFill>
                  <a:srgbClr val="C00000"/>
                </a:solidFill>
              </a:rPr>
              <a:t>     </a:t>
            </a:r>
            <a:endParaRPr lang="ru-RU" sz="2700" b="0" dirty="0">
              <a:solidFill>
                <a:srgbClr val="002060"/>
              </a:solidFill>
              <a:latin typeface="Cambria" pitchFamily="18" charset="0"/>
              <a:cs typeface="Calibri" pitchFamily="34" charset="0"/>
            </a:endParaRPr>
          </a:p>
        </p:txBody>
      </p:sp>
      <p:sp>
        <p:nvSpPr>
          <p:cNvPr id="2" name="Прямоугольник 1"/>
          <p:cNvSpPr/>
          <p:nvPr/>
        </p:nvSpPr>
        <p:spPr>
          <a:xfrm>
            <a:off x="12230" y="404664"/>
            <a:ext cx="9131770" cy="923330"/>
          </a:xfrm>
          <a:prstGeom prst="rect">
            <a:avLst/>
          </a:prstGeom>
        </p:spPr>
        <p:txBody>
          <a:bodyPr wrap="square">
            <a:spAutoFit/>
          </a:bodyPr>
          <a:lstStyle/>
          <a:p>
            <a:r>
              <a:rPr lang="ru-RU" dirty="0">
                <a:latin typeface="Cambria" pitchFamily="18" charset="0"/>
              </a:rPr>
              <a:t> </a:t>
            </a:r>
          </a:p>
          <a:p>
            <a:endParaRPr lang="ru-RU" dirty="0"/>
          </a:p>
          <a:p>
            <a:r>
              <a:rPr lang="ru-RU" dirty="0"/>
              <a:t> </a:t>
            </a:r>
          </a:p>
        </p:txBody>
      </p:sp>
      <p:pic>
        <p:nvPicPr>
          <p:cNvPr id="5" name="Рисунок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476672"/>
            <a:ext cx="7488832" cy="6120680"/>
          </a:xfrm>
          <a:prstGeom prst="rect">
            <a:avLst/>
          </a:prstGeom>
          <a:noFill/>
          <a:ln w="9525">
            <a:noFill/>
            <a:miter lim="800000"/>
            <a:headEnd/>
            <a:tailEnd/>
          </a:ln>
        </p:spPr>
      </p:pic>
    </p:spTree>
    <p:extLst>
      <p:ext uri="{BB962C8B-B14F-4D97-AF65-F5344CB8AC3E}">
        <p14:creationId xmlns:p14="http://schemas.microsoft.com/office/powerpoint/2010/main" val="30557536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928"/>
          <a:stretch/>
        </p:blipFill>
        <p:spPr bwMode="auto">
          <a:xfrm>
            <a:off x="32307" y="1472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Заголовок 3"/>
          <p:cNvSpPr>
            <a:spLocks noGrp="1"/>
          </p:cNvSpPr>
          <p:nvPr>
            <p:ph type="title"/>
          </p:nvPr>
        </p:nvSpPr>
        <p:spPr>
          <a:xfrm>
            <a:off x="179512" y="14728"/>
            <a:ext cx="8507288" cy="6438608"/>
          </a:xfrm>
        </p:spPr>
        <p:txBody>
          <a:bodyPr>
            <a:normAutofit fontScale="90000"/>
          </a:bodyPr>
          <a:lstStyle/>
          <a:p>
            <a:r>
              <a:rPr lang="ru-RU" i="1" dirty="0" smtClean="0">
                <a:solidFill>
                  <a:srgbClr val="C00000"/>
                </a:solidFill>
              </a:rPr>
              <a:t>     </a:t>
            </a:r>
            <a:r>
              <a:rPr lang="ru-RU" sz="2400" dirty="0" smtClean="0">
                <a:solidFill>
                  <a:srgbClr val="FF0000"/>
                </a:solidFill>
                <a:effectLst>
                  <a:outerShdw blurRad="38100" dist="38100" dir="2700000" algn="tl">
                    <a:srgbClr val="000000">
                      <a:alpha val="43137"/>
                    </a:srgbClr>
                  </a:outerShdw>
                </a:effectLst>
                <a:latin typeface="Cambria" pitchFamily="18" charset="0"/>
              </a:rPr>
              <a:t>Актуальность проекта</a:t>
            </a:r>
            <a:r>
              <a:rPr lang="ru-RU" sz="2700" dirty="0" smtClean="0">
                <a:solidFill>
                  <a:srgbClr val="002060"/>
                </a:solidFill>
                <a:effectLst>
                  <a:outerShdw blurRad="38100" dist="38100" dir="2700000" algn="tl">
                    <a:srgbClr val="000000">
                      <a:alpha val="43137"/>
                    </a:srgbClr>
                  </a:outerShdw>
                </a:effectLst>
              </a:rPr>
              <a:t>:</a:t>
            </a:r>
            <a:r>
              <a:rPr lang="ru-RU" sz="2700" dirty="0" smtClean="0">
                <a:solidFill>
                  <a:srgbClr val="002060"/>
                </a:solidFill>
              </a:rPr>
              <a:t> </a:t>
            </a:r>
            <a:r>
              <a:rPr lang="ru-RU" sz="2700" b="0" dirty="0" smtClean="0">
                <a:solidFill>
                  <a:srgbClr val="002060"/>
                </a:solidFill>
                <a:effectLst/>
                <a:latin typeface="Cambria" pitchFamily="18" charset="0"/>
                <a:cs typeface="Calibri" pitchFamily="34" charset="0"/>
              </a:rPr>
              <a:t>дети очень любят играть с мягкими игрушками, но зачастую обращаются с ними небрежно, не аккуратно, рвут игрушки, бросают на пол, отрывают им носы, глаза и т.п. Воспитатель пытается объяснить малышам, что так делать нельзя, </a:t>
            </a:r>
            <a:r>
              <a:rPr lang="ru-RU" sz="2700" b="0" dirty="0" smtClean="0">
                <a:solidFill>
                  <a:srgbClr val="002060"/>
                </a:solidFill>
                <a:latin typeface="Cambria" pitchFamily="18" charset="0"/>
                <a:cs typeface="Calibri" pitchFamily="34" charset="0"/>
              </a:rPr>
              <a:t>что над изготовлением игрушек работало много  людей, израсходовано много разнообразных материалов, поэтому нужно беречь и ценить мягкие игрушки. Проект объединяет воспитателей, родителей и детей в общей творческой работе.</a:t>
            </a:r>
            <a:br>
              <a:rPr lang="ru-RU" sz="2700" b="0" dirty="0" smtClean="0">
                <a:solidFill>
                  <a:srgbClr val="002060"/>
                </a:solidFill>
                <a:latin typeface="Cambria" pitchFamily="18" charset="0"/>
                <a:cs typeface="Calibri" pitchFamily="34" charset="0"/>
              </a:rPr>
            </a:br>
            <a:r>
              <a:rPr lang="ru-RU" sz="2700" b="0" dirty="0" smtClean="0">
                <a:solidFill>
                  <a:srgbClr val="002060"/>
                </a:solidFill>
                <a:latin typeface="Cambria" pitchFamily="18" charset="0"/>
                <a:cs typeface="Calibri" pitchFamily="34" charset="0"/>
              </a:rPr>
              <a:t>           </a:t>
            </a:r>
            <a:r>
              <a:rPr lang="ru-RU" sz="3100" b="0" dirty="0" smtClean="0">
                <a:solidFill>
                  <a:srgbClr val="FF0000"/>
                </a:solidFill>
                <a:latin typeface="Cambria" pitchFamily="18" charset="0"/>
                <a:cs typeface="Calibri" pitchFamily="34" charset="0"/>
              </a:rPr>
              <a:t>Цель:</a:t>
            </a:r>
            <a:r>
              <a:rPr lang="ru-RU" sz="4000" b="0" dirty="0" smtClean="0">
                <a:solidFill>
                  <a:srgbClr val="FF0000"/>
                </a:solidFill>
                <a:latin typeface="Cambria" pitchFamily="18" charset="0"/>
                <a:cs typeface="Calibri" pitchFamily="34" charset="0"/>
              </a:rPr>
              <a:t> </a:t>
            </a:r>
            <a:r>
              <a:rPr lang="ru-RU" sz="2700" b="0" dirty="0" smtClean="0">
                <a:solidFill>
                  <a:srgbClr val="002060"/>
                </a:solidFill>
                <a:latin typeface="Cambria" pitchFamily="18" charset="0"/>
                <a:cs typeface="Calibri" pitchFamily="34" charset="0"/>
              </a:rPr>
              <a:t>познакомить с историей создания и изготовления мягкой игрушки; расширять и обогащать знания детей о разнообразных  видах  мягкой игрушки.</a:t>
            </a:r>
            <a:br>
              <a:rPr lang="ru-RU" sz="2700" b="0" dirty="0" smtClean="0">
                <a:solidFill>
                  <a:srgbClr val="002060"/>
                </a:solidFill>
                <a:latin typeface="Cambria" pitchFamily="18" charset="0"/>
                <a:cs typeface="Calibri" pitchFamily="34" charset="0"/>
              </a:rPr>
            </a:br>
            <a:endParaRPr lang="ru-RU" sz="2700" b="0" dirty="0">
              <a:solidFill>
                <a:srgbClr val="002060"/>
              </a:solidFill>
              <a:latin typeface="Cambria" pitchFamily="18" charset="0"/>
              <a:cs typeface="Calibri" pitchFamily="34" charset="0"/>
            </a:endParaRPr>
          </a:p>
        </p:txBody>
      </p:sp>
    </p:spTree>
    <p:extLst>
      <p:ext uri="{BB962C8B-B14F-4D97-AF65-F5344CB8AC3E}">
        <p14:creationId xmlns:p14="http://schemas.microsoft.com/office/powerpoint/2010/main" val="27594545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928"/>
          <a:stretch/>
        </p:blipFill>
        <p:spPr bwMode="auto">
          <a:xfrm>
            <a:off x="0" y="3333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37558" y1="47028" x2="37558" y2="47028"/>
                        <a14:foregroundMark x1="77189" y1="65559" x2="77189" y2="65559"/>
                        <a14:foregroundMark x1="81336" y1="64860" x2="81336" y2="64860"/>
                        <a14:foregroundMark x1="80876" y1="61888" x2="79724" y2="61364"/>
                        <a14:foregroundMark x1="76498" y1="59441" x2="76498" y2="59441"/>
                        <a14:foregroundMark x1="73272" y1="60140" x2="73272" y2="60140"/>
                        <a14:foregroundMark x1="71429" y1="62413" x2="70276" y2="63811"/>
                        <a14:foregroundMark x1="69355" y1="64510" x2="68894" y2="65385"/>
                        <a14:foregroundMark x1="68433" y1="66259" x2="68433" y2="66259"/>
                        <a14:foregroundMark x1="78571" y1="69930" x2="78571" y2="69930"/>
                        <a14:foregroundMark x1="81567" y1="69406" x2="81567" y2="69406"/>
                        <a14:foregroundMark x1="90553" y1="44231" x2="90553" y2="44231"/>
                        <a14:foregroundMark x1="93548" y1="42483" x2="93548" y2="42483"/>
                        <a14:foregroundMark x1="94240" y1="42133" x2="94240" y2="42133"/>
                        <a14:foregroundMark x1="93088" y1="41259" x2="93088" y2="41259"/>
                        <a14:foregroundMark x1="91244" y1="41434" x2="91244" y2="41434"/>
                        <a14:foregroundMark x1="89171" y1="42483" x2="88479" y2="43182"/>
                        <a14:foregroundMark x1="86636" y1="45629" x2="86636" y2="45629"/>
                        <a14:foregroundMark x1="76037" y1="44056" x2="76037" y2="44056"/>
                        <a14:foregroundMark x1="76498" y1="41958" x2="76498" y2="41259"/>
                        <a14:foregroundMark x1="77419" y1="39860" x2="77419" y2="39860"/>
                        <a14:foregroundMark x1="77650" y1="37063" x2="77650" y2="37063"/>
                        <a14:foregroundMark x1="75806" y1="37762" x2="74654" y2="37937"/>
                        <a14:foregroundMark x1="72581" y1="38811" x2="72120" y2="40035"/>
                        <a14:foregroundMark x1="63594" y1="30070" x2="63594" y2="30070"/>
                        <a14:foregroundMark x1="63134" y1="28147" x2="63134" y2="28147"/>
                        <a14:foregroundMark x1="60138" y1="28147" x2="60138" y2="28147"/>
                        <a14:foregroundMark x1="57373" y1="30769" x2="57373" y2="31469"/>
                        <a14:foregroundMark x1="60599" y1="32692" x2="60599" y2="32692"/>
                        <a14:foregroundMark x1="64286" y1="31993" x2="64286" y2="31993"/>
                        <a14:foregroundMark x1="69355" y1="16958" x2="69355" y2="16958"/>
                        <a14:foregroundMark x1="73733" y1="13986" x2="73733" y2="13986"/>
                        <a14:foregroundMark x1="75806" y1="9790" x2="75806" y2="9091"/>
                        <a14:foregroundMark x1="74654" y1="7517" x2="74654" y2="7517"/>
                        <a14:foregroundMark x1="68664" y1="7168" x2="68664" y2="7168"/>
                        <a14:foregroundMark x1="63134" y1="8741" x2="62673" y2="9266"/>
                        <a14:foregroundMark x1="60829" y1="13112" x2="60829" y2="14685"/>
                        <a14:foregroundMark x1="61060" y1="15909" x2="61060" y2="16783"/>
                        <a14:foregroundMark x1="64747" y1="20629" x2="67281" y2="20629"/>
                        <a14:foregroundMark x1="70276" y1="20455" x2="73502" y2="19231"/>
                        <a14:foregroundMark x1="77189" y1="17832" x2="77189" y2="17832"/>
                        <a14:foregroundMark x1="80645" y1="16434" x2="81106" y2="15385"/>
                        <a14:foregroundMark x1="81336" y1="15035" x2="81797" y2="13811"/>
                        <a14:foregroundMark x1="82719" y1="12238" x2="82719" y2="11364"/>
                        <a14:foregroundMark x1="82949" y1="9615" x2="82949" y2="9615"/>
                        <a14:foregroundMark x1="88018" y1="25175" x2="88018" y2="25175"/>
                        <a14:foregroundMark x1="88710" y1="25350" x2="88710" y2="25350"/>
                        <a14:foregroundMark x1="87558" y1="23776" x2="87558" y2="23776"/>
                        <a14:foregroundMark x1="82258" y1="22378" x2="82258" y2="22378"/>
                        <a14:foregroundMark x1="80645" y1="25350" x2="80184" y2="26399"/>
                        <a14:foregroundMark x1="81336" y1="27622" x2="82258" y2="28671"/>
                        <a14:foregroundMark x1="85253" y1="30245" x2="85253" y2="30245"/>
                        <a14:foregroundMark x1="89631" y1="30245" x2="89862" y2="29545"/>
                        <a14:foregroundMark x1="93779" y1="25175" x2="93779" y2="25175"/>
                        <a14:foregroundMark x1="91935" y1="11364" x2="91935" y2="11364"/>
                        <a14:foregroundMark x1="92857" y1="11888" x2="93088" y2="12937"/>
                        <a14:foregroundMark x1="94931" y1="14860" x2="94931" y2="14860"/>
                        <a14:foregroundMark x1="96313" y1="13112" x2="96313" y2="13112"/>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499992" y="1988840"/>
            <a:ext cx="3579093" cy="4717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23528" y="332656"/>
            <a:ext cx="8352928" cy="6247864"/>
          </a:xfrm>
          <a:prstGeom prst="rect">
            <a:avLst/>
          </a:prstGeom>
        </p:spPr>
        <p:txBody>
          <a:bodyPr wrap="square">
            <a:spAutoFit/>
          </a:bodyPr>
          <a:lstStyle/>
          <a:p>
            <a:pPr algn="ctr"/>
            <a:r>
              <a:rPr lang="ru-RU" sz="2000" b="1" dirty="0" smtClean="0">
                <a:solidFill>
                  <a:srgbClr val="C00000"/>
                </a:solidFill>
                <a:latin typeface="Cambria" pitchFamily="18" charset="0"/>
              </a:rPr>
              <a:t>Задачи:</a:t>
            </a:r>
            <a:r>
              <a:rPr lang="ru-RU" b="1" dirty="0" smtClean="0">
                <a:solidFill>
                  <a:srgbClr val="C00000"/>
                </a:solidFill>
                <a:latin typeface="Cambria" pitchFamily="18" charset="0"/>
              </a:rPr>
              <a:t> </a:t>
            </a:r>
            <a:r>
              <a:rPr lang="ru-RU" b="1" dirty="0">
                <a:solidFill>
                  <a:srgbClr val="002060"/>
                </a:solidFill>
                <a:latin typeface="Cambria" pitchFamily="18" charset="0"/>
              </a:rPr>
              <a:t> </a:t>
            </a:r>
            <a:endParaRPr lang="ru-RU" b="1" dirty="0" smtClean="0">
              <a:solidFill>
                <a:srgbClr val="002060"/>
              </a:solidFill>
              <a:latin typeface="Cambria" pitchFamily="18" charset="0"/>
            </a:endParaRPr>
          </a:p>
          <a:p>
            <a:pPr marL="342900" indent="-342900">
              <a:buClr>
                <a:schemeClr val="accent2"/>
              </a:buClr>
              <a:buFont typeface="Wingdings" pitchFamily="2" charset="2"/>
              <a:buChar char="Ø"/>
            </a:pPr>
            <a:r>
              <a:rPr lang="ru-RU" b="1" dirty="0">
                <a:solidFill>
                  <a:srgbClr val="002060"/>
                </a:solidFill>
                <a:latin typeface="Cambria" pitchFamily="18" charset="0"/>
              </a:rPr>
              <a:t>С</a:t>
            </a:r>
            <a:r>
              <a:rPr lang="ru-RU" b="1" dirty="0" smtClean="0">
                <a:solidFill>
                  <a:srgbClr val="002060"/>
                </a:solidFill>
                <a:latin typeface="Cambria" pitchFamily="18" charset="0"/>
              </a:rPr>
              <a:t>оздать условия для формирования у детей познавательного интереса;</a:t>
            </a:r>
          </a:p>
          <a:p>
            <a:pPr marL="342900" indent="-342900">
              <a:buClr>
                <a:schemeClr val="accent2"/>
              </a:buClr>
              <a:buFont typeface="Wingdings" pitchFamily="2" charset="2"/>
              <a:buChar char="Ø"/>
            </a:pPr>
            <a:r>
              <a:rPr lang="ru-RU" b="1" dirty="0" smtClean="0">
                <a:solidFill>
                  <a:srgbClr val="002060"/>
                </a:solidFill>
                <a:latin typeface="Cambria" pitchFamily="18" charset="0"/>
              </a:rPr>
              <a:t> Познакомить детей с материалами используемыми для изготовления игрушек</a:t>
            </a:r>
            <a:r>
              <a:rPr lang="ru-RU" b="1" dirty="0">
                <a:solidFill>
                  <a:srgbClr val="002060"/>
                </a:solidFill>
                <a:latin typeface="Cambria" pitchFamily="18" charset="0"/>
              </a:rPr>
              <a:t>;</a:t>
            </a:r>
            <a:endParaRPr lang="ru-RU" b="1" dirty="0" smtClean="0">
              <a:solidFill>
                <a:srgbClr val="002060"/>
              </a:solidFill>
              <a:latin typeface="Cambria" pitchFamily="18" charset="0"/>
            </a:endParaRPr>
          </a:p>
          <a:p>
            <a:pPr marL="342900" indent="-342900">
              <a:buClr>
                <a:schemeClr val="accent2"/>
              </a:buClr>
              <a:buFont typeface="Wingdings" pitchFamily="2" charset="2"/>
              <a:buChar char="Ø"/>
            </a:pPr>
            <a:r>
              <a:rPr lang="ru-RU" b="1" dirty="0" smtClean="0">
                <a:solidFill>
                  <a:srgbClr val="002060"/>
                </a:solidFill>
                <a:latin typeface="Cambria" pitchFamily="18" charset="0"/>
              </a:rPr>
              <a:t> Профессиями людей, причастных к изготовлению игрушек, предметами и оборудованием для их изготовления;</a:t>
            </a:r>
          </a:p>
          <a:p>
            <a:pPr marL="342900" indent="-342900">
              <a:buClr>
                <a:schemeClr val="accent2"/>
              </a:buClr>
              <a:buFont typeface="Wingdings" pitchFamily="2" charset="2"/>
              <a:buChar char="Ø"/>
            </a:pPr>
            <a:r>
              <a:rPr lang="ru-RU" b="1" dirty="0" smtClean="0">
                <a:solidFill>
                  <a:srgbClr val="002060"/>
                </a:solidFill>
                <a:latin typeface="Cambria" pitchFamily="18" charset="0"/>
              </a:rPr>
              <a:t> Закреплять приобретенные знания;</a:t>
            </a:r>
          </a:p>
          <a:p>
            <a:pPr marL="342900" indent="-342900">
              <a:buClr>
                <a:schemeClr val="accent2"/>
              </a:buClr>
              <a:buFont typeface="Wingdings" pitchFamily="2" charset="2"/>
              <a:buChar char="Ø"/>
            </a:pPr>
            <a:r>
              <a:rPr lang="ru-RU" b="1" dirty="0" smtClean="0">
                <a:solidFill>
                  <a:srgbClr val="002060"/>
                </a:solidFill>
                <a:latin typeface="Cambria" pitchFamily="18" charset="0"/>
              </a:rPr>
              <a:t> Развивать у детей стремление отражать свои представления в продуктивной деятельности (рисование, лепка, загадки);</a:t>
            </a:r>
          </a:p>
          <a:p>
            <a:pPr marL="342900" indent="-342900">
              <a:buClr>
                <a:schemeClr val="accent2"/>
              </a:buClr>
              <a:buFont typeface="Wingdings" pitchFamily="2" charset="2"/>
              <a:buChar char="Ø"/>
            </a:pPr>
            <a:r>
              <a:rPr lang="ru-RU" b="1" dirty="0" smtClean="0">
                <a:solidFill>
                  <a:srgbClr val="002060"/>
                </a:solidFill>
                <a:latin typeface="Cambria" pitchFamily="18" charset="0"/>
              </a:rPr>
              <a:t> Расширить кругозор;</a:t>
            </a:r>
          </a:p>
          <a:p>
            <a:pPr marL="342900" indent="-342900">
              <a:buClr>
                <a:schemeClr val="accent2"/>
              </a:buClr>
              <a:buFont typeface="Wingdings" pitchFamily="2" charset="2"/>
              <a:buChar char="Ø"/>
            </a:pPr>
            <a:r>
              <a:rPr lang="ru-RU" b="1" dirty="0">
                <a:solidFill>
                  <a:srgbClr val="002060"/>
                </a:solidFill>
                <a:latin typeface="Cambria" pitchFamily="18" charset="0"/>
              </a:rPr>
              <a:t>Р</a:t>
            </a:r>
            <a:r>
              <a:rPr lang="ru-RU" b="1" dirty="0" smtClean="0">
                <a:solidFill>
                  <a:srgbClr val="002060"/>
                </a:solidFill>
                <a:latin typeface="Cambria" pitchFamily="18" charset="0"/>
              </a:rPr>
              <a:t>азвивать наблюдательность, любознательность, связную речь, обогащать словарь детей. </a:t>
            </a:r>
          </a:p>
          <a:p>
            <a:pPr marL="342900" indent="-342900">
              <a:buClr>
                <a:schemeClr val="accent2"/>
              </a:buClr>
              <a:buFont typeface="Wingdings" pitchFamily="2" charset="2"/>
              <a:buChar char="Ø"/>
            </a:pPr>
            <a:r>
              <a:rPr lang="ru-RU" b="1" dirty="0" smtClean="0">
                <a:solidFill>
                  <a:srgbClr val="002060"/>
                </a:solidFill>
                <a:latin typeface="Cambria" pitchFamily="18" charset="0"/>
              </a:rPr>
              <a:t>По средствам мягкой игрушки знакомить детей с животным миром, со сказочными персонажами;</a:t>
            </a:r>
          </a:p>
          <a:p>
            <a:pPr marL="342900" indent="-342900">
              <a:buClr>
                <a:schemeClr val="accent2"/>
              </a:buClr>
              <a:buFont typeface="Wingdings" pitchFamily="2" charset="2"/>
              <a:buChar char="Ø"/>
            </a:pPr>
            <a:r>
              <a:rPr lang="ru-RU" b="1" dirty="0" smtClean="0">
                <a:solidFill>
                  <a:srgbClr val="002060"/>
                </a:solidFill>
                <a:latin typeface="Cambria" pitchFamily="18" charset="0"/>
              </a:rPr>
              <a:t>Привлечь родителей </a:t>
            </a:r>
            <a:r>
              <a:rPr lang="ru-RU" b="1" dirty="0">
                <a:solidFill>
                  <a:srgbClr val="002060"/>
                </a:solidFill>
                <a:latin typeface="Cambria" pitchFamily="18" charset="0"/>
              </a:rPr>
              <a:t>к</a:t>
            </a:r>
            <a:r>
              <a:rPr lang="ru-RU" b="1" dirty="0" smtClean="0">
                <a:solidFill>
                  <a:srgbClr val="002060"/>
                </a:solidFill>
                <a:latin typeface="Cambria" pitchFamily="18" charset="0"/>
              </a:rPr>
              <a:t> участию в проектной деятельности, с целью укрепления связи родителей с детским дошкольным учреждением.</a:t>
            </a:r>
          </a:p>
          <a:p>
            <a:r>
              <a:rPr lang="ru-RU" sz="2000" b="1" dirty="0" smtClean="0">
                <a:solidFill>
                  <a:srgbClr val="C00000"/>
                </a:solidFill>
                <a:latin typeface="Cambria" pitchFamily="18" charset="0"/>
              </a:rPr>
              <a:t>Объект</a:t>
            </a:r>
            <a:r>
              <a:rPr lang="ru-RU" b="1" dirty="0" smtClean="0">
                <a:solidFill>
                  <a:srgbClr val="002060"/>
                </a:solidFill>
                <a:latin typeface="Cambria" pitchFamily="18" charset="0"/>
              </a:rPr>
              <a:t>: процесс воспитания ориентированный на приобщение детей  к истории создания мягкой игрушки.</a:t>
            </a:r>
          </a:p>
          <a:p>
            <a:r>
              <a:rPr lang="ru-RU" sz="2000" b="1" dirty="0" smtClean="0">
                <a:solidFill>
                  <a:srgbClr val="C00000"/>
                </a:solidFill>
                <a:latin typeface="Cambria" pitchFamily="18" charset="0"/>
              </a:rPr>
              <a:t>Предмет исследования:</a:t>
            </a:r>
          </a:p>
          <a:p>
            <a:r>
              <a:rPr lang="ru-RU" b="1" dirty="0" smtClean="0">
                <a:solidFill>
                  <a:srgbClr val="002060"/>
                </a:solidFill>
                <a:latin typeface="Cambria" pitchFamily="18" charset="0"/>
                <a:ea typeface="Cambria Math" pitchFamily="18" charset="0"/>
                <a:cs typeface="Calibri" pitchFamily="34" charset="0"/>
              </a:rPr>
              <a:t>Мягкая игрушка</a:t>
            </a:r>
            <a:endParaRPr lang="ru-RU" b="1" dirty="0">
              <a:solidFill>
                <a:srgbClr val="002060"/>
              </a:solidFill>
              <a:latin typeface="Cambria" pitchFamily="18" charset="0"/>
              <a:ea typeface="Cambria Math" pitchFamily="18" charset="0"/>
              <a:cs typeface="Calibri" pitchFamily="34" charset="0"/>
            </a:endParaRPr>
          </a:p>
          <a:p>
            <a:endParaRPr lang="ru-RU" dirty="0">
              <a:latin typeface="+mj-lt"/>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4513" y="3395663"/>
            <a:ext cx="433387"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6913" y="3548063"/>
            <a:ext cx="433387"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58326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928"/>
          <a:stretch/>
        </p:blipFill>
        <p:spPr bwMode="auto">
          <a:xfrm>
            <a:off x="18255"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79512" y="332656"/>
            <a:ext cx="8496944" cy="6186309"/>
          </a:xfrm>
          <a:prstGeom prst="rect">
            <a:avLst/>
          </a:prstGeom>
        </p:spPr>
        <p:txBody>
          <a:bodyPr wrap="square">
            <a:spAutoFit/>
          </a:bodyPr>
          <a:lstStyle/>
          <a:p>
            <a:r>
              <a:rPr lang="ru-RU" b="1" i="1" dirty="0" smtClean="0">
                <a:solidFill>
                  <a:srgbClr val="C00000"/>
                </a:solidFill>
                <a:latin typeface="Cambria" pitchFamily="18" charset="0"/>
              </a:rPr>
              <a:t>МЕТОДЫ РЕАЛИЗАЦИИ ПРОЕКТА </a:t>
            </a:r>
          </a:p>
          <a:p>
            <a:endParaRPr lang="ru-RU" b="1" i="1" dirty="0" smtClean="0">
              <a:solidFill>
                <a:srgbClr val="C00000"/>
              </a:solidFill>
              <a:latin typeface="Cambria" pitchFamily="18" charset="0"/>
            </a:endParaRPr>
          </a:p>
          <a:p>
            <a:r>
              <a:rPr lang="ru-RU" dirty="0" smtClean="0">
                <a:solidFill>
                  <a:srgbClr val="C00000"/>
                </a:solidFill>
                <a:latin typeface="Cambria" pitchFamily="18" charset="0"/>
              </a:rPr>
              <a:t>Практические :</a:t>
            </a:r>
          </a:p>
          <a:p>
            <a:pPr marL="285750" indent="-285750">
              <a:buFont typeface="Arial" pitchFamily="34" charset="0"/>
              <a:buChar char="•"/>
            </a:pPr>
            <a:r>
              <a:rPr lang="ru-RU" dirty="0" smtClean="0">
                <a:solidFill>
                  <a:srgbClr val="002060"/>
                </a:solidFill>
                <a:latin typeface="Cambria" pitchFamily="18" charset="0"/>
              </a:rPr>
              <a:t>Создание развивающей среды.</a:t>
            </a:r>
          </a:p>
          <a:p>
            <a:pPr marL="285750" indent="-285750">
              <a:buFont typeface="Arial" pitchFamily="34" charset="0"/>
              <a:buChar char="•"/>
            </a:pPr>
            <a:r>
              <a:rPr lang="ru-RU" dirty="0" smtClean="0">
                <a:solidFill>
                  <a:srgbClr val="002060"/>
                </a:solidFill>
                <a:latin typeface="Cambria" pitchFamily="18" charset="0"/>
              </a:rPr>
              <a:t>Наблюдения.</a:t>
            </a:r>
          </a:p>
          <a:p>
            <a:pPr marL="285750" indent="-285750">
              <a:buFont typeface="Arial" pitchFamily="34" charset="0"/>
              <a:buChar char="•"/>
            </a:pPr>
            <a:r>
              <a:rPr lang="ru-RU" dirty="0" smtClean="0">
                <a:solidFill>
                  <a:srgbClr val="002060"/>
                </a:solidFill>
                <a:latin typeface="Cambria" pitchFamily="18" charset="0"/>
              </a:rPr>
              <a:t>Оформление уголков в группах для познавательного развития детей</a:t>
            </a:r>
          </a:p>
          <a:p>
            <a:pPr marL="285750" indent="-285750">
              <a:buFont typeface="Arial" pitchFamily="34" charset="0"/>
              <a:buChar char="•"/>
            </a:pPr>
            <a:r>
              <a:rPr lang="ru-RU" dirty="0" smtClean="0">
                <a:solidFill>
                  <a:srgbClr val="002060"/>
                </a:solidFill>
                <a:latin typeface="Cambria" pitchFamily="18" charset="0"/>
              </a:rPr>
              <a:t>Игры с игрушками.</a:t>
            </a:r>
          </a:p>
          <a:p>
            <a:pPr marL="285750" indent="-285750">
              <a:buFont typeface="Arial" pitchFamily="34" charset="0"/>
              <a:buChar char="•"/>
            </a:pPr>
            <a:r>
              <a:rPr lang="ru-RU" dirty="0" smtClean="0">
                <a:solidFill>
                  <a:srgbClr val="002060"/>
                </a:solidFill>
                <a:latin typeface="Cambria" pitchFamily="18" charset="0"/>
              </a:rPr>
              <a:t>Оформление уголков родителей.</a:t>
            </a:r>
          </a:p>
          <a:p>
            <a:pPr marL="285750" indent="-285750">
              <a:buFont typeface="Arial" pitchFamily="34" charset="0"/>
              <a:buChar char="•"/>
            </a:pPr>
            <a:r>
              <a:rPr lang="ru-RU" dirty="0" smtClean="0">
                <a:solidFill>
                  <a:srgbClr val="C00000"/>
                </a:solidFill>
                <a:latin typeface="Cambria" pitchFamily="18" charset="0"/>
              </a:rPr>
              <a:t>Словесные :</a:t>
            </a:r>
          </a:p>
          <a:p>
            <a:pPr marL="285750" indent="-285750">
              <a:buFont typeface="Arial" pitchFamily="34" charset="0"/>
              <a:buChar char="•"/>
            </a:pPr>
            <a:r>
              <a:rPr lang="ru-RU" dirty="0" smtClean="0">
                <a:solidFill>
                  <a:srgbClr val="002060"/>
                </a:solidFill>
                <a:latin typeface="Cambria" pitchFamily="18" charset="0"/>
              </a:rPr>
              <a:t>Беседы</a:t>
            </a:r>
            <a:r>
              <a:rPr lang="ru-RU" dirty="0">
                <a:solidFill>
                  <a:srgbClr val="002060"/>
                </a:solidFill>
                <a:latin typeface="Cambria" pitchFamily="18" charset="0"/>
              </a:rPr>
              <a:t>.</a:t>
            </a:r>
          </a:p>
          <a:p>
            <a:pPr marL="285750" indent="-285750">
              <a:buFont typeface="Arial" pitchFamily="34" charset="0"/>
              <a:buChar char="•"/>
            </a:pPr>
            <a:r>
              <a:rPr lang="ru-RU" dirty="0">
                <a:solidFill>
                  <a:srgbClr val="002060"/>
                </a:solidFill>
                <a:latin typeface="Cambria" pitchFamily="18" charset="0"/>
              </a:rPr>
              <a:t>Описательные рассказы.</a:t>
            </a:r>
          </a:p>
          <a:p>
            <a:pPr marL="285750" indent="-285750">
              <a:buFont typeface="Arial" pitchFamily="34" charset="0"/>
              <a:buChar char="•"/>
            </a:pPr>
            <a:r>
              <a:rPr lang="ru-RU" dirty="0">
                <a:solidFill>
                  <a:srgbClr val="002060"/>
                </a:solidFill>
                <a:latin typeface="Cambria" pitchFamily="18" charset="0"/>
              </a:rPr>
              <a:t>Чтение художественной литературы, заучивание стихотворений, потешек, песенок.</a:t>
            </a:r>
          </a:p>
          <a:p>
            <a:pPr marL="285750" indent="-285750">
              <a:buFont typeface="Arial" pitchFamily="34" charset="0"/>
              <a:buChar char="•"/>
            </a:pPr>
            <a:r>
              <a:rPr lang="ru-RU" dirty="0">
                <a:solidFill>
                  <a:srgbClr val="002060"/>
                </a:solidFill>
                <a:latin typeface="Cambria" pitchFamily="18" charset="0"/>
              </a:rPr>
              <a:t> Дидактические игры.</a:t>
            </a:r>
          </a:p>
          <a:p>
            <a:pPr marL="285750" indent="-285750">
              <a:buFont typeface="Arial" pitchFamily="34" charset="0"/>
              <a:buChar char="•"/>
            </a:pPr>
            <a:r>
              <a:rPr lang="ru-RU" dirty="0">
                <a:solidFill>
                  <a:srgbClr val="002060"/>
                </a:solidFill>
                <a:latin typeface="Cambria" pitchFamily="18" charset="0"/>
              </a:rPr>
              <a:t>Сюжетно-ролевые игры.</a:t>
            </a:r>
          </a:p>
          <a:p>
            <a:pPr marL="285750" indent="-285750">
              <a:buFont typeface="Arial" pitchFamily="34" charset="0"/>
              <a:buChar char="•"/>
            </a:pPr>
            <a:r>
              <a:rPr lang="ru-RU" dirty="0">
                <a:solidFill>
                  <a:srgbClr val="002060"/>
                </a:solidFill>
                <a:latin typeface="Cambria" pitchFamily="18" charset="0"/>
              </a:rPr>
              <a:t>Подвижные </a:t>
            </a:r>
            <a:r>
              <a:rPr lang="ru-RU" dirty="0" smtClean="0">
                <a:solidFill>
                  <a:srgbClr val="002060"/>
                </a:solidFill>
                <a:latin typeface="Cambria" pitchFamily="18" charset="0"/>
              </a:rPr>
              <a:t>игры.</a:t>
            </a:r>
          </a:p>
          <a:p>
            <a:pPr marL="285750" indent="-285750">
              <a:buFont typeface="Arial" pitchFamily="34" charset="0"/>
              <a:buChar char="•"/>
            </a:pPr>
            <a:r>
              <a:rPr lang="ru-RU" dirty="0" smtClean="0">
                <a:solidFill>
                  <a:srgbClr val="002060"/>
                </a:solidFill>
                <a:latin typeface="Cambria" pitchFamily="18" charset="0"/>
              </a:rPr>
              <a:t>Театрализованные игры.</a:t>
            </a:r>
            <a:endParaRPr lang="ru-RU" dirty="0">
              <a:solidFill>
                <a:srgbClr val="002060"/>
              </a:solidFill>
              <a:latin typeface="Cambria" pitchFamily="18" charset="0"/>
            </a:endParaRPr>
          </a:p>
          <a:p>
            <a:r>
              <a:rPr lang="ru-RU" dirty="0" smtClean="0">
                <a:solidFill>
                  <a:srgbClr val="C00000"/>
                </a:solidFill>
                <a:latin typeface="Cambria" pitchFamily="18" charset="0"/>
              </a:rPr>
              <a:t>Наглядные:</a:t>
            </a:r>
          </a:p>
          <a:p>
            <a:pPr marL="285750" indent="-285750">
              <a:buFont typeface="Arial" pitchFamily="34" charset="0"/>
              <a:buChar char="•"/>
            </a:pPr>
            <a:r>
              <a:rPr lang="ru-RU" dirty="0" smtClean="0">
                <a:solidFill>
                  <a:srgbClr val="002060"/>
                </a:solidFill>
                <a:latin typeface="Cambria" pitchFamily="18" charset="0"/>
              </a:rPr>
              <a:t>Выставки, конкурсы.</a:t>
            </a:r>
          </a:p>
          <a:p>
            <a:pPr marL="285750" indent="-285750">
              <a:buFont typeface="Arial" pitchFamily="34" charset="0"/>
              <a:buChar char="•"/>
            </a:pPr>
            <a:r>
              <a:rPr lang="ru-RU" dirty="0" smtClean="0">
                <a:solidFill>
                  <a:srgbClr val="002060"/>
                </a:solidFill>
                <a:latin typeface="Cambria" pitchFamily="18" charset="0"/>
              </a:rPr>
              <a:t>Сбор материалов.</a:t>
            </a:r>
          </a:p>
          <a:p>
            <a:pPr marL="285750" indent="-285750">
              <a:buFont typeface="Arial" pitchFamily="34" charset="0"/>
              <a:buChar char="•"/>
            </a:pPr>
            <a:r>
              <a:rPr lang="ru-RU" dirty="0" smtClean="0">
                <a:solidFill>
                  <a:srgbClr val="002060"/>
                </a:solidFill>
                <a:latin typeface="Cambria" pitchFamily="18" charset="0"/>
              </a:rPr>
              <a:t>Рассматривание иллюстраций, мягких игрушек.</a:t>
            </a:r>
          </a:p>
          <a:p>
            <a:pPr marL="285750" indent="-285750">
              <a:buFont typeface="Arial" pitchFamily="34" charset="0"/>
              <a:buChar char="•"/>
            </a:pPr>
            <a:r>
              <a:rPr lang="ru-RU" dirty="0" smtClean="0">
                <a:solidFill>
                  <a:srgbClr val="002060"/>
                </a:solidFill>
                <a:latin typeface="Cambria" pitchFamily="18" charset="0"/>
              </a:rPr>
              <a:t>Личный пример взрослых</a:t>
            </a:r>
            <a:r>
              <a:rPr lang="ru-RU" dirty="0" smtClean="0">
                <a:latin typeface="Cambria" pitchFamily="18" charset="0"/>
              </a:rPr>
              <a:t>.</a:t>
            </a:r>
            <a:endParaRPr lang="ru-RU" dirty="0">
              <a:latin typeface="Cambria" pitchFamily="18" charset="0"/>
            </a:endParaRPr>
          </a:p>
        </p:txBody>
      </p:sp>
      <p:pic>
        <p:nvPicPr>
          <p:cNvPr id="5" name="Рисунок 4"/>
          <p:cNvPicPr/>
          <p:nvPr/>
        </p:nvPicPr>
        <p:blipFill>
          <a:blip r:embed="rId3">
            <a:extLst>
              <a:ext uri="{BEBA8EAE-BF5A-486C-A8C5-ECC9F3942E4B}">
                <a14:imgProps xmlns:a14="http://schemas.microsoft.com/office/drawing/2010/main">
                  <a14:imgLayer r:embed="rId4">
                    <a14:imgEffect>
                      <a14:backgroundRemoval t="667" b="100000" l="0" r="100000"/>
                    </a14:imgEffect>
                  </a14:imgLayer>
                </a14:imgProps>
              </a:ext>
            </a:extLst>
          </a:blip>
          <a:srcRect/>
          <a:stretch>
            <a:fillRect/>
          </a:stretch>
        </p:blipFill>
        <p:spPr bwMode="auto">
          <a:xfrm>
            <a:off x="5580112" y="4005064"/>
            <a:ext cx="3563888" cy="2819208"/>
          </a:xfrm>
          <a:prstGeom prst="rect">
            <a:avLst/>
          </a:prstGeom>
          <a:noFill/>
          <a:ln w="9525">
            <a:noFill/>
            <a:miter lim="800000"/>
            <a:headEnd/>
            <a:tailEnd/>
          </a:ln>
        </p:spPr>
      </p:pic>
    </p:spTree>
    <p:extLst>
      <p:ext uri="{BB962C8B-B14F-4D97-AF65-F5344CB8AC3E}">
        <p14:creationId xmlns:p14="http://schemas.microsoft.com/office/powerpoint/2010/main" val="10090902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928"/>
          <a:stretch/>
        </p:blipFill>
        <p:spPr bwMode="auto">
          <a:xfrm>
            <a:off x="-76899" y="8024"/>
            <a:ext cx="9576261" cy="7013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57090" y1="36646" x2="57090" y2="36646"/>
                        <a14:foregroundMark x1="63806" y1="26087" x2="63806" y2="26087"/>
                        <a14:foregroundMark x1="66418" y1="44720" x2="66418" y2="44720"/>
                        <a14:foregroundMark x1="64179" y1="54658" x2="64179" y2="55901"/>
                        <a14:foregroundMark x1="60821" y1="62112" x2="60821" y2="62112"/>
                        <a14:foregroundMark x1="64552" y1="76398" x2="64552" y2="76398"/>
                        <a14:foregroundMark x1="51866" y1="82609" x2="51866" y2="82609"/>
                        <a14:foregroundMark x1="75373" y1="64596" x2="75373" y2="64596"/>
                        <a14:foregroundMark x1="73881" y1="60248" x2="73881" y2="60248"/>
                        <a14:foregroundMark x1="68284" y1="55901" x2="68284" y2="55901"/>
                        <a14:foregroundMark x1="76866" y1="55280" x2="76866" y2="55280"/>
                        <a14:foregroundMark x1="77985" y1="54037" x2="77985" y2="54037"/>
                        <a14:foregroundMark x1="80970" y1="53416" x2="80970" y2="53416"/>
                        <a14:foregroundMark x1="73881" y1="69565" x2="73881" y2="69565"/>
                        <a14:foregroundMark x1="76119" y1="73292" x2="76119" y2="73292"/>
                        <a14:foregroundMark x1="70896" y1="72671" x2="70896" y2="72671"/>
                        <a14:foregroundMark x1="74254" y1="56522" x2="74254" y2="56522"/>
                        <a14:foregroundMark x1="70896" y1="66460" x2="70896" y2="66460"/>
                        <a14:foregroundMark x1="80970" y1="65217" x2="80970" y2="65217"/>
                        <a14:foregroundMark x1="77612" y1="60870" x2="77612" y2="60870"/>
                        <a14:foregroundMark x1="82090" y1="69565" x2="82090" y2="69565"/>
                        <a14:foregroundMark x1="80224" y1="80124" x2="80224" y2="81366"/>
                        <a14:foregroundMark x1="79478" y1="90062" x2="79104" y2="90683"/>
                        <a14:foregroundMark x1="77612" y1="92547" x2="77612" y2="92547"/>
                        <a14:foregroundMark x1="78731" y1="93168" x2="79478" y2="93168"/>
                        <a14:foregroundMark x1="80970" y1="92547" x2="80970" y2="92547"/>
                        <a14:foregroundMark x1="84328" y1="90062" x2="84328" y2="90062"/>
                        <a14:foregroundMark x1="86194" y1="89441" x2="86567" y2="89441"/>
                        <a14:foregroundMark x1="88433" y1="89441" x2="88433" y2="89441"/>
                        <a14:foregroundMark x1="91791" y1="93789" x2="91791" y2="93789"/>
                        <a14:foregroundMark x1="94030" y1="95031" x2="95149" y2="95031"/>
                        <a14:foregroundMark x1="98134" y1="95031" x2="98134" y2="95031"/>
                        <a14:foregroundMark x1="84701" y1="69565" x2="84701" y2="69565"/>
                        <a14:foregroundMark x1="82836" y1="65217" x2="82836" y2="65217"/>
                        <a14:foregroundMark x1="83955" y1="63975" x2="83955" y2="63975"/>
                        <a14:foregroundMark x1="88433" y1="75155" x2="88433" y2="75155"/>
                        <a14:foregroundMark x1="57090" y1="42857" x2="57090" y2="42857"/>
                        <a14:foregroundMark x1="66045" y1="85093" x2="66045" y2="85093"/>
                      </a14:backgroundRemoval>
                    </a14:imgEffect>
                  </a14:imgLayer>
                </a14:imgProps>
              </a:ext>
              <a:ext uri="{28A0092B-C50C-407E-A947-70E740481C1C}">
                <a14:useLocalDpi xmlns:a14="http://schemas.microsoft.com/office/drawing/2010/main" val="0"/>
              </a:ext>
            </a:extLst>
          </a:blip>
          <a:srcRect/>
          <a:stretch>
            <a:fillRect/>
          </a:stretch>
        </p:blipFill>
        <p:spPr bwMode="auto">
          <a:xfrm>
            <a:off x="4711232" y="4193704"/>
            <a:ext cx="4434977"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13791" y="451042"/>
            <a:ext cx="8352928" cy="1200329"/>
          </a:xfrm>
          <a:prstGeom prst="rect">
            <a:avLst/>
          </a:prstGeom>
        </p:spPr>
        <p:txBody>
          <a:bodyPr wrap="square">
            <a:spAutoFit/>
          </a:bodyPr>
          <a:lstStyle/>
          <a:p>
            <a:pPr marL="285750" indent="-285750">
              <a:buFont typeface="Arial" pitchFamily="34" charset="0"/>
              <a:buChar char="•"/>
            </a:pPr>
            <a:endParaRPr lang="ru-RU" dirty="0" smtClean="0"/>
          </a:p>
          <a:p>
            <a:pPr marL="285750" indent="-285750">
              <a:buFont typeface="Arial" pitchFamily="34" charset="0"/>
              <a:buChar char="•"/>
            </a:pPr>
            <a:endParaRPr lang="ru-RU" dirty="0"/>
          </a:p>
          <a:p>
            <a:pPr marL="285750" indent="-285750">
              <a:buFont typeface="Arial" pitchFamily="34" charset="0"/>
              <a:buChar char="•"/>
            </a:pPr>
            <a:endParaRPr lang="ru-RU" dirty="0" smtClean="0"/>
          </a:p>
          <a:p>
            <a:endParaRPr lang="ru-RU" dirty="0"/>
          </a:p>
        </p:txBody>
      </p:sp>
      <p:sp>
        <p:nvSpPr>
          <p:cNvPr id="3" name="Прямоугольник 2"/>
          <p:cNvSpPr/>
          <p:nvPr/>
        </p:nvSpPr>
        <p:spPr>
          <a:xfrm>
            <a:off x="413791" y="451042"/>
            <a:ext cx="8352927" cy="461665"/>
          </a:xfrm>
          <a:prstGeom prst="rect">
            <a:avLst/>
          </a:prstGeom>
        </p:spPr>
        <p:txBody>
          <a:bodyPr wrap="square">
            <a:spAutoFit/>
          </a:bodyPr>
          <a:lstStyle/>
          <a:p>
            <a:r>
              <a:rPr lang="ru-RU" sz="2400" dirty="0" smtClean="0">
                <a:solidFill>
                  <a:srgbClr val="FF0000"/>
                </a:solidFill>
                <a:latin typeface="Cambria" pitchFamily="18" charset="0"/>
              </a:rPr>
              <a:t>Теоретическая значимость:</a:t>
            </a:r>
            <a:endParaRPr lang="ru-RU" sz="2400" dirty="0">
              <a:solidFill>
                <a:srgbClr val="C00000"/>
              </a:solidFill>
              <a:latin typeface="Cambria" pitchFamily="18" charset="0"/>
            </a:endParaRPr>
          </a:p>
        </p:txBody>
      </p:sp>
      <p:sp>
        <p:nvSpPr>
          <p:cNvPr id="5" name="Заголовок 4"/>
          <p:cNvSpPr>
            <a:spLocks noGrp="1"/>
          </p:cNvSpPr>
          <p:nvPr>
            <p:ph type="title"/>
          </p:nvPr>
        </p:nvSpPr>
        <p:spPr>
          <a:xfrm>
            <a:off x="259430" y="366474"/>
            <a:ext cx="8507288" cy="546233"/>
          </a:xfrm>
        </p:spPr>
        <p:txBody>
          <a:bodyPr>
            <a:normAutofit fontScale="90000"/>
          </a:bodyPr>
          <a:lstStyle/>
          <a:p>
            <a:pPr marL="342900" indent="-342900">
              <a:buFont typeface="Wingdings" pitchFamily="2" charset="2"/>
              <a:buChar char="Ø"/>
            </a:pPr>
            <a:r>
              <a:rPr lang="ru-RU" sz="1600" b="0" dirty="0" smtClean="0">
                <a:solidFill>
                  <a:srgbClr val="002060"/>
                </a:solidFill>
                <a:effectLst/>
              </a:rPr>
              <a:t/>
            </a:r>
            <a:br>
              <a:rPr lang="ru-RU" sz="1600" b="0" dirty="0" smtClean="0">
                <a:solidFill>
                  <a:srgbClr val="002060"/>
                </a:solidFill>
                <a:effectLst/>
              </a:rPr>
            </a:br>
            <a:r>
              <a:rPr lang="ru-RU" sz="1600" b="0" dirty="0">
                <a:solidFill>
                  <a:srgbClr val="002060"/>
                </a:solidFill>
                <a:effectLst/>
              </a:rPr>
              <a:t/>
            </a:r>
            <a:br>
              <a:rPr lang="ru-RU" sz="1600" b="0" dirty="0">
                <a:solidFill>
                  <a:srgbClr val="002060"/>
                </a:solidFill>
                <a:effectLst/>
              </a:rPr>
            </a:br>
            <a:r>
              <a:rPr lang="ru-RU" sz="1600" b="0" dirty="0" smtClean="0">
                <a:solidFill>
                  <a:srgbClr val="002060"/>
                </a:solidFill>
                <a:effectLst/>
              </a:rPr>
              <a:t/>
            </a:r>
            <a:br>
              <a:rPr lang="ru-RU" sz="1600" b="0" dirty="0" smtClean="0">
                <a:solidFill>
                  <a:srgbClr val="002060"/>
                </a:solidFill>
                <a:effectLst/>
              </a:rPr>
            </a:br>
            <a:r>
              <a:rPr lang="ru-RU" sz="1600" b="0" dirty="0">
                <a:solidFill>
                  <a:srgbClr val="002060"/>
                </a:solidFill>
                <a:effectLst/>
              </a:rPr>
              <a:t/>
            </a:r>
            <a:br>
              <a:rPr lang="ru-RU" sz="1600" b="0" dirty="0">
                <a:solidFill>
                  <a:srgbClr val="002060"/>
                </a:solidFill>
                <a:effectLst/>
              </a:rPr>
            </a:br>
            <a:r>
              <a:rPr lang="ru-RU" sz="1600" b="0" dirty="0" smtClean="0">
                <a:solidFill>
                  <a:srgbClr val="002060"/>
                </a:solidFill>
                <a:effectLst/>
              </a:rPr>
              <a:t/>
            </a:r>
            <a:br>
              <a:rPr lang="ru-RU" sz="1600" b="0" dirty="0" smtClean="0">
                <a:solidFill>
                  <a:srgbClr val="002060"/>
                </a:solidFill>
                <a:effectLst/>
              </a:rPr>
            </a:br>
            <a:r>
              <a:rPr lang="ru-RU" sz="1600" b="0" dirty="0">
                <a:solidFill>
                  <a:srgbClr val="002060"/>
                </a:solidFill>
                <a:effectLst/>
              </a:rPr>
              <a:t/>
            </a:r>
            <a:br>
              <a:rPr lang="ru-RU" sz="1600" b="0" dirty="0">
                <a:solidFill>
                  <a:srgbClr val="002060"/>
                </a:solidFill>
                <a:effectLst/>
              </a:rPr>
            </a:br>
            <a:r>
              <a:rPr lang="ru-RU" sz="1600" b="0" dirty="0" smtClean="0">
                <a:solidFill>
                  <a:srgbClr val="002060"/>
                </a:solidFill>
                <a:effectLst/>
              </a:rPr>
              <a:t/>
            </a:r>
            <a:br>
              <a:rPr lang="ru-RU" sz="1600" b="0" dirty="0" smtClean="0">
                <a:solidFill>
                  <a:srgbClr val="002060"/>
                </a:solidFill>
                <a:effectLst/>
              </a:rPr>
            </a:br>
            <a:r>
              <a:rPr lang="ru-RU" sz="1600" b="0" dirty="0">
                <a:solidFill>
                  <a:srgbClr val="002060"/>
                </a:solidFill>
                <a:effectLst/>
              </a:rPr>
              <a:t/>
            </a:r>
            <a:br>
              <a:rPr lang="ru-RU" sz="1600" b="0" dirty="0">
                <a:solidFill>
                  <a:srgbClr val="002060"/>
                </a:solidFill>
                <a:effectLst/>
              </a:rPr>
            </a:br>
            <a:r>
              <a:rPr lang="ru-RU" sz="1600" b="0" dirty="0" smtClean="0">
                <a:solidFill>
                  <a:srgbClr val="002060"/>
                </a:solidFill>
                <a:effectLst/>
              </a:rPr>
              <a:t/>
            </a:r>
            <a:br>
              <a:rPr lang="ru-RU" sz="1600" b="0" dirty="0" smtClean="0">
                <a:solidFill>
                  <a:srgbClr val="002060"/>
                </a:solidFill>
                <a:effectLst/>
              </a:rPr>
            </a:br>
            <a:r>
              <a:rPr lang="ru-RU" sz="1600" b="0" dirty="0">
                <a:solidFill>
                  <a:srgbClr val="002060"/>
                </a:solidFill>
                <a:effectLst/>
              </a:rPr>
              <a:t/>
            </a:r>
            <a:br>
              <a:rPr lang="ru-RU" sz="1600" b="0" dirty="0">
                <a:solidFill>
                  <a:srgbClr val="002060"/>
                </a:solidFill>
                <a:effectLst/>
              </a:rPr>
            </a:br>
            <a:r>
              <a:rPr lang="ru-RU" sz="1600" b="0" dirty="0" smtClean="0">
                <a:solidFill>
                  <a:srgbClr val="002060"/>
                </a:solidFill>
                <a:effectLst/>
              </a:rPr>
              <a:t/>
            </a:r>
            <a:br>
              <a:rPr lang="ru-RU" sz="1600" b="0" dirty="0" smtClean="0">
                <a:solidFill>
                  <a:srgbClr val="002060"/>
                </a:solidFill>
                <a:effectLst/>
              </a:rPr>
            </a:br>
            <a:r>
              <a:rPr lang="ru-RU" sz="1600" b="0" dirty="0" smtClean="0">
                <a:solidFill>
                  <a:srgbClr val="002060"/>
                </a:solidFill>
                <a:effectLst/>
              </a:rPr>
              <a:t/>
            </a:r>
            <a:br>
              <a:rPr lang="ru-RU" sz="1600" b="0" dirty="0" smtClean="0">
                <a:solidFill>
                  <a:srgbClr val="002060"/>
                </a:solidFill>
                <a:effectLst/>
              </a:rPr>
            </a:br>
            <a:r>
              <a:rPr lang="ru-RU" sz="1600" b="0" dirty="0">
                <a:solidFill>
                  <a:srgbClr val="002060"/>
                </a:solidFill>
                <a:effectLst/>
              </a:rPr>
              <a:t/>
            </a:r>
            <a:br>
              <a:rPr lang="ru-RU" sz="1600" b="0" dirty="0">
                <a:solidFill>
                  <a:srgbClr val="002060"/>
                </a:solidFill>
                <a:effectLst/>
              </a:rPr>
            </a:br>
            <a:r>
              <a:rPr lang="ru-RU" sz="1600" b="0" dirty="0" smtClean="0">
                <a:solidFill>
                  <a:srgbClr val="002060"/>
                </a:solidFill>
                <a:effectLst/>
              </a:rPr>
              <a:t/>
            </a:r>
            <a:br>
              <a:rPr lang="ru-RU" sz="1600" b="0" dirty="0" smtClean="0">
                <a:solidFill>
                  <a:srgbClr val="002060"/>
                </a:solidFill>
                <a:effectLst/>
              </a:rPr>
            </a:br>
            <a:r>
              <a:rPr lang="ru-RU" sz="1600" b="0" dirty="0" smtClean="0">
                <a:solidFill>
                  <a:srgbClr val="002060"/>
                </a:solidFill>
                <a:effectLst/>
              </a:rPr>
              <a:t/>
            </a:r>
            <a:br>
              <a:rPr lang="ru-RU" sz="1600" b="0" dirty="0" smtClean="0">
                <a:solidFill>
                  <a:srgbClr val="002060"/>
                </a:solidFill>
                <a:effectLst/>
              </a:rPr>
            </a:br>
            <a:r>
              <a:rPr lang="ru-RU" sz="1600" b="0" dirty="0">
                <a:solidFill>
                  <a:srgbClr val="002060"/>
                </a:solidFill>
                <a:effectLst/>
              </a:rPr>
              <a:t/>
            </a:r>
            <a:br>
              <a:rPr lang="ru-RU" sz="1600" b="0" dirty="0">
                <a:solidFill>
                  <a:srgbClr val="002060"/>
                </a:solidFill>
                <a:effectLst/>
              </a:rPr>
            </a:br>
            <a:r>
              <a:rPr lang="ru-RU" sz="1600" b="0" dirty="0" smtClean="0">
                <a:solidFill>
                  <a:srgbClr val="002060"/>
                </a:solidFill>
                <a:effectLst/>
              </a:rPr>
              <a:t/>
            </a:r>
            <a:br>
              <a:rPr lang="ru-RU" sz="1600" b="0" dirty="0" smtClean="0">
                <a:solidFill>
                  <a:srgbClr val="002060"/>
                </a:solidFill>
                <a:effectLst/>
              </a:rPr>
            </a:br>
            <a:r>
              <a:rPr lang="ru-RU" sz="1600" b="0" dirty="0" smtClean="0">
                <a:solidFill>
                  <a:srgbClr val="002060"/>
                </a:solidFill>
                <a:effectLst/>
                <a:latin typeface="Cambria" pitchFamily="18" charset="0"/>
              </a:rPr>
              <a:t>- </a:t>
            </a:r>
            <a:r>
              <a:rPr lang="ru-RU" sz="2200" b="0" dirty="0" smtClean="0">
                <a:solidFill>
                  <a:srgbClr val="002060"/>
                </a:solidFill>
                <a:effectLst/>
                <a:latin typeface="Cambria" pitchFamily="18" charset="0"/>
              </a:rPr>
              <a:t>дети получат новые знания;</a:t>
            </a:r>
            <a:br>
              <a:rPr lang="ru-RU" sz="2200" b="0" dirty="0" smtClean="0">
                <a:solidFill>
                  <a:srgbClr val="002060"/>
                </a:solidFill>
                <a:effectLst/>
                <a:latin typeface="Cambria" pitchFamily="18" charset="0"/>
              </a:rPr>
            </a:br>
            <a:r>
              <a:rPr lang="ru-RU" sz="2200" b="0" dirty="0" smtClean="0">
                <a:solidFill>
                  <a:srgbClr val="002060"/>
                </a:solidFill>
                <a:effectLst/>
                <a:latin typeface="Cambria" pitchFamily="18" charset="0"/>
              </a:rPr>
              <a:t>- расширят свой кругозор;</a:t>
            </a:r>
            <a:br>
              <a:rPr lang="ru-RU" sz="2200" b="0" dirty="0" smtClean="0">
                <a:solidFill>
                  <a:srgbClr val="002060"/>
                </a:solidFill>
                <a:effectLst/>
                <a:latin typeface="Cambria" pitchFamily="18" charset="0"/>
              </a:rPr>
            </a:br>
            <a:r>
              <a:rPr lang="ru-RU" sz="2200" b="0" dirty="0" smtClean="0">
                <a:solidFill>
                  <a:srgbClr val="002060"/>
                </a:solidFill>
                <a:effectLst/>
                <a:latin typeface="Cambria" pitchFamily="18" charset="0"/>
              </a:rPr>
              <a:t>-повышение речевой активности, активизация и обогащение     словаря;</a:t>
            </a:r>
            <a:br>
              <a:rPr lang="ru-RU" sz="2200" b="0" dirty="0" smtClean="0">
                <a:solidFill>
                  <a:srgbClr val="002060"/>
                </a:solidFill>
                <a:effectLst/>
                <a:latin typeface="Cambria" pitchFamily="18" charset="0"/>
              </a:rPr>
            </a:br>
            <a:r>
              <a:rPr lang="ru-RU" sz="2200" b="0" dirty="0" smtClean="0">
                <a:solidFill>
                  <a:srgbClr val="002060"/>
                </a:solidFill>
                <a:effectLst/>
                <a:latin typeface="Cambria" pitchFamily="18" charset="0"/>
              </a:rPr>
              <a:t>- проявить желание у детей играть любыми мягкими игрушками;</a:t>
            </a:r>
            <a:br>
              <a:rPr lang="ru-RU" sz="2200" b="0" dirty="0" smtClean="0">
                <a:solidFill>
                  <a:srgbClr val="002060"/>
                </a:solidFill>
                <a:effectLst/>
                <a:latin typeface="Cambria" pitchFamily="18" charset="0"/>
              </a:rPr>
            </a:br>
            <a:r>
              <a:rPr lang="ru-RU" sz="2200" b="0" dirty="0" smtClean="0">
                <a:solidFill>
                  <a:srgbClr val="002060"/>
                </a:solidFill>
                <a:effectLst/>
                <a:latin typeface="Cambria" pitchFamily="18" charset="0"/>
              </a:rPr>
              <a:t>- развивать наблюдательность, любознательность, связную речь;</a:t>
            </a:r>
            <a:br>
              <a:rPr lang="ru-RU" sz="2200" b="0" dirty="0" smtClean="0">
                <a:solidFill>
                  <a:srgbClr val="002060"/>
                </a:solidFill>
                <a:effectLst/>
                <a:latin typeface="Cambria" pitchFamily="18" charset="0"/>
              </a:rPr>
            </a:br>
            <a:r>
              <a:rPr lang="ru-RU" sz="2200" b="0" dirty="0" smtClean="0">
                <a:solidFill>
                  <a:srgbClr val="002060"/>
                </a:solidFill>
                <a:effectLst/>
                <a:latin typeface="Cambria" pitchFamily="18" charset="0"/>
              </a:rPr>
              <a:t>- развивать творческие способности детей. </a:t>
            </a:r>
            <a:r>
              <a:rPr lang="ru-RU" sz="2200" b="0" dirty="0">
                <a:solidFill>
                  <a:srgbClr val="002060"/>
                </a:solidFill>
                <a:effectLst/>
                <a:latin typeface="Cambria" pitchFamily="18" charset="0"/>
              </a:rPr>
              <a:t/>
            </a:r>
            <a:br>
              <a:rPr lang="ru-RU" sz="2200" b="0" dirty="0">
                <a:solidFill>
                  <a:srgbClr val="002060"/>
                </a:solidFill>
                <a:effectLst/>
                <a:latin typeface="Cambria" pitchFamily="18" charset="0"/>
              </a:rPr>
            </a:br>
            <a:r>
              <a:rPr lang="ru-RU" sz="2700" b="0" dirty="0" smtClean="0">
                <a:solidFill>
                  <a:srgbClr val="C00000"/>
                </a:solidFill>
                <a:effectLst/>
                <a:latin typeface="Cambria" pitchFamily="18" charset="0"/>
              </a:rPr>
              <a:t>Предполагаемые результаты:</a:t>
            </a:r>
            <a:br>
              <a:rPr lang="ru-RU" sz="2700" b="0" dirty="0" smtClean="0">
                <a:solidFill>
                  <a:srgbClr val="C00000"/>
                </a:solidFill>
                <a:effectLst/>
                <a:latin typeface="Cambria" pitchFamily="18" charset="0"/>
              </a:rPr>
            </a:br>
            <a:r>
              <a:rPr lang="ru-RU" sz="2200" b="0" dirty="0" smtClean="0">
                <a:solidFill>
                  <a:srgbClr val="002060"/>
                </a:solidFill>
                <a:effectLst/>
                <a:latin typeface="Cambria" pitchFamily="18" charset="0"/>
              </a:rPr>
              <a:t>-  бережное отношение к мягким и ко всем игрушкам;</a:t>
            </a:r>
            <a:br>
              <a:rPr lang="ru-RU" sz="2200" b="0" dirty="0" smtClean="0">
                <a:solidFill>
                  <a:srgbClr val="002060"/>
                </a:solidFill>
                <a:effectLst/>
                <a:latin typeface="Cambria" pitchFamily="18" charset="0"/>
              </a:rPr>
            </a:br>
            <a:r>
              <a:rPr lang="ru-RU" sz="2200" b="0" dirty="0" smtClean="0">
                <a:solidFill>
                  <a:srgbClr val="002060"/>
                </a:solidFill>
                <a:effectLst/>
                <a:latin typeface="Cambria" pitchFamily="18" charset="0"/>
              </a:rPr>
              <a:t>-   должна быть воспитана культура общения с другими детьми, </a:t>
            </a:r>
            <a:br>
              <a:rPr lang="ru-RU" sz="2200" b="0" dirty="0" smtClean="0">
                <a:solidFill>
                  <a:srgbClr val="002060"/>
                </a:solidFill>
                <a:effectLst/>
                <a:latin typeface="Cambria" pitchFamily="18" charset="0"/>
              </a:rPr>
            </a:br>
            <a:r>
              <a:rPr lang="ru-RU" sz="2200" b="0" dirty="0" smtClean="0">
                <a:solidFill>
                  <a:srgbClr val="002060"/>
                </a:solidFill>
                <a:effectLst/>
                <a:latin typeface="Cambria" pitchFamily="18" charset="0"/>
              </a:rPr>
              <a:t>умение делиться игрушками, играть в коллективе.</a:t>
            </a:r>
            <a:endParaRPr lang="ru-RU" sz="2200" b="0" dirty="0">
              <a:solidFill>
                <a:srgbClr val="002060"/>
              </a:solidFill>
              <a:effectLst/>
              <a:latin typeface="Cambria" pitchFamily="18" charset="0"/>
            </a:endParaRPr>
          </a:p>
        </p:txBody>
      </p:sp>
    </p:spTree>
    <p:extLst>
      <p:ext uri="{BB962C8B-B14F-4D97-AF65-F5344CB8AC3E}">
        <p14:creationId xmlns:p14="http://schemas.microsoft.com/office/powerpoint/2010/main" val="3782777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p:nvPr/>
        </p:nvPicPr>
        <p:blipFill>
          <a:blip r:embed="rId2">
            <a:extLst>
              <a:ext uri="{28A0092B-C50C-407E-A947-70E740481C1C}">
                <a14:useLocalDpi xmlns:a14="http://schemas.microsoft.com/office/drawing/2010/main" val="0"/>
              </a:ext>
            </a:extLst>
          </a:blip>
          <a:srcRect/>
          <a:stretch>
            <a:fillRect/>
          </a:stretch>
        </p:blipFill>
        <p:spPr bwMode="auto">
          <a:xfrm>
            <a:off x="7475205" y="1700808"/>
            <a:ext cx="1714500" cy="1432560"/>
          </a:xfrm>
          <a:prstGeom prst="rect">
            <a:avLst/>
          </a:prstGeom>
          <a:noFill/>
          <a:ln w="9525">
            <a:noFill/>
            <a:miter lim="800000"/>
            <a:headEnd/>
            <a:tailEnd/>
          </a:ln>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928"/>
          <a:stretch/>
        </p:blipFill>
        <p:spPr bwMode="auto">
          <a:xfrm>
            <a:off x="18391" y="0"/>
            <a:ext cx="9144000" cy="7102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Заголовок 2"/>
          <p:cNvSpPr>
            <a:spLocks noGrp="1"/>
          </p:cNvSpPr>
          <p:nvPr>
            <p:ph type="title"/>
          </p:nvPr>
        </p:nvSpPr>
        <p:spPr/>
        <p:txBody>
          <a:bodyPr>
            <a:normAutofit/>
          </a:bodyPr>
          <a:lstStyle/>
          <a:p>
            <a:pPr algn="ctr"/>
            <a:r>
              <a:rPr lang="ru-RU" sz="5400" dirty="0" smtClean="0">
                <a:solidFill>
                  <a:srgbClr val="FF0000"/>
                </a:solidFill>
                <a:latin typeface="Cambria" pitchFamily="18" charset="0"/>
              </a:rPr>
              <a:t>Результат проекта</a:t>
            </a:r>
            <a:endParaRPr lang="ru-RU" sz="5400" dirty="0">
              <a:solidFill>
                <a:srgbClr val="FF0000"/>
              </a:solidFill>
              <a:latin typeface="Cambria" pitchFamily="18" charset="0"/>
            </a:endParaRPr>
          </a:p>
        </p:txBody>
      </p:sp>
      <p:sp>
        <p:nvSpPr>
          <p:cNvPr id="8" name="Объект 7"/>
          <p:cNvSpPr>
            <a:spLocks noGrp="1"/>
          </p:cNvSpPr>
          <p:nvPr>
            <p:ph idx="1"/>
          </p:nvPr>
        </p:nvSpPr>
        <p:spPr>
          <a:xfrm>
            <a:off x="457200" y="1481328"/>
            <a:ext cx="8229600" cy="5376672"/>
          </a:xfrm>
        </p:spPr>
        <p:txBody>
          <a:bodyPr/>
          <a:lstStyle/>
          <a:p>
            <a:pPr>
              <a:buClr>
                <a:srgbClr val="FF0000"/>
              </a:buClr>
              <a:buSzPct val="100000"/>
              <a:buFont typeface="Wingdings" pitchFamily="2" charset="2"/>
              <a:buChar char="Ø"/>
            </a:pPr>
            <a:r>
              <a:rPr lang="ru-RU" dirty="0" smtClean="0"/>
              <a:t>Возрос интерес родителей к истории возникновения мягкой игрушки.</a:t>
            </a:r>
          </a:p>
          <a:p>
            <a:pPr>
              <a:buClr>
                <a:srgbClr val="FF0000"/>
              </a:buClr>
              <a:buSzPct val="100000"/>
              <a:buFont typeface="Wingdings" pitchFamily="2" charset="2"/>
              <a:buChar char="Ø"/>
            </a:pPr>
            <a:r>
              <a:rPr lang="ru-RU" dirty="0" smtClean="0"/>
              <a:t>Проект объединил воспитателей, родителей и детей в совместной творческой деятельности.</a:t>
            </a:r>
          </a:p>
          <a:p>
            <a:pPr>
              <a:buClr>
                <a:srgbClr val="FF0000"/>
              </a:buClr>
              <a:buSzPct val="100000"/>
              <a:buFont typeface="Wingdings" pitchFamily="2" charset="2"/>
              <a:buChar char="Ø"/>
            </a:pPr>
            <a:r>
              <a:rPr lang="ru-RU" dirty="0" smtClean="0"/>
              <a:t>У детей сформировались первоначальные представления о создании мягкой игрушки.</a:t>
            </a:r>
          </a:p>
          <a:p>
            <a:pPr>
              <a:buClr>
                <a:srgbClr val="FF0000"/>
              </a:buClr>
              <a:buSzPct val="100000"/>
              <a:buFont typeface="Wingdings" pitchFamily="2" charset="2"/>
              <a:buChar char="Ø"/>
            </a:pPr>
            <a:r>
              <a:rPr lang="ru-RU" dirty="0" smtClean="0"/>
              <a:t>  Появился осознанный интерес, доброта, нежность и бережное отношению к мягким игрушкам.</a:t>
            </a:r>
          </a:p>
          <a:p>
            <a:pPr>
              <a:buClr>
                <a:srgbClr val="FF0000"/>
              </a:buClr>
              <a:buSzPct val="100000"/>
              <a:buFont typeface="Wingdings" pitchFamily="2" charset="2"/>
              <a:buChar char="Ø"/>
            </a:pPr>
            <a:r>
              <a:rPr lang="ru-RU" dirty="0" smtClean="0"/>
              <a:t>Ребенок испытал чувства уверенности в себе и гордости за свои достижения.</a:t>
            </a:r>
          </a:p>
          <a:p>
            <a:pPr>
              <a:buClr>
                <a:srgbClr val="FF0000"/>
              </a:buClr>
              <a:buSzPct val="100000"/>
              <a:buFont typeface="Wingdings" pitchFamily="2" charset="2"/>
              <a:buChar char="Ø"/>
            </a:pPr>
            <a:endParaRPr lang="ru-RU" dirty="0"/>
          </a:p>
        </p:txBody>
      </p:sp>
      <p:pic>
        <p:nvPicPr>
          <p:cNvPr id="14" name="Рисунок 13"/>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a:stretch>
            <a:fillRect/>
          </a:stretch>
        </p:blipFill>
        <p:spPr bwMode="auto">
          <a:xfrm>
            <a:off x="6444208" y="980727"/>
            <a:ext cx="3096344" cy="3600399"/>
          </a:xfrm>
          <a:prstGeom prst="rect">
            <a:avLst/>
          </a:prstGeom>
          <a:noFill/>
          <a:ln w="9525">
            <a:noFill/>
            <a:miter lim="800000"/>
            <a:headEnd/>
            <a:tailEnd/>
          </a:ln>
        </p:spPr>
      </p:pic>
    </p:spTree>
    <p:extLst>
      <p:ext uri="{BB962C8B-B14F-4D97-AF65-F5344CB8AC3E}">
        <p14:creationId xmlns:p14="http://schemas.microsoft.com/office/powerpoint/2010/main" val="17515111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1378</TotalTime>
  <Words>562</Words>
  <Application>Microsoft Office PowerPoint</Application>
  <PresentationFormat>Экран (4:3)</PresentationFormat>
  <Paragraphs>101</Paragraphs>
  <Slides>11</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Открытая</vt:lpstr>
      <vt:lpstr>МБ ДОУ «УНДС общеразвивающего вида                     №3 «СКАЗКА»</vt:lpstr>
      <vt:lpstr>Из истории возникновения мягких игрушек.</vt:lpstr>
      <vt:lpstr>Первая машинка на которой  Маргарет       Цех по изготовлению мягкой игрушки.    шила  свои мягкие игрушки.                           Маргарет сама следила за качеством                                                                                               работы мастериц.</vt:lpstr>
      <vt:lpstr>     </vt:lpstr>
      <vt:lpstr>     Актуальность проекта: дети очень любят играть с мягкими игрушками, но зачастую обращаются с ними небрежно, не аккуратно, рвут игрушки, бросают на пол, отрывают им носы, глаза и т.п. Воспитатель пытается объяснить малышам, что так делать нельзя, что над изготовлением игрушек работало много  людей, израсходовано много разнообразных материалов, поэтому нужно беречь и ценить мягкие игрушки. Проект объединяет воспитателей, родителей и детей в общей творческой работе.            Цель: познакомить с историей создания и изготовления мягкой игрушки; расширять и обогащать знания детей о разнообразных  видах  мягкой игрушки. </vt:lpstr>
      <vt:lpstr>Презентация PowerPoint</vt:lpstr>
      <vt:lpstr>Презентация PowerPoint</vt:lpstr>
      <vt:lpstr>                 - дети получат новые знания; - расширят свой кругозор; -повышение речевой активности, активизация и обогащение     словаря; - проявить желание у детей играть любыми мягкими игрушками; - развивать наблюдательность, любознательность, связную речь; - развивать творческие способности детей.  Предполагаемые результаты: -  бережное отношение к мягким и ко всем игрушкам; -   должна быть воспитана культура общения с другими детьми,  умение делиться игрушками, играть в коллективе.</vt:lpstr>
      <vt:lpstr>Результат проекта</vt:lpstr>
      <vt:lpstr>Презентация PowerPoint</vt:lpstr>
      <vt:lpstr>     В реализации данного проекта приняли активное участие родители детей группы раннего возраста  МБ ДОУ «УНДС ОВ № 3 «Сказка».  1. Шачкова Елена Валерьевна. 2. Загребина Екатерина Алексеевна. 3. Николаева Сардиана Сунотулловна. 4. Савушкина Екатерина Евгеньевна. 5. Ткаченко Светлана Александровна. 6. Слепцова Инна Васильевна. 7. Непомнящих  Анна Владимировна. 8. Стенина  Анастасия Сергеевна. 9. Борисова  Евдокия Васильевна.    Спасибо за участия!  Надеемся на  дальнейшее сотрудничество!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Виктория</cp:lastModifiedBy>
  <cp:revision>97</cp:revision>
  <dcterms:created xsi:type="dcterms:W3CDTF">2015-01-27T03:12:28Z</dcterms:created>
  <dcterms:modified xsi:type="dcterms:W3CDTF">2015-04-09T04:16:27Z</dcterms:modified>
</cp:coreProperties>
</file>