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2" r:id="rId4"/>
    <p:sldId id="257" r:id="rId5"/>
    <p:sldId id="258" r:id="rId6"/>
    <p:sldId id="259" r:id="rId7"/>
    <p:sldId id="295" r:id="rId8"/>
    <p:sldId id="298" r:id="rId9"/>
    <p:sldId id="297" r:id="rId10"/>
    <p:sldId id="299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 autoAdjust="0"/>
    <p:restoredTop sz="94660"/>
  </p:normalViewPr>
  <p:slideViewPr>
    <p:cSldViewPr>
      <p:cViewPr>
        <p:scale>
          <a:sx n="72" d="100"/>
          <a:sy n="72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28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128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2736-1596-4C5A-B631-8DBF7E72D65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7A09-3BBF-4E46-A230-6F91042E44A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BC7AA-B9FD-4B38-8FF5-4CA6CBC190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6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9B48-DA98-4DBA-AB4F-2FDEF0AF71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96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9E59C-E1E7-4767-B6C7-44E17051E77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97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6AC8-78AA-4EC2-86B5-3D261835CDA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45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121B-3C65-4DD2-BF55-41190B0C14F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20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940E1-4395-4F8F-BED3-48CC5C3C52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2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08181-48DD-4155-89D1-3783C41E040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26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D7007-0CAE-41C0-A316-CB77049E559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08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C69F-892F-4BC2-9250-FDA116976C6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2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A6C4-88F0-4BC7-BFB1-F5D40CB951C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9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A6C4-88F0-4BC7-BFB1-F5D40CB951C5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60276-AA22-402B-93EA-E1A8EA8B6F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6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3BB98-5410-461A-918F-CBF4F741247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837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1" grpId="0"/>
      <p:bldP spid="10262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58200" cy="1800199"/>
          </a:xfrm>
        </p:spPr>
        <p:txBody>
          <a:bodyPr>
            <a:norm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Мастер-класс для педагогов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040" y="2276872"/>
            <a:ext cx="8640960" cy="14401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«Речь и эмоции – залог успешного актера.»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259137"/>
              </p:ext>
            </p:extLst>
          </p:nvPr>
        </p:nvGraphicFramePr>
        <p:xfrm>
          <a:off x="6372200" y="2996952"/>
          <a:ext cx="2593975" cy="358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3" imgW="4869720" imgH="6737040" progId="">
                  <p:embed/>
                </p:oleObj>
              </mc:Choice>
              <mc:Fallback>
                <p:oleObj name="CorelDRAW" r:id="rId3" imgW="4869720" imgH="6737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996952"/>
                        <a:ext cx="2593975" cy="358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589240"/>
            <a:ext cx="687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Подготовили: </a:t>
            </a:r>
            <a:r>
              <a:rPr lang="ru-RU" b="1" dirty="0" err="1" smtClean="0">
                <a:solidFill>
                  <a:srgbClr val="C00000"/>
                </a:solidFill>
              </a:rPr>
              <a:t>Винокурова</a:t>
            </a:r>
            <a:r>
              <a:rPr lang="ru-RU" b="1" dirty="0" smtClean="0">
                <a:solidFill>
                  <a:srgbClr val="C00000"/>
                </a:solidFill>
              </a:rPr>
              <a:t> Марфа Дмитриевна – воспитатель</a:t>
            </a: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 Кирова Юлия Владимировна – логопед-психолог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851694"/>
          </a:xfrm>
        </p:spPr>
        <p:txBody>
          <a:bodyPr>
            <a:normAutofit fontScale="90000"/>
          </a:bodyPr>
          <a:lstStyle/>
          <a:p>
            <a:r>
              <a:rPr lang="ru-RU" sz="4800" dirty="0" err="1" smtClean="0">
                <a:ln w="31550" cmpd="sng">
                  <a:gradFill>
                    <a:gsLst>
                      <a:gs pos="25000">
                        <a:srgbClr val="FF388C">
                          <a:shade val="25000"/>
                          <a:satMod val="190000"/>
                        </a:srgbClr>
                      </a:gs>
                      <a:gs pos="80000">
                        <a:srgbClr val="FF388C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388C">
                    <a:lumMod val="60000"/>
                    <a:lumOff val="40000"/>
                  </a:srgb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Театральне</a:t>
            </a:r>
            <a:r>
              <a:rPr lang="ru-RU" sz="4800" dirty="0" smtClean="0">
                <a:ln w="31550" cmpd="sng">
                  <a:gradFill>
                    <a:gsLst>
                      <a:gs pos="25000">
                        <a:srgbClr val="FF388C">
                          <a:shade val="25000"/>
                          <a:satMod val="190000"/>
                        </a:srgbClr>
                      </a:gs>
                      <a:gs pos="80000">
                        <a:srgbClr val="FF388C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388C">
                    <a:lumMod val="60000"/>
                    <a:lumOff val="40000"/>
                  </a:srgb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спектакли и этюды</a:t>
            </a:r>
            <a:endParaRPr lang="ru-RU" sz="4800" dirty="0"/>
          </a:p>
        </p:txBody>
      </p:sp>
      <p:pic>
        <p:nvPicPr>
          <p:cNvPr id="4" name="Picture 2" descr="C:\Users\yulia\Desktop\Детский сад\фото театр Марфа\фото театр\IMG_5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44" y="1484784"/>
            <a:ext cx="3650028" cy="2267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05" y="1484784"/>
            <a:ext cx="2955776" cy="24233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 descr="C:\Users\yulia\Desktop\Детский сад\фото\фото сред маски\IMG_10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28381" r="44811" b="9754"/>
          <a:stretch/>
        </p:blipFill>
        <p:spPr bwMode="auto">
          <a:xfrm>
            <a:off x="785294" y="4077072"/>
            <a:ext cx="2634577" cy="2646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yulia\Desktop\Детский сад\фото\фотки\мамин тел\Camera 1\20170418_101346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02154" y="4221088"/>
            <a:ext cx="4049337" cy="2277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31550" cmpd="sng">
                  <a:gradFill>
                    <a:gsLst>
                      <a:gs pos="25000">
                        <a:srgbClr val="FF388C">
                          <a:shade val="25000"/>
                          <a:satMod val="190000"/>
                        </a:srgbClr>
                      </a:gs>
                      <a:gs pos="80000">
                        <a:srgbClr val="FF388C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388C">
                    <a:lumMod val="60000"/>
                    <a:lumOff val="40000"/>
                  </a:srgb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Театральный </a:t>
            </a:r>
            <a:r>
              <a:rPr lang="ru-RU" sz="4800" dirty="0">
                <a:ln w="31550" cmpd="sng">
                  <a:gradFill>
                    <a:gsLst>
                      <a:gs pos="25000">
                        <a:srgbClr val="FF388C">
                          <a:shade val="25000"/>
                          <a:satMod val="190000"/>
                        </a:srgbClr>
                      </a:gs>
                      <a:gs pos="80000">
                        <a:srgbClr val="FF388C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388C">
                    <a:lumMod val="60000"/>
                    <a:lumOff val="40000"/>
                  </a:srgb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этюд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628800"/>
            <a:ext cx="4896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Шел я как-то через мост, 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Смотрю, ворона мокнет.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Взял ворону я за хвост,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Положил ее на мост, 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пусть ворона сохнет.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Обратно шел я через мост, 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Смотрю, ворона сохнет,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Взял ворону я за хвост</a:t>
            </a:r>
          </a:p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Положил ее под мост,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Пусть ворона мокнет.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548680"/>
            <a:ext cx="10225136" cy="1143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FF0000"/>
                </a:solidFill>
                <a:latin typeface="Arial"/>
                <a:ea typeface="Times New Roman"/>
              </a:rPr>
              <a:t>Цель</a:t>
            </a:r>
            <a:r>
              <a:rPr lang="ru-RU" sz="2400" b="1" u="sng" dirty="0" smtClean="0">
                <a:solidFill>
                  <a:srgbClr val="FF0000"/>
                </a:solidFill>
                <a:latin typeface="Arial"/>
                <a:ea typeface="Times New Roman"/>
              </a:rPr>
              <a:t>:</a:t>
            </a:r>
            <a:r>
              <a:rPr lang="ru-RU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/>
            </a:r>
            <a:br>
              <a:rPr lang="ru-RU" sz="24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</a:br>
            <a:r>
              <a:rPr lang="ru-RU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 </a:t>
            </a:r>
            <a:r>
              <a:rPr lang="ru-RU" sz="2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Показать формы и приёмы </a:t>
            </a: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работы</a:t>
            </a:r>
            <a:b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</a:b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по </a:t>
            </a:r>
            <a:r>
              <a:rPr lang="ru-RU" sz="2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развитию эмоциональной </a:t>
            </a: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сферы дошкольников </a:t>
            </a:r>
            <a:b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</a:b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в </a:t>
            </a:r>
            <a:r>
              <a:rPr lang="ru-RU" sz="2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процессе </a:t>
            </a:r>
            <a:r>
              <a:rPr lang="ru-RU" sz="2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ea typeface="Times New Roman"/>
              </a:rPr>
              <a:t>театральной деятельности.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Picture 2" descr="C:\Users\yulia\Desktop\Детский сад\фото театр Марфа\UBKB3054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1763688" y="2420888"/>
            <a:ext cx="5565229" cy="4173921"/>
          </a:xfrm>
          <a:prstGeom prst="actionButtonBlank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7584" y="260648"/>
            <a:ext cx="7464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u="sng" dirty="0" smtClean="0">
                <a:solidFill>
                  <a:srgbClr val="FF0000"/>
                </a:solidFill>
                <a:latin typeface="Arial"/>
                <a:ea typeface="Times New Roman"/>
              </a:rPr>
              <a:t>Что такое эмоции</a:t>
            </a:r>
            <a:r>
              <a:rPr lang="ru-RU" sz="4800" b="1" u="sng" dirty="0">
                <a:solidFill>
                  <a:srgbClr val="FF0000"/>
                </a:solidFill>
                <a:latin typeface="Arial"/>
                <a:ea typeface="Times New Roman"/>
              </a:rPr>
              <a:t>:</a:t>
            </a:r>
            <a:endParaRPr lang="ru-RU" sz="4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5124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FFFF00"/>
                </a:solidFill>
                <a:latin typeface="Arial"/>
                <a:ea typeface="Times New Roman"/>
              </a:rPr>
              <a:t>Эмоции играют </a:t>
            </a:r>
            <a:r>
              <a:rPr lang="ru-RU" i="1" dirty="0">
                <a:solidFill>
                  <a:srgbClr val="FFFF00"/>
                </a:solidFill>
                <a:latin typeface="Arial"/>
                <a:ea typeface="Times New Roman"/>
              </a:rPr>
              <a:t>важную роль в жизни детей, они помогают воспринимать действительность и реагировать на неё;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>
                <a:solidFill>
                  <a:srgbClr val="FFFF00"/>
                </a:solidFill>
                <a:latin typeface="Arial"/>
                <a:ea typeface="Times New Roman"/>
              </a:rPr>
              <a:t>побуждают к определенным поступкам, </a:t>
            </a:r>
            <a:r>
              <a:rPr lang="ru-RU" i="1" dirty="0" smtClean="0">
                <a:solidFill>
                  <a:srgbClr val="FFFF00"/>
                </a:solidFill>
                <a:latin typeface="Arial"/>
                <a:ea typeface="Times New Roman"/>
              </a:rPr>
              <a:t>помогают </a:t>
            </a:r>
            <a:r>
              <a:rPr lang="ru-RU" i="1" dirty="0">
                <a:solidFill>
                  <a:srgbClr val="FFFF00"/>
                </a:solidFill>
                <a:latin typeface="Arial"/>
                <a:ea typeface="Times New Roman"/>
              </a:rPr>
              <a:t>приспособиться к разным ситуациям;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>
                <a:solidFill>
                  <a:srgbClr val="FFFF00"/>
                </a:solidFill>
                <a:latin typeface="Arial"/>
                <a:ea typeface="Times New Roman"/>
              </a:rPr>
              <a:t>способствуют раскрытию творческих способностей</a:t>
            </a:r>
            <a:r>
              <a:rPr lang="ru-RU" i="1" dirty="0" smtClean="0">
                <a:solidFill>
                  <a:srgbClr val="FFFF00"/>
                </a:solidFill>
                <a:latin typeface="Arial"/>
                <a:ea typeface="Times New Roman"/>
              </a:rPr>
              <a:t>;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>
                <a:solidFill>
                  <a:srgbClr val="FFFF00"/>
                </a:solidFill>
                <a:latin typeface="Arial"/>
                <a:ea typeface="Times New Roman"/>
              </a:rPr>
              <a:t>являются показателем общего состояния ребёнка, его физического и психологического самочувствия.</a:t>
            </a:r>
            <a:endParaRPr lang="ru-RU" sz="16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4" descr="C:\Users\yulia\Desktop\фотки\мамин тел\Camera 1\20170418_093419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/>
          <a:stretch/>
        </p:blipFill>
        <p:spPr bwMode="auto">
          <a:xfrm rot="5400000">
            <a:off x="1185498" y="3935182"/>
            <a:ext cx="2812562" cy="1944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79" cy="116205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dirty="0">
                <a:solidFill>
                  <a:srgbClr val="FF0000"/>
                </a:solidFill>
                <a:latin typeface="Wide Latin"/>
                <a:ea typeface="Times New Roman"/>
                <a:cs typeface="Open Sans"/>
              </a:rPr>
              <a:t>?</a:t>
            </a:r>
            <a:r>
              <a:rPr lang="ru-RU" sz="4800" dirty="0">
                <a:solidFill>
                  <a:srgbClr val="FF0000"/>
                </a:solidFill>
                <a:latin typeface="Arial"/>
                <a:ea typeface="Times New Roman"/>
              </a:rPr>
              <a:t> Можно ли грустить, когда улыбаешься?</a:t>
            </a:r>
            <a:endParaRPr lang="ru-RU" sz="4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509120"/>
            <a:ext cx="5111750" cy="194421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r>
              <a:rPr lang="ru-RU" dirty="0">
                <a:solidFill>
                  <a:srgbClr val="FFFF00"/>
                </a:solidFill>
                <a:latin typeface="Arial"/>
                <a:ea typeface="Times New Roman"/>
              </a:rPr>
              <a:t>Я вам предлагаю улыбнуться и передать свою улыбку другому.</a:t>
            </a:r>
            <a:endParaRPr lang="ru-RU" sz="28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Open Sans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hello_html_m67ee33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1907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964721" cy="52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7" cy="11620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sz="5400" dirty="0">
                <a:solidFill>
                  <a:srgbClr val="FF0000"/>
                </a:solidFill>
                <a:latin typeface="Wide Latin"/>
                <a:ea typeface="Times New Roman"/>
                <a:cs typeface="Open Sans"/>
              </a:rPr>
              <a:t>?</a:t>
            </a:r>
            <a:r>
              <a:rPr lang="ru-RU" sz="5400" dirty="0">
                <a:solidFill>
                  <a:srgbClr val="FF0000"/>
                </a:solidFill>
                <a:latin typeface="Open Sans"/>
                <a:ea typeface="Times New Roman"/>
              </a:rPr>
              <a:t> </a:t>
            </a:r>
            <a:r>
              <a:rPr lang="ru-RU" sz="4800" dirty="0">
                <a:solidFill>
                  <a:srgbClr val="FF0000"/>
                </a:solidFill>
                <a:latin typeface="Arial"/>
                <a:ea typeface="Times New Roman"/>
              </a:rPr>
              <a:t>Изменилось ли ваше настроение?</a:t>
            </a:r>
            <a:endParaRPr lang="ru-RU" sz="4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67007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Arial"/>
                <a:ea typeface="Times New Roman"/>
              </a:rPr>
              <a:t>«Скучно, скучно так сидеть,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Arial"/>
                <a:ea typeface="Times New Roman"/>
              </a:rPr>
              <a:t>И друг на друга всё глядеть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Arial"/>
                <a:ea typeface="Times New Roman"/>
              </a:rPr>
              <a:t>Не пора ль нам пробежаться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Arial"/>
                <a:ea typeface="Times New Roman"/>
              </a:rPr>
              <a:t>И местами поменяться?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Arial"/>
                <a:ea typeface="Times New Roman"/>
              </a:rPr>
              <a:t>1, 2, 3 –место новое займи»</a:t>
            </a:r>
            <a:endParaRPr lang="ru-RU" sz="16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FFFF00"/>
                </a:solidFill>
                <a:latin typeface="Open Sans"/>
                <a:ea typeface="Times New Roman"/>
              </a:rPr>
              <a:t> </a:t>
            </a:r>
            <a:endParaRPr lang="ru-RU" sz="16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769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i="1" u="sng" dirty="0">
                <a:solidFill>
                  <a:srgbClr val="FFFF00"/>
                </a:solidFill>
                <a:latin typeface="Arial"/>
                <a:ea typeface="Times New Roman"/>
              </a:rPr>
              <a:t>В этом упражнении формируются положительные чувства и эмоции с помощью улыбки, а также развитие сплочённости группы.</a:t>
            </a:r>
            <a:endParaRPr lang="ru-RU" sz="1600" i="1" u="sng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6" name="Picture 3" descr="C:\Users\yulia\Desktop\мамин тел\Camera 1\20170512_1659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9709" r="12328"/>
          <a:stretch/>
        </p:blipFill>
        <p:spPr bwMode="auto">
          <a:xfrm>
            <a:off x="2146852" y="3409942"/>
            <a:ext cx="4711148" cy="3081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4" descr="Описание: hello_html_m49b45c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1895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753"/>
            <a:ext cx="8229600" cy="11430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i="1" kern="1200" dirty="0">
                <a:solidFill>
                  <a:srgbClr val="FFFF00"/>
                </a:solidFill>
                <a:effectLst/>
                <a:latin typeface="Arial"/>
                <a:ea typeface="Times New Roman"/>
                <a:cs typeface="+mn-cs"/>
              </a:rPr>
              <a:t>«Чувства и эмоции»</a:t>
            </a:r>
            <a:r>
              <a:rPr lang="ru-RU" b="0" kern="1200" dirty="0">
                <a:solidFill>
                  <a:srgbClr val="FFFF00"/>
                </a:solidFill>
                <a:effectLst/>
                <a:ea typeface="Times New Roman"/>
                <a:cs typeface="+mn-cs"/>
              </a:rPr>
              <a:t/>
            </a:r>
            <a:br>
              <a:rPr lang="ru-RU" b="0" kern="1200" dirty="0">
                <a:solidFill>
                  <a:srgbClr val="FFFF00"/>
                </a:solidFill>
                <a:effectLst/>
                <a:ea typeface="Times New Roman"/>
                <a:cs typeface="+mn-cs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197954">
            <a:off x="697955" y="4066012"/>
            <a:ext cx="7786960" cy="103316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FFFF00"/>
                </a:solidFill>
              </a:rPr>
              <a:t>  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Open Sans"/>
                <a:ea typeface="Times New Roman"/>
              </a:rPr>
              <a:t>− </a:t>
            </a:r>
            <a:r>
              <a:rPr lang="ru-RU" sz="1600" u="sng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Эта игра направлена на снятие психоэмоционального напряжения, развитие способности понимать и выражать своё эмоциональное состояние.</a:t>
            </a:r>
            <a:endParaRPr lang="ru-RU" sz="1600" dirty="0">
              <a:solidFill>
                <a:schemeClr val="bg1"/>
              </a:solidFill>
              <a:effectLst/>
              <a:ea typeface="Times New Roman"/>
            </a:endParaRPr>
          </a:p>
          <a:p>
            <a:pPr marL="0" indent="0">
              <a:buFont typeface="Wingdings" pitchFamily="2" charset="2"/>
              <a:buNone/>
            </a:pP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6" name="Рисунок 5" descr="C:\Users\1\AppData\Local\Microsoft\Windows\Temporary Internet Files\Content.Word\IMG_53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070">
            <a:off x="4857480" y="1717586"/>
            <a:ext cx="3816424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 rot="1183230">
            <a:off x="2226406" y="971018"/>
            <a:ext cx="413076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ru-RU" sz="1300" b="1" u="sng" dirty="0">
                <a:solidFill>
                  <a:schemeClr val="accent2"/>
                </a:solidFill>
                <a:latin typeface="Arial"/>
                <a:ea typeface="Times New Roman"/>
              </a:rPr>
              <a:t>Улыбнитесь, как: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chemeClr val="accent2"/>
                </a:solidFill>
                <a:latin typeface="Arial"/>
                <a:ea typeface="Times New Roman"/>
              </a:rPr>
              <a:t>-</a:t>
            </a:r>
            <a:r>
              <a:rPr lang="ru-RU" sz="1300" dirty="0">
                <a:solidFill>
                  <a:schemeClr val="accent2"/>
                </a:solidFill>
                <a:latin typeface="Arial"/>
                <a:ea typeface="Times New Roman"/>
              </a:rPr>
              <a:t> кот на солнышке;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chemeClr val="accent2"/>
                </a:solidFill>
                <a:latin typeface="Arial"/>
                <a:ea typeface="Times New Roman"/>
              </a:rPr>
              <a:t>-</a:t>
            </a:r>
            <a:r>
              <a:rPr lang="ru-RU" sz="1300" dirty="0">
                <a:solidFill>
                  <a:schemeClr val="accent2"/>
                </a:solidFill>
                <a:latin typeface="Arial"/>
                <a:ea typeface="Times New Roman"/>
              </a:rPr>
              <a:t> хитрая лиса;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accent2"/>
                </a:solidFill>
                <a:latin typeface="Open Sans"/>
                <a:ea typeface="Times New Roman"/>
              </a:rPr>
              <a:t> 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300" b="1" u="sng" dirty="0">
                <a:solidFill>
                  <a:schemeClr val="accent2"/>
                </a:solidFill>
                <a:latin typeface="Arial"/>
                <a:ea typeface="Times New Roman"/>
              </a:rPr>
              <a:t>Нахмурьтесь, как: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chemeClr val="accent2"/>
                </a:solidFill>
                <a:latin typeface="Arial"/>
                <a:ea typeface="Times New Roman"/>
              </a:rPr>
              <a:t>-</a:t>
            </a:r>
            <a:r>
              <a:rPr lang="ru-RU" sz="1300" dirty="0">
                <a:solidFill>
                  <a:schemeClr val="accent2"/>
                </a:solidFill>
                <a:latin typeface="Arial"/>
                <a:ea typeface="Times New Roman"/>
              </a:rPr>
              <a:t> разъяренный лев;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chemeClr val="accent2"/>
                </a:solidFill>
                <a:latin typeface="Arial"/>
                <a:ea typeface="Times New Roman"/>
              </a:rPr>
              <a:t>-</a:t>
            </a:r>
            <a:r>
              <a:rPr lang="ru-RU" sz="1300" dirty="0">
                <a:solidFill>
                  <a:schemeClr val="accent2"/>
                </a:solidFill>
                <a:latin typeface="Arial"/>
                <a:ea typeface="Times New Roman"/>
              </a:rPr>
              <a:t> осенняя туча;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accent2"/>
                </a:solidFill>
                <a:latin typeface="Open Sans"/>
                <a:ea typeface="Times New Roman"/>
              </a:rPr>
              <a:t> 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300" b="1" u="sng" dirty="0">
                <a:solidFill>
                  <a:schemeClr val="accent2"/>
                </a:solidFill>
                <a:latin typeface="Arial"/>
                <a:ea typeface="Times New Roman"/>
              </a:rPr>
              <a:t>Испугайтесь, как: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chemeClr val="accent2"/>
                </a:solidFill>
                <a:latin typeface="Arial"/>
                <a:ea typeface="Times New Roman"/>
              </a:rPr>
              <a:t>-</a:t>
            </a:r>
            <a:r>
              <a:rPr lang="ru-RU" sz="1300" dirty="0">
                <a:solidFill>
                  <a:schemeClr val="accent2"/>
                </a:solidFill>
                <a:latin typeface="Arial"/>
                <a:ea typeface="Times New Roman"/>
              </a:rPr>
              <a:t> котенок, на которого лает злая собака;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chemeClr val="accent2"/>
                </a:solidFill>
                <a:latin typeface="Arial"/>
                <a:ea typeface="Times New Roman"/>
              </a:rPr>
              <a:t>-</a:t>
            </a:r>
            <a:r>
              <a:rPr lang="ru-RU" sz="1300" dirty="0">
                <a:solidFill>
                  <a:schemeClr val="accent2"/>
                </a:solidFill>
                <a:latin typeface="Arial"/>
                <a:ea typeface="Times New Roman"/>
              </a:rPr>
              <a:t> заяц, увидевший волка;</a:t>
            </a:r>
            <a:endParaRPr lang="ru-RU" sz="1200" b="1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accent2"/>
                </a:solidFill>
                <a:latin typeface="Open Sans"/>
                <a:ea typeface="Times New Roman"/>
              </a:rPr>
              <a:t> 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300" b="1" u="sng" dirty="0">
                <a:solidFill>
                  <a:schemeClr val="accent2"/>
                </a:solidFill>
                <a:latin typeface="Arial"/>
                <a:ea typeface="Times New Roman"/>
              </a:rPr>
              <a:t>Позлитесь, как:</a:t>
            </a:r>
            <a:r>
              <a:rPr lang="ru-RU" sz="1200" dirty="0">
                <a:solidFill>
                  <a:schemeClr val="accent2"/>
                </a:solidFill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chemeClr val="accent2"/>
                </a:solidFill>
                <a:latin typeface="Arial"/>
                <a:ea typeface="Times New Roman"/>
              </a:rPr>
              <a:t>-</a:t>
            </a:r>
            <a:r>
              <a:rPr lang="ru-RU" sz="1300" dirty="0">
                <a:solidFill>
                  <a:schemeClr val="accent2"/>
                </a:solidFill>
                <a:latin typeface="Arial"/>
                <a:ea typeface="Times New Roman"/>
              </a:rPr>
              <a:t> голодный волк;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300" b="1" dirty="0">
                <a:solidFill>
                  <a:schemeClr val="accent2"/>
                </a:solidFill>
                <a:latin typeface="Arial"/>
                <a:ea typeface="Times New Roman"/>
              </a:rPr>
              <a:t>-</a:t>
            </a:r>
            <a:r>
              <a:rPr lang="ru-RU" sz="1300" dirty="0">
                <a:solidFill>
                  <a:schemeClr val="accent2"/>
                </a:solidFill>
                <a:latin typeface="Arial"/>
                <a:ea typeface="Times New Roman"/>
              </a:rPr>
              <a:t> злая волшебница.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050" dirty="0">
                <a:solidFill>
                  <a:schemeClr val="accent2"/>
                </a:solidFill>
                <a:latin typeface="Open Sans"/>
                <a:ea typeface="Times New Roman"/>
              </a:rPr>
              <a:t> </a:t>
            </a:r>
            <a:endParaRPr lang="ru-RU" sz="1200" dirty="0">
              <a:solidFill>
                <a:schemeClr val="accent2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44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4" descr="Описание: hello_html_m49b45c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1895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753"/>
            <a:ext cx="8229600" cy="114300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i="1" kern="1200" dirty="0">
                <a:solidFill>
                  <a:srgbClr val="FFFF00"/>
                </a:solidFill>
                <a:effectLst/>
                <a:latin typeface="Arial"/>
                <a:ea typeface="Times New Roman"/>
                <a:cs typeface="+mn-cs"/>
              </a:rPr>
              <a:t>«Чувства и эмоции»</a:t>
            </a:r>
            <a:r>
              <a:rPr lang="ru-RU" b="0" kern="1200" dirty="0">
                <a:solidFill>
                  <a:srgbClr val="FFFF00"/>
                </a:solidFill>
                <a:effectLst/>
                <a:ea typeface="Times New Roman"/>
                <a:cs typeface="+mn-cs"/>
              </a:rPr>
              <a:t/>
            </a:r>
            <a:br>
              <a:rPr lang="ru-RU" b="0" kern="1200" dirty="0">
                <a:solidFill>
                  <a:srgbClr val="FFFF00"/>
                </a:solidFill>
                <a:effectLst/>
                <a:ea typeface="Times New Roman"/>
                <a:cs typeface="+mn-cs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419348">
            <a:off x="491675" y="3579666"/>
            <a:ext cx="7786960" cy="103316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FFFF00"/>
                </a:solidFill>
              </a:rPr>
              <a:t>  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Open Sans"/>
                <a:ea typeface="Times New Roman"/>
              </a:rPr>
              <a:t>− </a:t>
            </a:r>
            <a:r>
              <a:rPr lang="ru-RU" sz="1600" u="sng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В этой игре дети обретут уверенность и почувствуют себя частью коллектива.</a:t>
            </a:r>
            <a:endParaRPr lang="ru-RU" sz="1400" dirty="0">
              <a:effectLst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100" dirty="0" smtClean="0">
                <a:solidFill>
                  <a:srgbClr val="000000"/>
                </a:solidFill>
                <a:effectLst/>
                <a:latin typeface="Open Sans"/>
                <a:ea typeface="Times New Roman"/>
              </a:rPr>
              <a:t> </a:t>
            </a:r>
            <a:endParaRPr lang="ru-RU" sz="1400" dirty="0">
              <a:effectLst/>
              <a:ea typeface="Times New Roman"/>
            </a:endParaRPr>
          </a:p>
        </p:txBody>
      </p:sp>
      <p:pic>
        <p:nvPicPr>
          <p:cNvPr id="6" name="Рисунок 5" descr="C:\Users\1\AppData\Local\Microsoft\Windows\Temporary Internet Files\Content.Word\IMG_53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070">
            <a:off x="4857480" y="1717586"/>
            <a:ext cx="3816424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 rot="1403346">
            <a:off x="1947146" y="1256109"/>
            <a:ext cx="27815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Я дракон, дракон, дракон</a:t>
            </a:r>
            <a:endParaRPr lang="ru-RU" sz="1600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Я иду, иду, иду</a:t>
            </a:r>
            <a:endParaRPr lang="ru-RU" sz="1600" dirty="0"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Arial"/>
                <a:ea typeface="Times New Roman"/>
              </a:rPr>
              <a:t>Хотите быть моим хвостом?</a:t>
            </a:r>
            <a:endParaRPr lang="ru-RU" sz="16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3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9871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300" dirty="0" smtClean="0">
                <a:solidFill>
                  <a:srgbClr val="FFFF00"/>
                </a:solidFill>
                <a:effectLst/>
                <a:latin typeface="Arial"/>
                <a:ea typeface="Calibri"/>
              </a:rPr>
              <a:t>Артикуляционная гимнастика </a:t>
            </a:r>
            <a:endParaRPr lang="ru-RU" sz="43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988840"/>
            <a:ext cx="4618608" cy="391348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 smtClean="0">
                <a:solidFill>
                  <a:srgbClr val="FFFF00"/>
                </a:solidFill>
              </a:rPr>
              <a:t> 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6" name="Рисунок 5" descr="C:\Users\1\AppData\Local\Microsoft\Windows\Temporary Internet Files\Content.Word\IMG_54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41">
            <a:off x="805920" y="1525809"/>
            <a:ext cx="3139671" cy="217055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pic>
        <p:nvPicPr>
          <p:cNvPr id="7" name="Рисунок 6" descr="C:\Users\1\AppData\Local\Microsoft\Windows\Temporary Internet Files\Content.Word\IMG_53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433">
            <a:off x="4616486" y="2500428"/>
            <a:ext cx="3402619" cy="252661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040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535" y="47667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300" dirty="0" smtClean="0">
                <a:solidFill>
                  <a:srgbClr val="FFFF00"/>
                </a:solidFill>
                <a:effectLst/>
                <a:latin typeface="Arial"/>
                <a:ea typeface="Calibri"/>
              </a:rPr>
              <a:t>Артикуляционная гимнастика </a:t>
            </a:r>
            <a:endParaRPr lang="ru-RU" sz="43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988840"/>
            <a:ext cx="4618608" cy="391348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 smtClean="0">
                <a:solidFill>
                  <a:srgbClr val="FFFF00"/>
                </a:solidFill>
              </a:rPr>
              <a:t> 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8" name="Рисунок 7" descr="I:\DCIM\101CANON\IMG_53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532">
            <a:off x="756798" y="1522671"/>
            <a:ext cx="3203848" cy="227687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pic>
        <p:nvPicPr>
          <p:cNvPr id="9" name="Рисунок 8" descr="I:\DCIM\101CANON\IMG_53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6293">
            <a:off x="4988203" y="2287031"/>
            <a:ext cx="3344059" cy="269592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299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233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Клен</vt:lpstr>
      <vt:lpstr>CorelDRAW</vt:lpstr>
      <vt:lpstr>Мастер-класс для педагогов</vt:lpstr>
      <vt:lpstr>Цель:  Показать формы и приёмы работы по развитию эмоциональной сферы дошкольников  в процессе театральной деятельности.</vt:lpstr>
      <vt:lpstr>Презентация PowerPoint</vt:lpstr>
      <vt:lpstr> ? Можно ли грустить, когда улыбаешься?</vt:lpstr>
      <vt:lpstr>? Изменилось ли ваше настроение?</vt:lpstr>
      <vt:lpstr>«Чувства и эмоции» </vt:lpstr>
      <vt:lpstr>«Чувства и эмоции» </vt:lpstr>
      <vt:lpstr>Артикуляционная гимнастика </vt:lpstr>
      <vt:lpstr>Артикуляционная гимнастика </vt:lpstr>
      <vt:lpstr>Театральне спектакли и этюды</vt:lpstr>
      <vt:lpstr>       Театральный этюд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yulia</cp:lastModifiedBy>
  <cp:revision>108</cp:revision>
  <dcterms:created xsi:type="dcterms:W3CDTF">2014-03-11T11:40:52Z</dcterms:created>
  <dcterms:modified xsi:type="dcterms:W3CDTF">2019-02-06T06:00:34Z</dcterms:modified>
</cp:coreProperties>
</file>