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81" r:id="rId3"/>
    <p:sldId id="275" r:id="rId4"/>
    <p:sldId id="259" r:id="rId5"/>
    <p:sldId id="276" r:id="rId6"/>
    <p:sldId id="260" r:id="rId7"/>
    <p:sldId id="282" r:id="rId8"/>
    <p:sldId id="262" r:id="rId9"/>
    <p:sldId id="267" r:id="rId10"/>
    <p:sldId id="268" r:id="rId11"/>
    <p:sldId id="266" r:id="rId12"/>
    <p:sldId id="278" r:id="rId13"/>
    <p:sldId id="274" r:id="rId14"/>
    <p:sldId id="279" r:id="rId15"/>
    <p:sldId id="261" r:id="rId16"/>
    <p:sldId id="280" r:id="rId17"/>
    <p:sldId id="264" r:id="rId18"/>
    <p:sldId id="265" r:id="rId19"/>
    <p:sldId id="269" r:id="rId20"/>
    <p:sldId id="273" r:id="rId21"/>
    <p:sldId id="27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3783345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352733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CF21C0-C21C-412C-9F07-10C8C4000632}" type="slidenum">
              <a:rPr lang="ru-RU" smtClean="0"/>
              <a:pPr/>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83733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589371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CF21C0-C21C-412C-9F07-10C8C4000632}" type="slidenum">
              <a:rPr lang="ru-RU" smtClean="0"/>
              <a:pPr/>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6013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1642181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321748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353346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4220876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405983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1946943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145428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102668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394820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294112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5FE70FD-C605-4670-866D-EE75124DEA20}" type="datetimeFigureOut">
              <a:rPr lang="ru-RU" smtClean="0"/>
              <a:pPr/>
              <a:t>13.02.2024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1CF21C0-C21C-412C-9F07-10C8C4000632}" type="slidenum">
              <a:rPr lang="ru-RU" smtClean="0"/>
              <a:pPr/>
              <a:t>‹#›</a:t>
            </a:fld>
            <a:endParaRPr lang="ru-RU"/>
          </a:p>
        </p:txBody>
      </p:sp>
    </p:spTree>
    <p:extLst>
      <p:ext uri="{BB962C8B-B14F-4D97-AF65-F5344CB8AC3E}">
        <p14:creationId xmlns:p14="http://schemas.microsoft.com/office/powerpoint/2010/main" val="4030626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FE70FD-C605-4670-866D-EE75124DEA20}" type="datetimeFigureOut">
              <a:rPr lang="ru-RU" smtClean="0"/>
              <a:pPr/>
              <a:t>13.02.2024</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1CF21C0-C21C-412C-9F07-10C8C4000632}" type="slidenum">
              <a:rPr lang="ru-RU" smtClean="0"/>
              <a:pPr/>
              <a:t>‹#›</a:t>
            </a:fld>
            <a:endParaRPr lang="ru-RU"/>
          </a:p>
        </p:txBody>
      </p:sp>
    </p:spTree>
    <p:extLst>
      <p:ext uri="{BB962C8B-B14F-4D97-AF65-F5344CB8AC3E}">
        <p14:creationId xmlns:p14="http://schemas.microsoft.com/office/powerpoint/2010/main" val="24918017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103208-DB04-FA20-2DED-F98ED0F3DC24}"/>
              </a:ext>
            </a:extLst>
          </p:cNvPr>
          <p:cNvSpPr>
            <a:spLocks noGrp="1"/>
          </p:cNvSpPr>
          <p:nvPr>
            <p:ph type="ctrTitle"/>
          </p:nvPr>
        </p:nvSpPr>
        <p:spPr>
          <a:xfrm>
            <a:off x="2009331" y="668453"/>
            <a:ext cx="7766936" cy="2154722"/>
          </a:xfrm>
        </p:spPr>
        <p:txBody>
          <a:bodyPr>
            <a:normAutofit fontScale="90000"/>
          </a:bodyPr>
          <a:lstStyle/>
          <a:p>
            <a:pPr algn="ctr"/>
            <a:r>
              <a:rPr lang="ru-RU" sz="3600" b="1" dirty="0">
                <a:solidFill>
                  <a:schemeClr val="accent1">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ПРОЕКТ</a:t>
            </a:r>
            <a:br>
              <a:rPr lang="ru-RU" sz="3600" b="1" dirty="0">
                <a:solidFill>
                  <a:schemeClr val="accent1">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br>
            <a:r>
              <a:rPr lang="ru-RU" sz="3600" b="1" dirty="0">
                <a:solidFill>
                  <a:schemeClr val="accent1">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 «СТЕП- АЭРОБИКА ДЛЯ ДОШКОЛЬНИКОВ»</a:t>
            </a:r>
            <a:br>
              <a:rPr lang="ru-RU" sz="3600" dirty="0">
                <a:solidFill>
                  <a:schemeClr val="accent1">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br>
            <a:endParaRPr lang="ru-RU" sz="3600"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C6E6F440-E79B-E142-4F4E-826F059C68F9}"/>
              </a:ext>
            </a:extLst>
          </p:cNvPr>
          <p:cNvSpPr>
            <a:spLocks noGrp="1"/>
          </p:cNvSpPr>
          <p:nvPr>
            <p:ph type="subTitle" idx="1"/>
          </p:nvPr>
        </p:nvSpPr>
        <p:spPr>
          <a:xfrm>
            <a:off x="135467" y="120004"/>
            <a:ext cx="11740444" cy="1096899"/>
          </a:xfrm>
        </p:spPr>
        <p:txBody>
          <a:bodyPr>
            <a:normAutofit/>
          </a:bodyPr>
          <a:lstStyle/>
          <a:p>
            <a:pPr algn="ctr"/>
            <a:r>
              <a:rPr lang="ru-RU" sz="1400" dirty="0">
                <a:solidFill>
                  <a:schemeClr val="tx1"/>
                </a:solidFill>
                <a:effectLst/>
                <a:latin typeface="Cambria Math" panose="02040503050406030204" pitchFamily="18" charset="0"/>
                <a:ea typeface="Cambria Math" panose="02040503050406030204" pitchFamily="18" charset="0"/>
              </a:rPr>
              <a:t>Муниципальное бюджетное дошкольное образовательное  учреждение «Усть-Нерский детский сад общеразвивающего вида с приоритетным осуществлением деятельности по познавательно-речевому развитию детей №3 «Сказка»</a:t>
            </a:r>
            <a:endParaRPr lang="ru-RU" sz="1400" dirty="0">
              <a:solidFill>
                <a:schemeClr val="tx1"/>
              </a:solidFill>
              <a:latin typeface="Cambria Math" panose="02040503050406030204" pitchFamily="18" charset="0"/>
              <a:ea typeface="Cambria Math" panose="02040503050406030204" pitchFamily="18" charset="0"/>
            </a:endParaRPr>
          </a:p>
        </p:txBody>
      </p:sp>
      <p:sp>
        <p:nvSpPr>
          <p:cNvPr id="4" name="TextBox 3">
            <a:extLst>
              <a:ext uri="{FF2B5EF4-FFF2-40B4-BE49-F238E27FC236}">
                <a16:creationId xmlns:a16="http://schemas.microsoft.com/office/drawing/2014/main" id="{455D2312-C1D0-7E75-5EF1-007CDE0F5003}"/>
              </a:ext>
            </a:extLst>
          </p:cNvPr>
          <p:cNvSpPr txBox="1"/>
          <p:nvPr/>
        </p:nvSpPr>
        <p:spPr>
          <a:xfrm>
            <a:off x="8102209" y="6014721"/>
            <a:ext cx="5362403" cy="646331"/>
          </a:xfrm>
          <a:prstGeom prst="rect">
            <a:avLst/>
          </a:prstGeom>
          <a:noFill/>
        </p:spPr>
        <p:txBody>
          <a:bodyPr wrap="square" rtlCol="0">
            <a:spAutoFit/>
          </a:bodyPr>
          <a:lstStyle/>
          <a:p>
            <a:r>
              <a:rPr lang="ru-RU" dirty="0">
                <a:latin typeface="Cambria Math" panose="02040503050406030204" pitchFamily="18" charset="0"/>
                <a:ea typeface="Cambria Math" panose="02040503050406030204" pitchFamily="18" charset="0"/>
                <a:cs typeface="Times New Roman" panose="02020603050405020304" pitchFamily="18" charset="0"/>
              </a:rPr>
              <a:t>Автор проекта :</a:t>
            </a:r>
          </a:p>
          <a:p>
            <a:r>
              <a:rPr lang="ru-RU" dirty="0">
                <a:latin typeface="Cambria Math" panose="02040503050406030204" pitchFamily="18" charset="0"/>
                <a:ea typeface="Cambria Math" panose="02040503050406030204" pitchFamily="18" charset="0"/>
                <a:cs typeface="Times New Roman" panose="02020603050405020304" pitchFamily="18" charset="0"/>
              </a:rPr>
              <a:t>Деменева Анастасия Игоревна</a:t>
            </a:r>
          </a:p>
        </p:txBody>
      </p:sp>
      <p:sp>
        <p:nvSpPr>
          <p:cNvPr id="5" name="TextBox 4">
            <a:extLst>
              <a:ext uri="{FF2B5EF4-FFF2-40B4-BE49-F238E27FC236}">
                <a16:creationId xmlns:a16="http://schemas.microsoft.com/office/drawing/2014/main" id="{445FB2FE-BE08-0EFB-3993-9E990D062EC6}"/>
              </a:ext>
            </a:extLst>
          </p:cNvPr>
          <p:cNvSpPr txBox="1"/>
          <p:nvPr/>
        </p:nvSpPr>
        <p:spPr>
          <a:xfrm>
            <a:off x="4681025" y="6337886"/>
            <a:ext cx="1991360" cy="369332"/>
          </a:xfrm>
          <a:prstGeom prst="rect">
            <a:avLst/>
          </a:prstGeom>
          <a:noFill/>
        </p:spPr>
        <p:txBody>
          <a:bodyPr wrap="square" rtlCol="0">
            <a:spAutoFit/>
          </a:bodyPr>
          <a:lstStyle/>
          <a:p>
            <a:r>
              <a:rPr lang="ru-RU" dirty="0">
                <a:latin typeface="Cambria Math" panose="02040503050406030204" pitchFamily="18" charset="0"/>
                <a:ea typeface="Cambria Math" panose="02040503050406030204" pitchFamily="18" charset="0"/>
                <a:cs typeface="Times New Roman" panose="02020603050405020304" pitchFamily="18" charset="0"/>
              </a:rPr>
              <a:t>пгт. Усть-Нера</a:t>
            </a:r>
          </a:p>
        </p:txBody>
      </p:sp>
      <p:pic>
        <p:nvPicPr>
          <p:cNvPr id="6" name="Рисунок 5">
            <a:extLst>
              <a:ext uri="{FF2B5EF4-FFF2-40B4-BE49-F238E27FC236}">
                <a16:creationId xmlns:a16="http://schemas.microsoft.com/office/drawing/2014/main" id="{A8636A4B-8864-F12E-FACD-C13F5E33BE3F}"/>
              </a:ext>
            </a:extLst>
          </p:cNvPr>
          <p:cNvPicPr>
            <a:picLocks noChangeAspect="1"/>
          </p:cNvPicPr>
          <p:nvPr/>
        </p:nvPicPr>
        <p:blipFill rotWithShape="1">
          <a:blip r:embed="rId2"/>
          <a:srcRect l="5704" r="3374"/>
          <a:stretch/>
        </p:blipFill>
        <p:spPr>
          <a:xfrm>
            <a:off x="3251200" y="2507994"/>
            <a:ext cx="5508977" cy="3506727"/>
          </a:xfrm>
          <a:prstGeom prst="rect">
            <a:avLst/>
          </a:prstGeom>
        </p:spPr>
      </p:pic>
    </p:spTree>
    <p:extLst>
      <p:ext uri="{BB962C8B-B14F-4D97-AF65-F5344CB8AC3E}">
        <p14:creationId xmlns:p14="http://schemas.microsoft.com/office/powerpoint/2010/main" val="4248276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Деменева Анастасия\Desktop\зумба степ\IMG_6903.JPG"/>
          <p:cNvPicPr>
            <a:picLocks noChangeAspect="1" noChangeArrowheads="1"/>
          </p:cNvPicPr>
          <p:nvPr/>
        </p:nvPicPr>
        <p:blipFill>
          <a:blip r:embed="rId2" cstate="print"/>
          <a:srcRect l="13331" t="11217"/>
          <a:stretch>
            <a:fillRect/>
          </a:stretch>
        </p:blipFill>
        <p:spPr bwMode="auto">
          <a:xfrm rot="20215374">
            <a:off x="647113" y="3094892"/>
            <a:ext cx="3647425" cy="280229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Объект 2">
            <a:extLst>
              <a:ext uri="{FF2B5EF4-FFF2-40B4-BE49-F238E27FC236}">
                <a16:creationId xmlns:a16="http://schemas.microsoft.com/office/drawing/2014/main" id="{E1BE6453-C186-F4DB-C149-E3E744384CD9}"/>
              </a:ext>
            </a:extLst>
          </p:cNvPr>
          <p:cNvSpPr>
            <a:spLocks noGrp="1"/>
          </p:cNvSpPr>
          <p:nvPr>
            <p:ph idx="1"/>
          </p:nvPr>
        </p:nvSpPr>
        <p:spPr>
          <a:xfrm>
            <a:off x="677334" y="284481"/>
            <a:ext cx="10681546" cy="5756882"/>
          </a:xfrm>
        </p:spPr>
        <p:txBody>
          <a:bodyPr/>
          <a:lstStyle/>
          <a:p>
            <a:pPr indent="0" algn="ctr">
              <a:lnSpc>
                <a:spcPct val="115000"/>
              </a:lnSpc>
              <a:spcAft>
                <a:spcPts val="1000"/>
              </a:spcAft>
              <a:buNone/>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«Цирковые лошадки»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850" algn="just">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Круг из степов — это цирковая арена. Дети идут вокруг степов, высоко поднимая колени («как лошадки на учении»), затем по сигналу переходят на бег с высоким подниманием</a:t>
            </a:r>
            <a:r>
              <a:rPr lang="ru-RU" dirty="0">
                <a:latin typeface="Calibri" panose="020F0502020204030204" pitchFamily="34" charset="0"/>
                <a:ea typeface="Times New Roman" panose="02020603050405020304" pitchFamily="18" charset="0"/>
                <a:cs typeface="Times New Roman" panose="02020603050405020304" pitchFamily="18" charset="0"/>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колен, затем на ходьбу и по остановке музыки занимают степ («стойло», степов должно быть на 2—3 меньше количества детей). Игра повторяется 3 раза.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122" name="Picture 2" descr="C:\Users\Деменева Анастасия\Desktop\зумба степ\IMG_6899.JPG"/>
          <p:cNvPicPr>
            <a:picLocks noChangeAspect="1" noChangeArrowheads="1"/>
          </p:cNvPicPr>
          <p:nvPr/>
        </p:nvPicPr>
        <p:blipFill>
          <a:blip r:embed="rId3" cstate="print"/>
          <a:srcRect l="13038" t="10826" r="10176"/>
          <a:stretch>
            <a:fillRect/>
          </a:stretch>
        </p:blipFill>
        <p:spPr bwMode="auto">
          <a:xfrm>
            <a:off x="4149969" y="2803089"/>
            <a:ext cx="4149970" cy="361460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C:\Users\Деменева Анастасия\Desktop\зумба степ\IMG_6908.JPG"/>
          <p:cNvPicPr>
            <a:picLocks noChangeAspect="1" noChangeArrowheads="1"/>
          </p:cNvPicPr>
          <p:nvPr/>
        </p:nvPicPr>
        <p:blipFill>
          <a:blip r:embed="rId4" cstate="print"/>
          <a:srcRect l="19192" t="14734" r="4314" b="13365"/>
          <a:stretch>
            <a:fillRect/>
          </a:stretch>
        </p:blipFill>
        <p:spPr bwMode="auto">
          <a:xfrm rot="731557">
            <a:off x="8215532" y="2700997"/>
            <a:ext cx="3671668" cy="2912012"/>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334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F65D58A-F42B-8B12-AC03-4638DCFD09C7}"/>
              </a:ext>
            </a:extLst>
          </p:cNvPr>
          <p:cNvSpPr>
            <a:spLocks noGrp="1"/>
          </p:cNvSpPr>
          <p:nvPr>
            <p:ph idx="1"/>
          </p:nvPr>
        </p:nvSpPr>
        <p:spPr>
          <a:xfrm>
            <a:off x="677334" y="152400"/>
            <a:ext cx="10407226" cy="6563359"/>
          </a:xfrm>
        </p:spPr>
        <p:txBody>
          <a:bodyPr>
            <a:normAutofit fontScale="62500" lnSpcReduction="20000"/>
          </a:bodyPr>
          <a:lstStyle/>
          <a:p>
            <a:pPr marL="0" indent="0" algn="ctr">
              <a:lnSpc>
                <a:spcPct val="115000"/>
              </a:lnSpc>
              <a:spcBef>
                <a:spcPts val="0"/>
              </a:spcBef>
              <a:buNone/>
            </a:pPr>
            <a:r>
              <a:rPr lang="ru-RU" sz="3200" b="1"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Игровые упражнения на степ- платформе</a:t>
            </a:r>
          </a:p>
          <a:p>
            <a:pPr marL="0" indent="0" algn="ctr">
              <a:lnSpc>
                <a:spcPct val="115000"/>
              </a:lnSpc>
              <a:spcBef>
                <a:spcPts val="0"/>
              </a:spcBef>
              <a:buNone/>
            </a:pPr>
            <a:endParaRPr lang="ru-RU" sz="18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 «Птички на ветке» - сидение на корточках на степе.</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«Флюгер на крыше» - кружение в обе стороны на степе. Одна рука отведена в сторону.</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«Самолет» - стоя на степе, ноги вместе руки в стороны на высоту плеч, руки – крылья самолета, который при полете делает наклон то вправо, то влево.</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«Пингвины» - спрыгивание, запрыгивание на степ.</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«Перебрось мяч» - парное упражнение. Перебрасывание мяча, стоя на степах.</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«Аист на крыше» - стойка на одной ноге с открытыми глазами.</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«Стойкий оловянный солдатик» - стойка на степе на одной ноге, вторая согнута в колене, отведена назад.</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«Стоп - кадр» - имитация фотографических изображений (варианты).</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«Египетский шаг» - стоя на степе (по длине степа) – носок одной ноги касается пятки другой.</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«Великан» - стоя на носочках на степе, потянуть руки вверх.</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«Кран» - стоя на степе ноги на ширине плеч, руки к плечам, выдвинуты вперед. Поднять правую ногу, согнутую в колене, прикоснуться коленом к левому локтю, вернуться в </a:t>
            </a:r>
            <a:r>
              <a:rPr lang="ru-RU" sz="2200" dirty="0" err="1">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и.п</a:t>
            </a: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 то же– левой ногой.</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«Стрекоза» - стоя на степе на носках, руки на поясе, локти назад.</a:t>
            </a:r>
          </a:p>
          <a:p>
            <a:pPr algn="just">
              <a:lnSpc>
                <a:spcPct val="115000"/>
              </a:lnSpc>
              <a:spcBef>
                <a:spcPts val="0"/>
              </a:spcBef>
            </a:pPr>
            <a:endParaRPr lang="ru-RU" sz="18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indent="0" algn="ctr">
              <a:lnSpc>
                <a:spcPct val="115000"/>
              </a:lnSpc>
              <a:spcBef>
                <a:spcPts val="0"/>
              </a:spcBef>
              <a:buNone/>
            </a:pPr>
            <a:r>
              <a:rPr lang="ru-RU" sz="3200" b="1"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Коррекционная гимнастика с использованием степ- платформ</a:t>
            </a:r>
            <a:endParaRPr lang="ru-RU" sz="3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indent="0" algn="ctr">
              <a:lnSpc>
                <a:spcPct val="115000"/>
              </a:lnSpc>
              <a:spcBef>
                <a:spcPts val="0"/>
              </a:spcBef>
              <a:buNone/>
            </a:pPr>
            <a:r>
              <a:rPr lang="ru-RU" sz="3200" b="1"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Упражнения для профилактики плоскостопия «Мишка»</a:t>
            </a:r>
          </a:p>
          <a:p>
            <a:pPr indent="0" algn="ctr">
              <a:lnSpc>
                <a:spcPct val="115000"/>
              </a:lnSpc>
              <a:spcBef>
                <a:spcPts val="0"/>
              </a:spcBef>
              <a:buNone/>
            </a:pPr>
            <a:endParaRPr lang="ru-RU" sz="18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marL="0" indent="0" algn="just">
              <a:lnSpc>
                <a:spcPct val="115000"/>
              </a:lnSpc>
              <a:spcBef>
                <a:spcPts val="0"/>
              </a:spcBef>
              <a:buNone/>
            </a:pPr>
            <a:r>
              <a:rPr lang="ru-RU" sz="18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 (</a:t>
            </a: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упражнения выполняются в соответствии с текстом)</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Вылез мишка из берлоги, (встать на с-пл.)</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Разминает мишка ноги. (ходьба на месте на с-пл.)</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На носочках он пошёл, (ходьба на месте на носочках на с-пл.)</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И на пяточках потом. (ходьба на месте на пяточках на с-пл.)</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На качелях покачался, (перекатывание с носка на пятку на месте на с-пл.)</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И к лисичке он подкрался:(спрыгнуть с с-пл. на обе ноги и медвежьим шагом подойти к игрушке-лисе)</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"Ты куда бежишь, лисица?"</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"Солнце село, спать пора,</a:t>
            </a:r>
          </a:p>
          <a:p>
            <a:pPr algn="just">
              <a:lnSpc>
                <a:spcPct val="115000"/>
              </a:lnSpc>
              <a:spcBef>
                <a:spcPts val="0"/>
              </a:spcBef>
            </a:pPr>
            <a:r>
              <a:rPr lang="ru-RU" sz="22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Хорошо, что есть нора!" (каждый бежит в свою норку на с-пл.)</a:t>
            </a:r>
          </a:p>
          <a:p>
            <a:endParaRPr lang="ru-RU" dirty="0"/>
          </a:p>
        </p:txBody>
      </p:sp>
    </p:spTree>
    <p:extLst>
      <p:ext uri="{BB962C8B-B14F-4D97-AF65-F5344CB8AC3E}">
        <p14:creationId xmlns:p14="http://schemas.microsoft.com/office/powerpoint/2010/main" val="1450128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3ADD7-4670-17B5-CB61-7C45C4D2D40B}"/>
            </a:ext>
          </a:extLst>
        </p:cNvPr>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0D10CA81-962E-9DAD-215F-378F4857F6F8}"/>
              </a:ext>
            </a:extLst>
          </p:cNvPr>
          <p:cNvGraphicFramePr>
            <a:graphicFrameLocks noGrp="1"/>
          </p:cNvGraphicFramePr>
          <p:nvPr>
            <p:ph idx="1"/>
            <p:extLst>
              <p:ext uri="{D42A27DB-BD31-4B8C-83A1-F6EECF244321}">
                <p14:modId xmlns:p14="http://schemas.microsoft.com/office/powerpoint/2010/main" val="1203833492"/>
              </p:ext>
            </p:extLst>
          </p:nvPr>
        </p:nvGraphicFramePr>
        <p:xfrm>
          <a:off x="-25966" y="542943"/>
          <a:ext cx="11776004" cy="7144375"/>
        </p:xfrm>
        <a:graphic>
          <a:graphicData uri="http://schemas.openxmlformats.org/drawingml/2006/table">
            <a:tbl>
              <a:tblPr firstRow="1" firstCol="1" bandRow="1">
                <a:tableStyleId>{21E4AEA4-8DFA-4A89-87EB-49C32662AFE0}</a:tableStyleId>
              </a:tblPr>
              <a:tblGrid>
                <a:gridCol w="581125">
                  <a:extLst>
                    <a:ext uri="{9D8B030D-6E8A-4147-A177-3AD203B41FA5}">
                      <a16:colId xmlns:a16="http://schemas.microsoft.com/office/drawing/2014/main" val="3313517844"/>
                    </a:ext>
                  </a:extLst>
                </a:gridCol>
                <a:gridCol w="3468201">
                  <a:extLst>
                    <a:ext uri="{9D8B030D-6E8A-4147-A177-3AD203B41FA5}">
                      <a16:colId xmlns:a16="http://schemas.microsoft.com/office/drawing/2014/main" val="2431249059"/>
                    </a:ext>
                  </a:extLst>
                </a:gridCol>
                <a:gridCol w="7726678">
                  <a:extLst>
                    <a:ext uri="{9D8B030D-6E8A-4147-A177-3AD203B41FA5}">
                      <a16:colId xmlns:a16="http://schemas.microsoft.com/office/drawing/2014/main" val="2489235568"/>
                    </a:ext>
                  </a:extLst>
                </a:gridCol>
              </a:tblGrid>
              <a:tr h="489673">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rPr>
                        <a:t>№</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algn="ctr">
                        <a:lnSpc>
                          <a:spcPct val="115000"/>
                        </a:lnSpc>
                        <a:spcAft>
                          <a:spcPts val="1000"/>
                        </a:spcAft>
                      </a:pPr>
                      <a:r>
                        <a:rPr lang="ru-RU" sz="1600" dirty="0">
                          <a:effectLst/>
                          <a:latin typeface="Cambria Math" panose="02040503050406030204" pitchFamily="18" charset="0"/>
                          <a:ea typeface="Cambria Math" panose="02040503050406030204" pitchFamily="18" charset="0"/>
                        </a:rPr>
                        <a:t>Наименование мероприятия</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algn="ctr">
                        <a:lnSpc>
                          <a:spcPct val="115000"/>
                        </a:lnSpc>
                        <a:spcAft>
                          <a:spcPts val="1000"/>
                        </a:spcAft>
                      </a:pPr>
                      <a:r>
                        <a:rPr lang="ru-RU" sz="1600" dirty="0">
                          <a:effectLst/>
                          <a:latin typeface="Cambria Math" panose="02040503050406030204" pitchFamily="18" charset="0"/>
                          <a:ea typeface="Cambria Math" panose="02040503050406030204" pitchFamily="18" charset="0"/>
                        </a:rPr>
                        <a:t>Цель</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extLst>
                  <a:ext uri="{0D108BD9-81ED-4DB2-BD59-A6C34878D82A}">
                    <a16:rowId xmlns:a16="http://schemas.microsoft.com/office/drawing/2014/main" val="2148249853"/>
                  </a:ext>
                </a:extLst>
              </a:tr>
              <a:tr h="489673">
                <a:tc>
                  <a:txBody>
                    <a:bodyPr/>
                    <a:lstStyle/>
                    <a:p>
                      <a:pPr algn="r">
                        <a:lnSpc>
                          <a:spcPct val="115000"/>
                        </a:lnSpc>
                        <a:spcAft>
                          <a:spcPts val="1000"/>
                        </a:spcAft>
                      </a:pP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gridSpan="2">
                  <a:txBody>
                    <a:bodyPr/>
                    <a:lstStyle/>
                    <a:p>
                      <a:pPr algn="ctr">
                        <a:lnSpc>
                          <a:spcPct val="115000"/>
                        </a:lnSpc>
                        <a:spcAft>
                          <a:spcPts val="1000"/>
                        </a:spcAft>
                      </a:pPr>
                      <a:r>
                        <a:rPr lang="ru-RU" sz="1600" dirty="0">
                          <a:effectLst/>
                          <a:latin typeface="Cambria Math" panose="02040503050406030204" pitchFamily="18" charset="0"/>
                          <a:ea typeface="Cambria Math" panose="02040503050406030204" pitchFamily="18" charset="0"/>
                          <a:cs typeface="Times New Roman" panose="02020603050405020304" pitchFamily="18" charset="0"/>
                        </a:rPr>
                        <a:t>РАБОТА С РОДИТЕЛЯМИ</a:t>
                      </a:r>
                    </a:p>
                  </a:txBody>
                  <a:tcPr marL="40520" marR="40520" marT="0" marB="0"/>
                </a:tc>
                <a:tc hMerge="1">
                  <a:txBody>
                    <a:bodyPr/>
                    <a:lstStyle/>
                    <a:p>
                      <a:endParaRPr lang="ru-RU"/>
                    </a:p>
                  </a:txBody>
                  <a:tcPr/>
                </a:tc>
                <a:extLst>
                  <a:ext uri="{0D108BD9-81ED-4DB2-BD59-A6C34878D82A}">
                    <a16:rowId xmlns:a16="http://schemas.microsoft.com/office/drawing/2014/main" val="2683438474"/>
                  </a:ext>
                </a:extLst>
              </a:tr>
              <a:tr h="1207927">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rPr>
                        <a:t>1..</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rtl="0" eaLnBrk="1" latinLnBrk="0" hangingPunct="1"/>
                      <a:r>
                        <a:rPr lang="ru-RU" sz="1800" kern="1200" dirty="0">
                          <a:solidFill>
                            <a:schemeClr val="dk1"/>
                          </a:solidFill>
                          <a:effectLst/>
                          <a:latin typeface="Cambria Math" panose="02040503050406030204" pitchFamily="18" charset="0"/>
                          <a:ea typeface="Cambria Math" panose="02040503050406030204" pitchFamily="18" charset="0"/>
                          <a:cs typeface="+mn-cs"/>
                        </a:rPr>
                        <a:t>Консультация для родителей «Степ аэробика для дошкольников»</a:t>
                      </a:r>
                      <a:endParaRPr lang="ru-RU" sz="1600" dirty="0">
                        <a:effectLst/>
                        <a:latin typeface="Cambria Math" panose="02040503050406030204" pitchFamily="18" charset="0"/>
                        <a:ea typeface="Cambria Math" panose="02040503050406030204" pitchFamily="18" charset="0"/>
                      </a:endParaRPr>
                    </a:p>
                  </a:txBody>
                  <a:tcPr marL="40520" marR="40520" marT="0" marB="0"/>
                </a:tc>
                <a:tc>
                  <a:txBody>
                    <a:bodyPr/>
                    <a:lstStyle/>
                    <a:p>
                      <a:pPr algn="just">
                        <a:lnSpc>
                          <a:spcPct val="115000"/>
                        </a:lnSpc>
                        <a:spcAft>
                          <a:spcPts val="1000"/>
                        </a:spcAft>
                      </a:pPr>
                      <a:r>
                        <a:rPr lang="ru-RU" sz="1800" kern="1200" dirty="0">
                          <a:solidFill>
                            <a:schemeClr val="dk1"/>
                          </a:solidFill>
                          <a:effectLst/>
                          <a:latin typeface="Cambria Math" panose="02040503050406030204" pitchFamily="18" charset="0"/>
                          <a:ea typeface="Cambria Math" panose="02040503050406030204" pitchFamily="18" charset="0"/>
                          <a:cs typeface="+mn-cs"/>
                        </a:rPr>
                        <a:t>Способствовать пониманию родителей о необходимости формирования двигательной активности детей для укрепления их здоровья через степ-аэробику.</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extLst>
                  <a:ext uri="{0D108BD9-81ED-4DB2-BD59-A6C34878D82A}">
                    <a16:rowId xmlns:a16="http://schemas.microsoft.com/office/drawing/2014/main" val="1583199299"/>
                  </a:ext>
                </a:extLst>
              </a:tr>
              <a:tr h="1033796">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rPr>
                        <a:t>2.</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rtl="0" eaLnBrk="1" latinLnBrk="0" hangingPunct="1"/>
                      <a:r>
                        <a:rPr lang="ru-RU" sz="1800" kern="1200" dirty="0">
                          <a:solidFill>
                            <a:schemeClr val="dk1"/>
                          </a:solidFill>
                          <a:effectLst/>
                          <a:latin typeface="Cambria Math" panose="02040503050406030204" pitchFamily="18" charset="0"/>
                          <a:ea typeface="Cambria Math" panose="02040503050406030204" pitchFamily="18" charset="0"/>
                          <a:cs typeface="+mn-cs"/>
                        </a:rPr>
                        <a:t>Родительское собрание «Физическое здоровье наших детей»</a:t>
                      </a:r>
                      <a:endParaRPr lang="ru-RU" dirty="0">
                        <a:effectLst/>
                        <a:latin typeface="Cambria Math" panose="02040503050406030204" pitchFamily="18" charset="0"/>
                        <a:ea typeface="Cambria Math" panose="02040503050406030204" pitchFamily="18" charset="0"/>
                      </a:endParaRPr>
                    </a:p>
                  </a:txBody>
                  <a:tcPr marL="40520" marR="40520" marT="0" marB="0"/>
                </a:tc>
                <a:tc>
                  <a:txBody>
                    <a:bodyPr/>
                    <a:lstStyle/>
                    <a:p>
                      <a:pPr rtl="0" eaLnBrk="1" latinLnBrk="0" hangingPunct="1"/>
                      <a:r>
                        <a:rPr lang="ru-RU" sz="1800" kern="1200" dirty="0">
                          <a:solidFill>
                            <a:schemeClr val="dk1"/>
                          </a:solidFill>
                          <a:effectLst/>
                          <a:latin typeface="Cambria Math" panose="02040503050406030204" pitchFamily="18" charset="0"/>
                          <a:ea typeface="Cambria Math" panose="02040503050406030204" pitchFamily="18" charset="0"/>
                          <a:cs typeface="+mn-cs"/>
                        </a:rPr>
                        <a:t>Привлечение внимания родителей воспитанников к реализации проекта</a:t>
                      </a:r>
                      <a:endParaRPr lang="ru-RU" sz="1600" dirty="0">
                        <a:effectLst/>
                        <a:latin typeface="Cambria Math" panose="02040503050406030204" pitchFamily="18" charset="0"/>
                        <a:ea typeface="Cambria Math" panose="02040503050406030204" pitchFamily="18" charset="0"/>
                      </a:endParaRPr>
                    </a:p>
                  </a:txBody>
                  <a:tcPr marL="40520" marR="40520" marT="0" marB="0"/>
                </a:tc>
                <a:extLst>
                  <a:ext uri="{0D108BD9-81ED-4DB2-BD59-A6C34878D82A}">
                    <a16:rowId xmlns:a16="http://schemas.microsoft.com/office/drawing/2014/main" val="873367423"/>
                  </a:ext>
                </a:extLst>
              </a:tr>
              <a:tr h="1138947">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rPr>
                        <a:t>3.</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marL="0" marR="0" lvl="0" indent="0" algn="just" defTabSz="457200" rtl="0" eaLnBrk="1" fontAlgn="auto" latinLnBrk="0" hangingPunct="1">
                        <a:lnSpc>
                          <a:spcPct val="115000"/>
                        </a:lnSpc>
                        <a:spcBef>
                          <a:spcPts val="0"/>
                        </a:spcBef>
                        <a:spcAft>
                          <a:spcPts val="1000"/>
                        </a:spcAft>
                        <a:buClrTx/>
                        <a:buSzTx/>
                        <a:buFontTx/>
                        <a:buNone/>
                        <a:tabLst/>
                        <a:defRPr/>
                      </a:pPr>
                      <a:r>
                        <a:rPr lang="ru-RU" sz="1800" kern="1200" dirty="0">
                          <a:solidFill>
                            <a:schemeClr val="dk1"/>
                          </a:solidFill>
                          <a:effectLst/>
                          <a:latin typeface="Cambria Math" panose="02040503050406030204" pitchFamily="18" charset="0"/>
                          <a:ea typeface="Cambria Math" panose="02040503050406030204" pitchFamily="18" charset="0"/>
                          <a:cs typeface="+mn-cs"/>
                        </a:rPr>
                        <a:t>Родительское собрание с открытым показом детей с использованием степ-платформ.</a:t>
                      </a:r>
                      <a:endParaRPr lang="ru-RU" sz="1600" dirty="0">
                        <a:effectLst/>
                        <a:latin typeface="Cambria Math" panose="02040503050406030204" pitchFamily="18" charset="0"/>
                        <a:ea typeface="Cambria Math" panose="02040503050406030204" pitchFamily="18" charset="0"/>
                      </a:endParaRPr>
                    </a:p>
                    <a:p>
                      <a:pPr algn="just">
                        <a:lnSpc>
                          <a:spcPct val="115000"/>
                        </a:lnSpc>
                        <a:spcAft>
                          <a:spcPts val="1000"/>
                        </a:spcAft>
                      </a:pP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rtl="0" eaLnBrk="1" latinLnBrk="0" hangingPunct="1"/>
                      <a:r>
                        <a:rPr lang="ru-RU" sz="1800" kern="1200" dirty="0">
                          <a:solidFill>
                            <a:schemeClr val="dk1"/>
                          </a:solidFill>
                          <a:effectLst/>
                          <a:latin typeface="Cambria Math" panose="02040503050406030204" pitchFamily="18" charset="0"/>
                          <a:ea typeface="Cambria Math" panose="02040503050406030204" pitchFamily="18" charset="0"/>
                          <a:cs typeface="+mn-cs"/>
                        </a:rPr>
                        <a:t>Формировать у детей стойкий интерес к занятиям физической культурой, своим достижениям, что является одним из важнейших</a:t>
                      </a:r>
                      <a:endParaRPr lang="ru-RU" sz="1600" dirty="0">
                        <a:effectLst/>
                        <a:latin typeface="Cambria Math" panose="02040503050406030204" pitchFamily="18" charset="0"/>
                        <a:ea typeface="Cambria Math" panose="02040503050406030204" pitchFamily="18" charset="0"/>
                      </a:endParaRPr>
                    </a:p>
                    <a:p>
                      <a:pPr rtl="0" eaLnBrk="1" latinLnBrk="0" hangingPunct="1"/>
                      <a:r>
                        <a:rPr lang="ru-RU" sz="1800" kern="1200" dirty="0">
                          <a:solidFill>
                            <a:schemeClr val="dk1"/>
                          </a:solidFill>
                          <a:effectLst/>
                          <a:latin typeface="Cambria Math" panose="02040503050406030204" pitchFamily="18" charset="0"/>
                          <a:ea typeface="Cambria Math" panose="02040503050406030204" pitchFamily="18" charset="0"/>
                          <a:cs typeface="+mn-cs"/>
                        </a:rPr>
                        <a:t>условий формирования мотивации здорового образа жизни.</a:t>
                      </a:r>
                      <a:endParaRPr lang="ru-RU" sz="1600" dirty="0">
                        <a:effectLst/>
                        <a:latin typeface="Cambria Math" panose="02040503050406030204" pitchFamily="18" charset="0"/>
                        <a:ea typeface="Cambria Math" panose="02040503050406030204" pitchFamily="18" charset="0"/>
                      </a:endParaRPr>
                    </a:p>
                    <a:p>
                      <a:pPr algn="just">
                        <a:lnSpc>
                          <a:spcPct val="115000"/>
                        </a:lnSpc>
                        <a:spcAft>
                          <a:spcPts val="1000"/>
                        </a:spcAft>
                      </a:pP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extLst>
                  <a:ext uri="{0D108BD9-81ED-4DB2-BD59-A6C34878D82A}">
                    <a16:rowId xmlns:a16="http://schemas.microsoft.com/office/drawing/2014/main" val="2274337045"/>
                  </a:ext>
                </a:extLst>
              </a:tr>
              <a:tr h="1138947">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cs typeface="Times New Roman" panose="02020603050405020304" pitchFamily="18" charset="0"/>
                        </a:rPr>
                        <a:t>4.</a:t>
                      </a:r>
                    </a:p>
                  </a:txBody>
                  <a:tcPr marL="40520" marR="40520" marT="0" marB="0"/>
                </a:tc>
                <a:tc>
                  <a:txBody>
                    <a:bodyPr/>
                    <a:lstStyle/>
                    <a:p>
                      <a:pPr algn="just">
                        <a:lnSpc>
                          <a:spcPct val="115000"/>
                        </a:lnSpc>
                        <a:spcAft>
                          <a:spcPts val="1000"/>
                        </a:spcAft>
                      </a:pP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marL="0" marR="0" lvl="0" indent="0" algn="just" defTabSz="457200" rtl="0" eaLnBrk="1" fontAlgn="auto" latinLnBrk="0" hangingPunct="1">
                        <a:lnSpc>
                          <a:spcPct val="115000"/>
                        </a:lnSpc>
                        <a:spcBef>
                          <a:spcPts val="0"/>
                        </a:spcBef>
                        <a:spcAft>
                          <a:spcPts val="1000"/>
                        </a:spcAft>
                        <a:buClrTx/>
                        <a:buSzTx/>
                        <a:buFontTx/>
                        <a:buNone/>
                        <a:tabLst/>
                        <a:defRPr/>
                      </a:pPr>
                      <a:endParaRPr lang="ru-RU" sz="1600" dirty="0">
                        <a:effectLst/>
                        <a:latin typeface="Cambria Math" panose="02040503050406030204" pitchFamily="18" charset="0"/>
                        <a:ea typeface="Cambria Math" panose="02040503050406030204" pitchFamily="18" charset="0"/>
                      </a:endParaRPr>
                    </a:p>
                  </a:txBody>
                  <a:tcPr marL="40520" marR="40520" marT="0" marB="0"/>
                </a:tc>
                <a:extLst>
                  <a:ext uri="{0D108BD9-81ED-4DB2-BD59-A6C34878D82A}">
                    <a16:rowId xmlns:a16="http://schemas.microsoft.com/office/drawing/2014/main" val="3979360134"/>
                  </a:ext>
                </a:extLst>
              </a:tr>
              <a:tr h="1138947">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cs typeface="Times New Roman" panose="02020603050405020304" pitchFamily="18" charset="0"/>
                        </a:rPr>
                        <a:t>5.</a:t>
                      </a:r>
                    </a:p>
                  </a:txBody>
                  <a:tcPr marL="40520" marR="40520" marT="0" marB="0"/>
                </a:tc>
                <a:tc>
                  <a:txBody>
                    <a:bodyPr/>
                    <a:lstStyle/>
                    <a:p>
                      <a:pPr rtl="0" eaLnBrk="1" latinLnBrk="0" hangingPunct="1"/>
                      <a:endParaRPr lang="ru-RU" sz="1600" dirty="0">
                        <a:effectLst/>
                        <a:latin typeface="Cambria Math" panose="02040503050406030204" pitchFamily="18" charset="0"/>
                        <a:ea typeface="Cambria Math" panose="02040503050406030204" pitchFamily="18" charset="0"/>
                      </a:endParaRPr>
                    </a:p>
                  </a:txBody>
                  <a:tcPr marL="40520" marR="40520" marT="0" marB="0"/>
                </a:tc>
                <a:tc>
                  <a:txBody>
                    <a:bodyPr/>
                    <a:lstStyle/>
                    <a:p>
                      <a:pPr rtl="0" eaLnBrk="1" latinLnBrk="0" hangingPunct="1"/>
                      <a:endParaRPr lang="ru-RU" sz="1600" dirty="0">
                        <a:effectLst/>
                        <a:latin typeface="Cambria Math" panose="02040503050406030204" pitchFamily="18" charset="0"/>
                        <a:ea typeface="Cambria Math" panose="02040503050406030204" pitchFamily="18" charset="0"/>
                      </a:endParaRPr>
                    </a:p>
                  </a:txBody>
                  <a:tcPr marL="40520" marR="40520" marT="0" marB="0"/>
                </a:tc>
                <a:extLst>
                  <a:ext uri="{0D108BD9-81ED-4DB2-BD59-A6C34878D82A}">
                    <a16:rowId xmlns:a16="http://schemas.microsoft.com/office/drawing/2014/main" val="1097179084"/>
                  </a:ext>
                </a:extLst>
              </a:tr>
            </a:tbl>
          </a:graphicData>
        </a:graphic>
      </p:graphicFrame>
      <p:sp>
        <p:nvSpPr>
          <p:cNvPr id="5" name="Rectangle 1">
            <a:extLst>
              <a:ext uri="{FF2B5EF4-FFF2-40B4-BE49-F238E27FC236}">
                <a16:creationId xmlns:a16="http://schemas.microsoft.com/office/drawing/2014/main" id="{49A57CAE-D104-1170-7751-408F90895378}"/>
              </a:ext>
            </a:extLst>
          </p:cNvPr>
          <p:cNvSpPr>
            <a:spLocks noChangeArrowheads="1"/>
          </p:cNvSpPr>
          <p:nvPr/>
        </p:nvSpPr>
        <p:spPr bwMode="auto">
          <a:xfrm>
            <a:off x="1027289" y="-11948"/>
            <a:ext cx="81392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600" b="1" i="0" u="none" strike="noStrike" cap="none" normalizeH="0" baseline="0" dirty="0">
                <a:ln>
                  <a:noFill/>
                </a:ln>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ПЛАН РЕАЛИЗАЦИИ ПРОЕКТА</a:t>
            </a:r>
          </a:p>
        </p:txBody>
      </p:sp>
    </p:spTree>
    <p:extLst>
      <p:ext uri="{BB962C8B-B14F-4D97-AF65-F5344CB8AC3E}">
        <p14:creationId xmlns:p14="http://schemas.microsoft.com/office/powerpoint/2010/main" val="4125221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77334" y="4979963"/>
            <a:ext cx="8596668" cy="1061399"/>
          </a:xfrm>
        </p:spPr>
        <p:txBody>
          <a:bodyPr/>
          <a:lstStyle/>
          <a:p>
            <a:endParaRPr lang="ru-RU" dirty="0"/>
          </a:p>
          <a:p>
            <a:endParaRPr lang="ru-RU" dirty="0"/>
          </a:p>
        </p:txBody>
      </p:sp>
      <p:pic>
        <p:nvPicPr>
          <p:cNvPr id="36866" name="Picture 2" descr="C:\Users\Деменева Анастасия\Desktop\с флешки\день отца\развлечение\20231013_161546.jpg"/>
          <p:cNvPicPr>
            <a:picLocks noChangeAspect="1" noChangeArrowheads="1"/>
          </p:cNvPicPr>
          <p:nvPr/>
        </p:nvPicPr>
        <p:blipFill>
          <a:blip r:embed="rId2" cstate="print"/>
          <a:srcRect t="7815" b="24191"/>
          <a:stretch>
            <a:fillRect/>
          </a:stretch>
        </p:blipFill>
        <p:spPr bwMode="auto">
          <a:xfrm>
            <a:off x="182880" y="4234376"/>
            <a:ext cx="4800000" cy="2447778"/>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867" name="Picture 3"/>
          <p:cNvPicPr>
            <a:picLocks noChangeAspect="1" noChangeArrowheads="1"/>
          </p:cNvPicPr>
          <p:nvPr/>
        </p:nvPicPr>
        <p:blipFill>
          <a:blip r:embed="rId3"/>
          <a:srcRect l="7814" t="23837" r="18038" b="12858"/>
          <a:stretch>
            <a:fillRect/>
          </a:stretch>
        </p:blipFill>
        <p:spPr bwMode="auto">
          <a:xfrm>
            <a:off x="225083" y="168813"/>
            <a:ext cx="3559126" cy="2278966"/>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868" name="Picture 4"/>
          <p:cNvPicPr>
            <a:picLocks noChangeAspect="1" noChangeArrowheads="1"/>
          </p:cNvPicPr>
          <p:nvPr/>
        </p:nvPicPr>
        <p:blipFill>
          <a:blip r:embed="rId4"/>
          <a:srcRect l="12523" t="26858" r="12156" b="21561"/>
          <a:stretch>
            <a:fillRect/>
          </a:stretch>
        </p:blipFill>
        <p:spPr bwMode="auto">
          <a:xfrm>
            <a:off x="267287" y="2447779"/>
            <a:ext cx="3615397" cy="1856935"/>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869" name="Picture 5"/>
          <p:cNvPicPr>
            <a:picLocks noChangeAspect="1" noChangeArrowheads="1"/>
          </p:cNvPicPr>
          <p:nvPr/>
        </p:nvPicPr>
        <p:blipFill>
          <a:blip r:embed="rId5"/>
          <a:srcRect/>
          <a:stretch>
            <a:fillRect/>
          </a:stretch>
        </p:blipFill>
        <p:spPr bwMode="auto">
          <a:xfrm>
            <a:off x="8130223" y="1804450"/>
            <a:ext cx="3836694" cy="2877521"/>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870" name="Picture 6"/>
          <p:cNvPicPr>
            <a:picLocks noChangeAspect="1" noChangeArrowheads="1"/>
          </p:cNvPicPr>
          <p:nvPr/>
        </p:nvPicPr>
        <p:blipFill>
          <a:blip r:embed="rId6" cstate="print"/>
          <a:srcRect l="9196" t="26076" r="21835" b="20779"/>
          <a:stretch>
            <a:fillRect/>
          </a:stretch>
        </p:blipFill>
        <p:spPr bwMode="auto">
          <a:xfrm>
            <a:off x="3995225" y="225084"/>
            <a:ext cx="4712677" cy="2855743"/>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871" name="Picture 7"/>
          <p:cNvPicPr>
            <a:picLocks noChangeAspect="1" noChangeArrowheads="1"/>
          </p:cNvPicPr>
          <p:nvPr/>
        </p:nvPicPr>
        <p:blipFill>
          <a:blip r:embed="rId7"/>
          <a:srcRect l="9886" t="30375" r="8346" b="9837"/>
          <a:stretch>
            <a:fillRect/>
          </a:stretch>
        </p:blipFill>
        <p:spPr bwMode="auto">
          <a:xfrm>
            <a:off x="5120639" y="4185138"/>
            <a:ext cx="3924887" cy="2152357"/>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EA5B64-0FDA-DB47-AA1E-A49D80316256}"/>
              </a:ext>
            </a:extLst>
          </p:cNvPr>
          <p:cNvSpPr>
            <a:spLocks noGrp="1"/>
          </p:cNvSpPr>
          <p:nvPr>
            <p:ph type="title"/>
          </p:nvPr>
        </p:nvSpPr>
        <p:spPr>
          <a:xfrm>
            <a:off x="677334" y="609600"/>
            <a:ext cx="10752666" cy="1320800"/>
          </a:xfrm>
        </p:spPr>
        <p:txBody>
          <a:bodyPr/>
          <a:lstStyle/>
          <a:p>
            <a:r>
              <a:rPr lang="ru-RU" dirty="0">
                <a:latin typeface="Cambria Math" panose="02040503050406030204" pitchFamily="18" charset="0"/>
                <a:ea typeface="Cambria Math" panose="02040503050406030204" pitchFamily="18" charset="0"/>
              </a:rPr>
              <a:t>ОСОБЕННОСТИ ОРГАНИЗАЦИИ МЕРОПРИЯТИЙ ПО СТЕП-АЭРОБИКЕ</a:t>
            </a:r>
          </a:p>
        </p:txBody>
      </p:sp>
      <p:sp>
        <p:nvSpPr>
          <p:cNvPr id="3" name="Объект 2">
            <a:extLst>
              <a:ext uri="{FF2B5EF4-FFF2-40B4-BE49-F238E27FC236}">
                <a16:creationId xmlns:a16="http://schemas.microsoft.com/office/drawing/2014/main" id="{45C6AA92-9790-5B13-343F-9FC97BC23840}"/>
              </a:ext>
            </a:extLst>
          </p:cNvPr>
          <p:cNvSpPr>
            <a:spLocks noGrp="1"/>
          </p:cNvSpPr>
          <p:nvPr>
            <p:ph idx="1"/>
          </p:nvPr>
        </p:nvSpPr>
        <p:spPr>
          <a:xfrm>
            <a:off x="677334" y="2160589"/>
            <a:ext cx="10889826" cy="3880773"/>
          </a:xfrm>
        </p:spPr>
        <p:txBody>
          <a:bodyPr/>
          <a:lstStyle/>
          <a:p>
            <a:r>
              <a:rPr lang="ru-RU" i="0" dirty="0">
                <a:solidFill>
                  <a:srgbClr val="111111"/>
                </a:solidFill>
                <a:effectLst/>
                <a:latin typeface="Cambria Math" panose="02040503050406030204" pitchFamily="18" charset="0"/>
                <a:ea typeface="Cambria Math" panose="02040503050406030204" pitchFamily="18" charset="0"/>
              </a:rPr>
              <a:t>Оптимальным временем для проведения занятий степ-аэробикой считает утро. Это придает детскому организму бодрости на весь день и повышает его общий тонус. Степ-аэробику проводят под веселую музыку, знакомую детям. Можно использовать современную эстрадную музыку.</a:t>
            </a:r>
          </a:p>
          <a:p>
            <a:r>
              <a:rPr lang="ru-RU" i="0" dirty="0">
                <a:solidFill>
                  <a:srgbClr val="111111"/>
                </a:solidFill>
                <a:effectLst/>
                <a:latin typeface="Cambria Math" panose="02040503050406030204" pitchFamily="18" charset="0"/>
                <a:ea typeface="Cambria Math" panose="02040503050406030204" pitchFamily="18" charset="0"/>
              </a:rPr>
              <a:t>Упражнения для степ–аэробики подбираются преимущественно циклического характера (в основном, это ходьба, вызывающие активную деятельность органов кровообращения и дыхания, усиливающие обменные процессы, простые по своей двигательной структуре и доступные детям.</a:t>
            </a:r>
          </a:p>
          <a:p>
            <a:r>
              <a:rPr lang="ru-RU" i="0" dirty="0">
                <a:solidFill>
                  <a:srgbClr val="111111"/>
                </a:solidFill>
                <a:effectLst/>
                <a:latin typeface="Cambria Math" panose="02040503050406030204" pitchFamily="18" charset="0"/>
                <a:ea typeface="Cambria Math" panose="02040503050406030204" pitchFamily="18" charset="0"/>
              </a:rPr>
              <a:t>Один комплекс степ-аэробики, как полное занятие, рекомендует выполнять с детьми в течение трех месяцев, некоторые упражнения по мере их усвоения могут изменяться и усложняться. При распределении упражнений необходимо правильно дозировать физическую нагрузку, т. е. частота сердечных сокращений не должна превышать 150—160 уд. /мин.</a:t>
            </a:r>
            <a:endParaRPr lang="ru-RU"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40507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2554343-AFAB-0EB3-2BEC-32702A893908}"/>
              </a:ext>
            </a:extLst>
          </p:cNvPr>
          <p:cNvSpPr>
            <a:spLocks noGrp="1"/>
          </p:cNvSpPr>
          <p:nvPr>
            <p:ph idx="1"/>
          </p:nvPr>
        </p:nvSpPr>
        <p:spPr>
          <a:xfrm>
            <a:off x="860214" y="0"/>
            <a:ext cx="10102426" cy="3444239"/>
          </a:xfrm>
        </p:spPr>
        <p:txBody>
          <a:bodyPr>
            <a:normAutofit lnSpcReduction="10000"/>
          </a:bodyPr>
          <a:lstStyle/>
          <a:p>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Комплекс упражнений состоит из подготовительной и основной части. Подготовительная часть обеспечивает разогревание организма, подготовку его к главной физической нагрузке. Все упражнения основной части выполняются на степе в легком танцевальном ритме с небольшой амплитудой. Заканчивается комплекс аэробики упражнениями на дыхание и расслабление, выполняемыми в медленном темпе. Один комплекс степ-аэробики, как полное занятие, выполняется детьми в течении одного месяца, некоторые упражнения по мере их усвоения могут изменяться и усложняться. Коллективные занятия детей под музыкальное сопровождение воспринимаются гораздо лучше, повышают их эмоциональность. Выполняя совместные упражнения, дети не чувствуют дискомфорт, неуверенность даже если не все получается.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12290" name="Picture 2" descr="C:\Users\Деменева Анастасия\Desktop\зумба степ\степ аэробика дети\IMG_E1744.JPG"/>
          <p:cNvPicPr>
            <a:picLocks noChangeAspect="1" noChangeArrowheads="1"/>
          </p:cNvPicPr>
          <p:nvPr/>
        </p:nvPicPr>
        <p:blipFill>
          <a:blip r:embed="rId2" cstate="print"/>
          <a:srcRect l="6731" t="29583" r="14767" b="6331"/>
          <a:stretch>
            <a:fillRect/>
          </a:stretch>
        </p:blipFill>
        <p:spPr bwMode="auto">
          <a:xfrm>
            <a:off x="267286" y="3221502"/>
            <a:ext cx="5570806" cy="2883876"/>
          </a:xfrm>
          <a:prstGeom prst="rect">
            <a:avLst/>
          </a:prstGeom>
          <a:noFill/>
        </p:spPr>
      </p:pic>
      <p:pic>
        <p:nvPicPr>
          <p:cNvPr id="12291" name="Picture 3" descr="C:\Users\Деменева Анастасия\Desktop\зумба степ\степ аэробика дети\IMG_E1747.JPG"/>
          <p:cNvPicPr>
            <a:picLocks noChangeAspect="1" noChangeArrowheads="1"/>
          </p:cNvPicPr>
          <p:nvPr/>
        </p:nvPicPr>
        <p:blipFill>
          <a:blip r:embed="rId3" cstate="print"/>
          <a:srcRect l="6036" t="19898" r="7360" b="10154"/>
          <a:stretch>
            <a:fillRect/>
          </a:stretch>
        </p:blipFill>
        <p:spPr bwMode="auto">
          <a:xfrm>
            <a:off x="6161650" y="3249637"/>
            <a:ext cx="5542671" cy="2897945"/>
          </a:xfrm>
          <a:prstGeom prst="rect">
            <a:avLst/>
          </a:prstGeom>
          <a:noFill/>
        </p:spPr>
      </p:pic>
    </p:spTree>
    <p:extLst>
      <p:ext uri="{BB962C8B-B14F-4D97-AF65-F5344CB8AC3E}">
        <p14:creationId xmlns:p14="http://schemas.microsoft.com/office/powerpoint/2010/main" val="130231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9D1CB-C8D5-A39D-CC58-64D0C6681E0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46A126-1A50-F5CC-6B0D-894DC6F5BC2B}"/>
              </a:ext>
            </a:extLst>
          </p:cNvPr>
          <p:cNvSpPr>
            <a:spLocks noGrp="1"/>
          </p:cNvSpPr>
          <p:nvPr>
            <p:ph type="title"/>
          </p:nvPr>
        </p:nvSpPr>
        <p:spPr>
          <a:xfrm>
            <a:off x="677334" y="609600"/>
            <a:ext cx="10752666" cy="1320800"/>
          </a:xfrm>
        </p:spPr>
        <p:txBody>
          <a:bodyPr/>
          <a:lstStyle/>
          <a:p>
            <a:pPr algn="ctr"/>
            <a:r>
              <a:rPr lang="ru-RU" dirty="0">
                <a:latin typeface="Cambria Math" panose="02040503050406030204" pitchFamily="18" charset="0"/>
                <a:ea typeface="Cambria Math" panose="02040503050406030204" pitchFamily="18" charset="0"/>
              </a:rPr>
              <a:t>ТЕХНИКА БЕЗОПАСНОСТИ ВО ВРЕМЯ ЗАНЯТИЙ</a:t>
            </a:r>
          </a:p>
        </p:txBody>
      </p:sp>
      <p:sp>
        <p:nvSpPr>
          <p:cNvPr id="3" name="Объект 2">
            <a:extLst>
              <a:ext uri="{FF2B5EF4-FFF2-40B4-BE49-F238E27FC236}">
                <a16:creationId xmlns:a16="http://schemas.microsoft.com/office/drawing/2014/main" id="{22AF8662-756A-0095-17A7-B1B173273277}"/>
              </a:ext>
            </a:extLst>
          </p:cNvPr>
          <p:cNvSpPr>
            <a:spLocks noGrp="1"/>
          </p:cNvSpPr>
          <p:nvPr>
            <p:ph idx="1"/>
          </p:nvPr>
        </p:nvSpPr>
        <p:spPr>
          <a:xfrm>
            <a:off x="677334" y="2160589"/>
            <a:ext cx="10889826" cy="3880773"/>
          </a:xfrm>
        </p:spPr>
        <p:txBody>
          <a:bodyPr>
            <a:normAutofit lnSpcReduction="10000"/>
          </a:bodyPr>
          <a:lstStyle/>
          <a:p>
            <a:pPr marL="0" indent="0" algn="just">
              <a:buNone/>
            </a:pPr>
            <a:r>
              <a:rPr lang="ru-RU" b="0" i="0" dirty="0">
                <a:solidFill>
                  <a:srgbClr val="111111"/>
                </a:solidFill>
                <a:effectLst/>
                <a:latin typeface="Cambria Math" panose="02040503050406030204" pitchFamily="18" charset="0"/>
                <a:ea typeface="Cambria Math" panose="02040503050406030204" pitchFamily="18" charset="0"/>
              </a:rPr>
              <a:t>           Организуя </a:t>
            </a:r>
            <a:r>
              <a:rPr lang="ru-RU" b="1" i="0" dirty="0">
                <a:solidFill>
                  <a:srgbClr val="111111"/>
                </a:solidFill>
                <a:effectLst/>
                <a:latin typeface="Cambria Math" panose="02040503050406030204" pitchFamily="18" charset="0"/>
                <a:ea typeface="Cambria Math" panose="02040503050406030204" pitchFamily="18" charset="0"/>
              </a:rPr>
              <a:t>степ-аэробику</a:t>
            </a:r>
            <a:r>
              <a:rPr lang="ru-RU" b="0" i="0" dirty="0">
                <a:solidFill>
                  <a:srgbClr val="111111"/>
                </a:solidFill>
                <a:effectLst/>
                <a:latin typeface="Cambria Math" panose="02040503050406030204" pitchFamily="18" charset="0"/>
                <a:ea typeface="Cambria Math" panose="02040503050406030204" pitchFamily="18" charset="0"/>
              </a:rPr>
              <a:t>, нельзя забывать о технике безопасности и физической нагрузке для детей </a:t>
            </a:r>
            <a:r>
              <a:rPr lang="ru-RU" b="1" i="0" dirty="0">
                <a:solidFill>
                  <a:srgbClr val="111111"/>
                </a:solidFill>
                <a:effectLst/>
                <a:latin typeface="Cambria Math" panose="02040503050406030204" pitchFamily="18" charset="0"/>
                <a:ea typeface="Cambria Math" panose="02040503050406030204" pitchFamily="18" charset="0"/>
              </a:rPr>
              <a:t>дошкольного возраста</a:t>
            </a:r>
            <a:r>
              <a:rPr lang="ru-RU" b="0" i="0" dirty="0">
                <a:solidFill>
                  <a:srgbClr val="111111"/>
                </a:solidFill>
                <a:effectLst/>
                <a:latin typeface="Cambria Math" panose="02040503050406030204" pitchFamily="18" charset="0"/>
                <a:ea typeface="Cambria Math" panose="02040503050406030204" pitchFamily="18" charset="0"/>
              </a:rPr>
              <a:t>, ее распределении с учетом состояния их здоровья, уровня физической подготовленности:</a:t>
            </a:r>
          </a:p>
          <a:p>
            <a:pPr algn="just"/>
            <a:r>
              <a:rPr lang="ru-RU" b="0" i="0" dirty="0">
                <a:solidFill>
                  <a:srgbClr val="111111"/>
                </a:solidFill>
                <a:effectLst/>
                <a:latin typeface="Cambria Math" panose="02040503050406030204" pitchFamily="18" charset="0"/>
                <a:ea typeface="Cambria Math" panose="02040503050406030204" pitchFamily="18" charset="0"/>
              </a:rPr>
              <a:t>-держать плечи развернутыми, грудь вперед, ягодицы напряженными, колени расслабленными;</a:t>
            </a:r>
          </a:p>
          <a:p>
            <a:pPr algn="just"/>
            <a:r>
              <a:rPr lang="ru-RU" b="0" i="0" dirty="0">
                <a:solidFill>
                  <a:srgbClr val="111111"/>
                </a:solidFill>
                <a:effectLst/>
                <a:latin typeface="Cambria Math" panose="02040503050406030204" pitchFamily="18" charset="0"/>
                <a:ea typeface="Cambria Math" panose="02040503050406030204" pitchFamily="18" charset="0"/>
              </a:rPr>
              <a:t>-избегать перенапряжения в коленных суставах;</a:t>
            </a:r>
          </a:p>
          <a:p>
            <a:pPr algn="just"/>
            <a:r>
              <a:rPr lang="ru-RU" b="0" i="0" dirty="0">
                <a:solidFill>
                  <a:srgbClr val="111111"/>
                </a:solidFill>
                <a:effectLst/>
                <a:latin typeface="Cambria Math" panose="02040503050406030204" pitchFamily="18" charset="0"/>
                <a:ea typeface="Cambria Math" panose="02040503050406030204" pitchFamily="18" charset="0"/>
              </a:rPr>
              <a:t>-избегать излишнего прогиба спины;</a:t>
            </a:r>
          </a:p>
          <a:p>
            <a:pPr algn="just"/>
            <a:r>
              <a:rPr lang="ru-RU" b="0" i="0" dirty="0">
                <a:solidFill>
                  <a:srgbClr val="111111"/>
                </a:solidFill>
                <a:effectLst/>
                <a:latin typeface="Cambria Math" panose="02040503050406030204" pitchFamily="18" charset="0"/>
                <a:ea typeface="Cambria Math" panose="02040503050406030204" pitchFamily="18" charset="0"/>
              </a:rPr>
              <a:t>-не делать наклон вперед от бедра, наклоняться всем телом;</a:t>
            </a:r>
          </a:p>
          <a:p>
            <a:pPr algn="just"/>
            <a:r>
              <a:rPr lang="ru-RU" b="0" i="0" dirty="0">
                <a:solidFill>
                  <a:srgbClr val="111111"/>
                </a:solidFill>
                <a:effectLst/>
                <a:latin typeface="Cambria Math" panose="02040503050406030204" pitchFamily="18" charset="0"/>
                <a:ea typeface="Cambria Math" panose="02040503050406030204" pitchFamily="18" charset="0"/>
              </a:rPr>
              <a:t>-при подъеме или опускании со </a:t>
            </a:r>
            <a:r>
              <a:rPr lang="ru-RU" b="1" i="0" dirty="0">
                <a:solidFill>
                  <a:srgbClr val="111111"/>
                </a:solidFill>
                <a:effectLst/>
                <a:latin typeface="Cambria Math" panose="02040503050406030204" pitchFamily="18" charset="0"/>
                <a:ea typeface="Cambria Math" panose="02040503050406030204" pitchFamily="18" charset="0"/>
              </a:rPr>
              <a:t>степ</a:t>
            </a:r>
            <a:r>
              <a:rPr lang="ru-RU" b="0" i="0" dirty="0">
                <a:solidFill>
                  <a:srgbClr val="111111"/>
                </a:solidFill>
                <a:effectLst/>
                <a:latin typeface="Cambria Math" panose="02040503050406030204" pitchFamily="18" charset="0"/>
                <a:ea typeface="Cambria Math" panose="02040503050406030204" pitchFamily="18" charset="0"/>
              </a:rPr>
              <a:t> - доски всегда использовать</a:t>
            </a:r>
          </a:p>
          <a:p>
            <a:pPr algn="just"/>
            <a:r>
              <a:rPr lang="ru-RU" b="0" i="0" dirty="0">
                <a:solidFill>
                  <a:srgbClr val="111111"/>
                </a:solidFill>
                <a:effectLst/>
                <a:latin typeface="Cambria Math" panose="02040503050406030204" pitchFamily="18" charset="0"/>
                <a:ea typeface="Cambria Math" panose="02040503050406030204" pitchFamily="18" charset="0"/>
              </a:rPr>
              <a:t>безопасный метод подъема;</a:t>
            </a:r>
          </a:p>
          <a:p>
            <a:pPr algn="just"/>
            <a:r>
              <a:rPr lang="ru-RU" b="0" i="0" dirty="0">
                <a:solidFill>
                  <a:srgbClr val="111111"/>
                </a:solidFill>
                <a:effectLst/>
                <a:latin typeface="Cambria Math" panose="02040503050406030204" pitchFamily="18" charset="0"/>
                <a:ea typeface="Cambria Math" panose="02040503050406030204" pitchFamily="18" charset="0"/>
              </a:rPr>
              <a:t>-стоя лицом к </a:t>
            </a:r>
            <a:r>
              <a:rPr lang="ru-RU" b="1" i="0" dirty="0">
                <a:solidFill>
                  <a:srgbClr val="111111"/>
                </a:solidFill>
                <a:effectLst/>
                <a:latin typeface="Cambria Math" panose="02040503050406030204" pitchFamily="18" charset="0"/>
                <a:ea typeface="Cambria Math" panose="02040503050406030204" pitchFamily="18" charset="0"/>
              </a:rPr>
              <a:t>степ - доски</a:t>
            </a:r>
            <a:r>
              <a:rPr lang="ru-RU" b="0" i="0" dirty="0">
                <a:solidFill>
                  <a:srgbClr val="111111"/>
                </a:solidFill>
                <a:effectLst/>
                <a:latin typeface="Cambria Math" panose="02040503050406030204" pitchFamily="18" charset="0"/>
                <a:ea typeface="Cambria Math" panose="02040503050406030204" pitchFamily="18" charset="0"/>
              </a:rPr>
              <a:t>, подниматься, </a:t>
            </a:r>
            <a:r>
              <a:rPr lang="ru-RU" b="1" i="0" dirty="0">
                <a:solidFill>
                  <a:srgbClr val="111111"/>
                </a:solidFill>
                <a:effectLst/>
                <a:latin typeface="Cambria Math" panose="02040503050406030204" pitchFamily="18" charset="0"/>
                <a:ea typeface="Cambria Math" panose="02040503050406030204" pitchFamily="18" charset="0"/>
              </a:rPr>
              <a:t>работая ногами</a:t>
            </a:r>
            <a:r>
              <a:rPr lang="ru-RU" b="0" i="0" dirty="0">
                <a:solidFill>
                  <a:srgbClr val="111111"/>
                </a:solidFill>
                <a:effectLst/>
                <a:latin typeface="Cambria Math" panose="02040503050406030204" pitchFamily="18" charset="0"/>
                <a:ea typeface="Cambria Math" panose="02040503050406030204" pitchFamily="18" charset="0"/>
              </a:rPr>
              <a:t>, но не спиной;</a:t>
            </a:r>
          </a:p>
          <a:p>
            <a:pPr algn="just"/>
            <a:r>
              <a:rPr lang="ru-RU" b="0" i="0" dirty="0">
                <a:solidFill>
                  <a:srgbClr val="111111"/>
                </a:solidFill>
                <a:effectLst/>
                <a:latin typeface="Cambria Math" panose="02040503050406030204" pitchFamily="18" charset="0"/>
                <a:ea typeface="Cambria Math" panose="02040503050406030204" pitchFamily="18" charset="0"/>
              </a:rPr>
              <a:t>- держать </a:t>
            </a:r>
            <a:r>
              <a:rPr lang="ru-RU" b="1" i="0" dirty="0">
                <a:solidFill>
                  <a:srgbClr val="111111"/>
                </a:solidFill>
                <a:effectLst/>
                <a:latin typeface="Cambria Math" panose="02040503050406030204" pitchFamily="18" charset="0"/>
                <a:ea typeface="Cambria Math" panose="02040503050406030204" pitchFamily="18" charset="0"/>
              </a:rPr>
              <a:t>степ-платформу</a:t>
            </a:r>
            <a:r>
              <a:rPr lang="ru-RU" b="0" i="0" dirty="0">
                <a:solidFill>
                  <a:srgbClr val="111111"/>
                </a:solidFill>
                <a:effectLst/>
                <a:latin typeface="Cambria Math" panose="02040503050406030204" pitchFamily="18" charset="0"/>
                <a:ea typeface="Cambria Math" panose="02040503050406030204" pitchFamily="18" charset="0"/>
              </a:rPr>
              <a:t> близко к телу при ее переносе.</a:t>
            </a:r>
          </a:p>
        </p:txBody>
      </p:sp>
    </p:spTree>
    <p:extLst>
      <p:ext uri="{BB962C8B-B14F-4D97-AF65-F5344CB8AC3E}">
        <p14:creationId xmlns:p14="http://schemas.microsoft.com/office/powerpoint/2010/main" val="3998139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05C4BD4-2370-4390-48AC-D9292FA27A23}"/>
              </a:ext>
            </a:extLst>
          </p:cNvPr>
          <p:cNvSpPr>
            <a:spLocks noGrp="1"/>
          </p:cNvSpPr>
          <p:nvPr>
            <p:ph idx="1"/>
          </p:nvPr>
        </p:nvSpPr>
        <p:spPr>
          <a:xfrm>
            <a:off x="314960" y="182880"/>
            <a:ext cx="11236960" cy="6563360"/>
          </a:xfrm>
        </p:spPr>
        <p:txBody>
          <a:bodyPr>
            <a:noAutofit/>
          </a:bodyPr>
          <a:lstStyle/>
          <a:p>
            <a:pPr indent="0" algn="ctr">
              <a:lnSpc>
                <a:spcPct val="115000"/>
              </a:lnSpc>
              <a:spcBef>
                <a:spcPts val="0"/>
              </a:spcBef>
              <a:buNone/>
            </a:pPr>
            <a:r>
              <a:rPr lang="ru-RU"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Консультация для родителей</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ctr">
              <a:lnSpc>
                <a:spcPct val="115000"/>
              </a:lnSpc>
              <a:spcBef>
                <a:spcPts val="0"/>
              </a:spcBef>
              <a:buNone/>
            </a:pPr>
            <a:r>
              <a:rPr lang="ru-RU"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«Степ- аэробика для дошкольников»</a:t>
            </a:r>
            <a:endParaRPr lang="ru-RU"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spcBef>
                <a:spcPts val="0"/>
              </a:spcBef>
              <a:buNone/>
            </a:pPr>
            <a:r>
              <a:rPr lang="ru-RU"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настоящее время проблема физического воспитания детей дошкольного возраста занимает центральное место в современном обществе. Именно в этом периоде закладываются основы здоровья, правильного физического развития, формируются двигательные способности, интерес к занятиям. В тоже время старший дошкольный возраст является наиболее важным периодом для формирования двигательной активности и благоприятным для развития многих физических способностей, в том числе координационных, а также способности длительно выполнять циклические действия в режимах умеренной и большой интенсивности. В условиях возрастания объема учебно-познавательной деятельности двигательная активность стала занимать более чем скромное место в жизни современного ребенка-дошкольника. Он все больше времени проводит за компьютерными играми, просмотром телепередач. На фоне прогрессирующей гиподинамии возникает настоятельная необходимость совершенствования двигательного режима ДОУ путем применения нетрадиционных средств физического воспитания, одним из которых является степ-аэробика. Степ-аэробика для детей – это целый комплекс различных упражнений различные по темпу и интенсивности; идет работа всех мышц и суставов в основе, которой ритмические подъемы и спуски при помощи специальной платформы – степа. Ее выполняют под ритмическую музыку и сочетают с движениями различными частями тела (руками, головой). Привлекая эмоциональностью и созвучием современным танцам, степ-аэробика позволяет исключить монотонность в выполнении движений, поддерживает хорошее самочувствие ребенка, его жизненный тонус. Ритмические движения выполняются легко и длительное время не вызывают утомления. Каждый аэробный комплекс ведет к достижению не одного, а нескольких результатов:</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-стать сильным и гибким;</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стройным и подтянутым;</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получить ощущение физического и психического расслабления;</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улучшить координацию движений;</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развить чувство ритма;</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-повысить физическую активность.</a:t>
            </a:r>
            <a:endParaRPr lang="ru-RU"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60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74DE786-CD5A-08A2-4C53-52B55D39B21D}"/>
              </a:ext>
            </a:extLst>
          </p:cNvPr>
          <p:cNvSpPr>
            <a:spLocks noGrp="1"/>
          </p:cNvSpPr>
          <p:nvPr>
            <p:ph idx="1"/>
          </p:nvPr>
        </p:nvSpPr>
        <p:spPr>
          <a:xfrm>
            <a:off x="162560" y="721360"/>
            <a:ext cx="11379200" cy="5801359"/>
          </a:xfrm>
        </p:spPr>
        <p:txBody>
          <a:bodyPr>
            <a:normAutofit fontScale="92500" lnSpcReduction="20000"/>
          </a:bodyPr>
          <a:lstStyle/>
          <a:p>
            <a:pPr marL="0" indent="0" algn="just">
              <a:lnSpc>
                <a:spcPct val="115000"/>
              </a:lnSpc>
              <a:spcBef>
                <a:spcPts val="0"/>
              </a:spcBef>
              <a:buNone/>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Упражнения для степ-аэробики подбираются преимущественно циклического характера (в основном, это ходьба), вызывающие активную деятельность кровообращения и дыхания, тренирующие мышцы сердца, усиливающие обменные процессы, простые по своей двигательной структуре. Поэтому считаю возможным использование степ-аэробики на физкультурных занятиях для повышения двигательной активности детей. Степ-аэробикой можно заниматься в различных вариантах:</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форме полных занятий оздоровительно-тренирующего характера с детьми старшего дошкольного возраста, продолжительностью 25 мин.;</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форме утренней гимнастики, что усиливает ее оздоровительный и эмоциональный эффект;</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показательных выступлениях детей на праздниках;</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как степ-развлечение. Степ-платформа используется разнообразно:</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качестве оборудования для формирования основных видов движений: (бег, ходьба, прыжки, ползание);</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для подвижных игр как детей старшего, так и младшего возраста;</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для проведения эстафет;</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для выполнения ритмических композиций, танцевальных движений, игр ритмики и элементов эвритмии;</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Bef>
                <a:spcPts val="0"/>
              </a:spcBef>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-для индивидуальной и самостоятельной двигательной активности.</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spcBef>
                <a:spcPts val="0"/>
              </a:spcBef>
              <a:buNone/>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Комплекс упражнений состоит из подготовительной и основной части. Подготовительная часть обеспечивает разогревание организма, подготовку его к главной физической нагрузке. Все упражнения основной части выполняются на степе в легком танцевальном ритме с небольшой амплитудой. Заканчивается комплекс аэробики упражнениями на дыхание и расслабление, выполняемыми в медленном темпе. Один комплекс степ-аэробики, как полное занятие, выполняется детьми на протяжении трех месяцев, некоторые упражнения по мере их усвоения могут изменяться и усложняться. Коллективные занятия детей под музыкальное сопровождение воспринимаются гораздо лучше, повышают их эмоциональность. Выполняя совместные упражнения, дети не чувствуют дискомфорт, неуверенность даже если не все получается.</a:t>
            </a:r>
            <a:endParaRPr lang="ru-RU" sz="18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810599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FEB553B-A665-4D4D-52DC-2BD3576D8B7C}"/>
              </a:ext>
            </a:extLst>
          </p:cNvPr>
          <p:cNvSpPr>
            <a:spLocks noGrp="1"/>
          </p:cNvSpPr>
          <p:nvPr>
            <p:ph idx="1"/>
          </p:nvPr>
        </p:nvSpPr>
        <p:spPr>
          <a:xfrm>
            <a:off x="304800" y="213360"/>
            <a:ext cx="11572240" cy="6177279"/>
          </a:xfrm>
        </p:spPr>
        <p:txBody>
          <a:bodyPr>
            <a:normAutofit fontScale="92500" lnSpcReduction="10000"/>
          </a:bodyPr>
          <a:lstStyle/>
          <a:p>
            <a:pPr marL="0" indent="0" algn="ctr">
              <a:lnSpc>
                <a:spcPct val="115000"/>
              </a:lnSpc>
              <a:spcAft>
                <a:spcPts val="1000"/>
              </a:spcAft>
              <a:buNone/>
            </a:pPr>
            <a:r>
              <a:rPr lang="ru-RU" sz="36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 РЕЗУЛЬТАТЫ РЕАЛИЗАЦИИ ПРОЕКТА</a:t>
            </a:r>
          </a:p>
          <a:p>
            <a:pPr marL="0" indent="0" algn="ctr">
              <a:lnSpc>
                <a:spcPct val="115000"/>
              </a:lnSpc>
              <a:spcAft>
                <a:spcPts val="1000"/>
              </a:spcAft>
              <a:buNone/>
            </a:pPr>
            <a:r>
              <a:rPr lang="ru-RU" sz="36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1-й год обучения</a:t>
            </a:r>
          </a:p>
          <a:p>
            <a:pPr indent="450850" algn="just">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Все родители хотят видеть своего ребёнка красивым, умным, воспитанным и обязательно здоровым, и поэтому после проведенной работы с ними, направленной на пропаганду физической культуры родители без сомнений поддержали нас, педагогов, в участии в совместном проекте «Степ- аэробика для дошкольников»</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850" algn="just">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Проект прошел более чем успешно: родители с готовностью откликнулись на наши просьбы не только в подготовке необходимых атрибутов, но и активно принимали участие в проведении спортивных праздников и развлечений, оказывая тем самым положительное влияние на настрой детей, их желание развиваться физически и участвовать в спортивных мероприятиях.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850" algn="just">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Занятия физической культурой с использованием степ-платформ способствовали укреплению опорно-двигательного аппарата детей, развивали их мышечную силу, гибкость, выносливость.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850">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Таким образом, проведение проекта внесло полезное разнообразие в содержание деятельности дошкольников и способствовало не только физическому, но и эстетическому воспитанию детей. Но самое главное, использование степ - платформы позволило сформировать у детей стойкий интерес к занятиям физической культурой, желание показать свои достижения, что является одним из важнейших условий формирования мотивации здорового образа жизни.</a:t>
            </a:r>
            <a:endParaRPr lang="ru-RU" dirty="0"/>
          </a:p>
        </p:txBody>
      </p:sp>
    </p:spTree>
    <p:extLst>
      <p:ext uri="{BB962C8B-B14F-4D97-AF65-F5344CB8AC3E}">
        <p14:creationId xmlns:p14="http://schemas.microsoft.com/office/powerpoint/2010/main" val="383740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10BBAD-828D-C30D-75BA-0E0F51AB9812}"/>
              </a:ext>
            </a:extLst>
          </p:cNvPr>
          <p:cNvSpPr>
            <a:spLocks noGrp="1"/>
          </p:cNvSpPr>
          <p:nvPr>
            <p:ph type="title"/>
          </p:nvPr>
        </p:nvSpPr>
        <p:spPr/>
        <p:txBody>
          <a:bodyPr/>
          <a:lstStyle/>
          <a:p>
            <a:r>
              <a:rPr lang="ru-RU" dirty="0">
                <a:solidFill>
                  <a:schemeClr val="accent6">
                    <a:lumMod val="75000"/>
                  </a:schemeClr>
                </a:solidFill>
                <a:latin typeface="Cambria Math" panose="02040503050406030204" pitchFamily="18" charset="0"/>
                <a:ea typeface="Cambria Math" panose="02040503050406030204" pitchFamily="18" charset="0"/>
              </a:rPr>
              <a:t>СРОКИ РЕАЛИЗАЦИИ ПРОЕКТА</a:t>
            </a:r>
          </a:p>
        </p:txBody>
      </p:sp>
      <p:sp>
        <p:nvSpPr>
          <p:cNvPr id="3" name="Объект 2">
            <a:extLst>
              <a:ext uri="{FF2B5EF4-FFF2-40B4-BE49-F238E27FC236}">
                <a16:creationId xmlns:a16="http://schemas.microsoft.com/office/drawing/2014/main" id="{3C7A5D79-E6E5-6516-5890-E8F0B2C9C27A}"/>
              </a:ext>
            </a:extLst>
          </p:cNvPr>
          <p:cNvSpPr>
            <a:spLocks noGrp="1"/>
          </p:cNvSpPr>
          <p:nvPr>
            <p:ph idx="1"/>
          </p:nvPr>
        </p:nvSpPr>
        <p:spPr>
          <a:xfrm>
            <a:off x="677334" y="2160589"/>
            <a:ext cx="9792546" cy="3880773"/>
          </a:xfrm>
        </p:spPr>
        <p:txBody>
          <a:bodyPr>
            <a:normAutofit/>
          </a:bodyPr>
          <a:lstStyle/>
          <a:p>
            <a:r>
              <a:rPr lang="ru-RU" sz="3600" dirty="0">
                <a:solidFill>
                  <a:schemeClr val="accent6">
                    <a:lumMod val="75000"/>
                  </a:schemeClr>
                </a:solidFill>
                <a:latin typeface="Cambria Math" panose="02040503050406030204" pitchFamily="18" charset="0"/>
                <a:ea typeface="Cambria Math" panose="02040503050406030204" pitchFamily="18" charset="0"/>
              </a:rPr>
              <a:t>2022-2024 учебный год</a:t>
            </a:r>
          </a:p>
        </p:txBody>
      </p:sp>
    </p:spTree>
    <p:extLst>
      <p:ext uri="{BB962C8B-B14F-4D97-AF65-F5344CB8AC3E}">
        <p14:creationId xmlns:p14="http://schemas.microsoft.com/office/powerpoint/2010/main" val="125818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7088D1F-3061-0A3C-DF9F-63ADEFB731D9}"/>
              </a:ext>
            </a:extLst>
          </p:cNvPr>
          <p:cNvSpPr>
            <a:spLocks noGrp="1"/>
          </p:cNvSpPr>
          <p:nvPr>
            <p:ph idx="1"/>
          </p:nvPr>
        </p:nvSpPr>
        <p:spPr>
          <a:xfrm>
            <a:off x="677334" y="304801"/>
            <a:ext cx="10905066" cy="5736562"/>
          </a:xfrm>
        </p:spPr>
        <p:txBody>
          <a:bodyPr>
            <a:normAutofit/>
          </a:bodyPr>
          <a:lstStyle/>
          <a:p>
            <a:pPr marL="0" indent="0" algn="ctr">
              <a:buNone/>
            </a:pPr>
            <a:r>
              <a:rPr lang="ru-RU" sz="3600" dirty="0">
                <a:solidFill>
                  <a:schemeClr val="accent6">
                    <a:lumMod val="75000"/>
                  </a:schemeClr>
                </a:solidFill>
                <a:latin typeface="Cambria Math" panose="02040503050406030204" pitchFamily="18" charset="0"/>
                <a:ea typeface="Cambria Math" panose="02040503050406030204" pitchFamily="18" charset="0"/>
                <a:cs typeface="Times New Roman" panose="02020603050405020304" pitchFamily="18" charset="0"/>
              </a:rPr>
              <a:t>РАСПРОСТРАНЕНИЕ РЕЗУЛЬТАТОВ ПРОЕКТА </a:t>
            </a:r>
          </a:p>
          <a:p>
            <a:r>
              <a:rPr lang="ru-RU" sz="2000" dirty="0">
                <a:latin typeface="Times New Roman" panose="02020603050405020304" pitchFamily="18" charset="0"/>
                <a:cs typeface="Times New Roman" panose="02020603050405020304" pitchFamily="18" charset="0"/>
              </a:rPr>
              <a:t>Дальнейшее развитие моего проекта вижу в проведение открытых занятий для инструкторов по ФК, проведение мастер-класса для детей, размещение материалов в интернете, в социальных сетях, на информационном сайте МБДОУ «УНДС №3 «Сказка», презентация своего проекта педагогом ДОУ, инструкторам по ФК, </a:t>
            </a:r>
            <a:r>
              <a:rPr lang="ru-RU" sz="2000" dirty="0" err="1">
                <a:latin typeface="Times New Roman" panose="02020603050405020304" pitchFamily="18" charset="0"/>
                <a:cs typeface="Times New Roman" panose="02020603050405020304" pitchFamily="18" charset="0"/>
              </a:rPr>
              <a:t>выступательные</a:t>
            </a:r>
            <a:r>
              <a:rPr lang="ru-RU" sz="2000" dirty="0">
                <a:latin typeface="Times New Roman" panose="02020603050405020304" pitchFamily="18" charset="0"/>
                <a:cs typeface="Times New Roman" panose="02020603050405020304" pitchFamily="18" charset="0"/>
              </a:rPr>
              <a:t> номера на уровне детского сада МБДОУ № 3 и улуса, использование отдельных элементов степ-аэробике в утренней гимнастике. </a:t>
            </a:r>
          </a:p>
          <a:p>
            <a:pPr marL="0" indent="0" algn="ctr">
              <a:buNone/>
            </a:pPr>
            <a:endParaRPr lang="ru-RU" sz="2000" b="1"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1BD4521-777C-215D-C6BA-C34C53E78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0" y="2878930"/>
            <a:ext cx="6911340" cy="3887629"/>
          </a:xfrm>
          <a:prstGeom prst="rect">
            <a:avLst/>
          </a:prstGeom>
        </p:spPr>
      </p:pic>
    </p:spTree>
    <p:extLst>
      <p:ext uri="{BB962C8B-B14F-4D97-AF65-F5344CB8AC3E}">
        <p14:creationId xmlns:p14="http://schemas.microsoft.com/office/powerpoint/2010/main" val="1750895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4345FFD-B191-7FCD-597C-5790164B0BC7}"/>
              </a:ext>
            </a:extLst>
          </p:cNvPr>
          <p:cNvSpPr>
            <a:spLocks noGrp="1"/>
          </p:cNvSpPr>
          <p:nvPr>
            <p:ph idx="1"/>
          </p:nvPr>
        </p:nvSpPr>
        <p:spPr>
          <a:xfrm>
            <a:off x="677334" y="599441"/>
            <a:ext cx="10132906" cy="5441922"/>
          </a:xfrm>
        </p:spPr>
        <p:txBody>
          <a:bodyPr/>
          <a:lstStyle/>
          <a:p>
            <a:pPr marL="114300" indent="0" algn="ctr">
              <a:lnSpc>
                <a:spcPct val="115000"/>
              </a:lnSpc>
              <a:spcAft>
                <a:spcPts val="1000"/>
              </a:spcAft>
              <a:buNone/>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СПИСОК ЛИТЕРАТУРЫ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tabLst>
                <a:tab pos="457200" algn="l"/>
              </a:tabLs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Иванова О.А., Поддубная Ж.В. Все о стретчинге. М.: Национальная школа аэробики, 1992, 7с, 11-24с.</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tabLst>
                <a:tab pos="457200" algn="l"/>
              </a:tabLs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Осокина Т.И., Тимофеева Е.А.: Физические упражнения и подвижные игры дошкольников, Москва, 1971г. 48-54с.</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15000"/>
              </a:lnSpc>
              <a:spcAft>
                <a:spcPts val="10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21734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8F95BC-586D-75A7-F2EE-9075AF3E3A02}"/>
              </a:ext>
            </a:extLst>
          </p:cNvPr>
          <p:cNvSpPr>
            <a:spLocks noGrp="1"/>
          </p:cNvSpPr>
          <p:nvPr>
            <p:ph type="title"/>
          </p:nvPr>
        </p:nvSpPr>
        <p:spPr/>
        <p:txBody>
          <a:bodyPr/>
          <a:lstStyle/>
          <a:p>
            <a:pPr algn="ctr"/>
            <a:r>
              <a:rPr lang="ru-RU" dirty="0">
                <a:latin typeface="Cambria Math" panose="02040503050406030204" pitchFamily="18" charset="0"/>
                <a:ea typeface="Cambria Math" panose="02040503050406030204" pitchFamily="18" charset="0"/>
              </a:rPr>
              <a:t>АКТУАЛЬНОСТЬ ПРОЕКТА</a:t>
            </a:r>
          </a:p>
        </p:txBody>
      </p:sp>
      <p:sp>
        <p:nvSpPr>
          <p:cNvPr id="3" name="Объект 2">
            <a:extLst>
              <a:ext uri="{FF2B5EF4-FFF2-40B4-BE49-F238E27FC236}">
                <a16:creationId xmlns:a16="http://schemas.microsoft.com/office/drawing/2014/main" id="{66A0F93D-BA67-5AA8-D5A1-9056647193CD}"/>
              </a:ext>
            </a:extLst>
          </p:cNvPr>
          <p:cNvSpPr>
            <a:spLocks noGrp="1"/>
          </p:cNvSpPr>
          <p:nvPr>
            <p:ph idx="1"/>
          </p:nvPr>
        </p:nvSpPr>
        <p:spPr>
          <a:xfrm>
            <a:off x="790222" y="1270000"/>
            <a:ext cx="10442222" cy="5164667"/>
          </a:xfrm>
        </p:spPr>
        <p:txBody>
          <a:bodyPr>
            <a:normAutofit fontScale="92500" lnSpcReduction="10000"/>
          </a:bodyPr>
          <a:lstStyle/>
          <a:p>
            <a:pPr algn="just"/>
            <a:r>
              <a:rPr lang="ru-RU" sz="1800" dirty="0">
                <a:solidFill>
                  <a:schemeClr val="bg2">
                    <a:lumMod val="10000"/>
                  </a:schemeClr>
                </a:solidFill>
                <a:effectLst/>
                <a:latin typeface="Cambria Math" panose="02040503050406030204" pitchFamily="18" charset="0"/>
                <a:ea typeface="Cambria Math" panose="02040503050406030204" pitchFamily="18" charset="0"/>
                <a:cs typeface="Times New Roman" panose="02020603050405020304" pitchFamily="18" charset="0"/>
              </a:rPr>
              <a:t>Проведя ежегодно анализ качества физического развития детей, мы часто наблюдаем, что большинство детей имеют вторую группу здоровья, есть дети с третьей группой здоровья. Кроме того, процент заболеваемости детей хотя и ежегодно уменьшается, но всё же имеет место быть. Поэтому и возникла необходимость создания максимально благоприятных условий для укрепления здоровья, гармоничного физического развития ребенка, что повлекло за собой поиск инновационных и вариативных форм и методов работы, обеспечивающих повышение двигательной активности наших воспитанников.</a:t>
            </a:r>
          </a:p>
          <a:p>
            <a:pPr algn="just"/>
            <a:r>
              <a:rPr lang="ru-RU" sz="1800" dirty="0">
                <a:solidFill>
                  <a:schemeClr val="bg2">
                    <a:lumMod val="10000"/>
                  </a:schemeClr>
                </a:solidFill>
                <a:effectLst/>
                <a:latin typeface="Cambria Math" panose="02040503050406030204" pitchFamily="18" charset="0"/>
                <a:ea typeface="Cambria Math" panose="02040503050406030204" pitchFamily="18" charset="0"/>
                <a:cs typeface="Times New Roman" panose="02020603050405020304" pitchFamily="18" charset="0"/>
              </a:rPr>
              <a:t>В результате поиска таких средств я наткнулась на степ-аэробику и изучила методику проведения занятий по степ-аэробике.</a:t>
            </a:r>
          </a:p>
          <a:p>
            <a:pPr algn="just"/>
            <a:r>
              <a:rPr lang="ru-RU" sz="1800" dirty="0">
                <a:solidFill>
                  <a:schemeClr val="bg2">
                    <a:lumMod val="10000"/>
                  </a:schemeClr>
                </a:solidFill>
                <a:effectLst/>
                <a:latin typeface="Cambria Math" panose="02040503050406030204" pitchFamily="18" charset="0"/>
                <a:ea typeface="Cambria Math" panose="02040503050406030204" pitchFamily="18" charset="0"/>
                <a:cs typeface="Times New Roman" panose="02020603050405020304" pitchFamily="18" charset="0"/>
              </a:rPr>
              <a:t>Степ-аэробика – это танцевальные занятия при помощи специальной платформы. Она привлекла меня своей доступностью, эмоциональностью и возможностью изменить содержание занятия в зависимости от возраста, физического состояния, подготовленности занимающихся. Кроме этого степ-аэробика развивает подвижность в суставах, формирует свод стопы, тренирует равновесие, укрепляет мышечную систему, улучшает гибкость, пластику, помогает выработать хорошую осанку, красивые, выразительные точные движения, способствует гармоничному развитию. </a:t>
            </a:r>
          </a:p>
          <a:p>
            <a:pPr algn="just"/>
            <a:r>
              <a:rPr lang="ru-RU" sz="1800" dirty="0">
                <a:solidFill>
                  <a:schemeClr val="bg2">
                    <a:lumMod val="10000"/>
                  </a:schemeClr>
                </a:solidFill>
                <a:effectLst/>
                <a:latin typeface="Cambria Math" panose="02040503050406030204" pitchFamily="18" charset="0"/>
                <a:ea typeface="Cambria Math" panose="02040503050406030204" pitchFamily="18" charset="0"/>
                <a:cs typeface="Times New Roman" panose="02020603050405020304" pitchFamily="18" charset="0"/>
              </a:rPr>
              <a:t>Степ-аэробика – один из самых простых и эффективных стилей в аэробике. «Step» в переводе с английского буквально означает «шаг». Шаговая аэробика проста, она не требует излишнего сосредоточения и концентрации мыслей на правильном усвоении тех или иных движений.</a:t>
            </a:r>
          </a:p>
          <a:p>
            <a:pPr algn="just"/>
            <a:r>
              <a:rPr lang="ru-RU" sz="1800" dirty="0">
                <a:solidFill>
                  <a:schemeClr val="bg2">
                    <a:lumMod val="10000"/>
                  </a:schemeClr>
                </a:solidFill>
                <a:effectLst/>
                <a:latin typeface="Cambria Math" panose="02040503050406030204" pitchFamily="18" charset="0"/>
                <a:ea typeface="Cambria Math" panose="02040503050406030204" pitchFamily="18" charset="0"/>
                <a:cs typeface="Times New Roman" panose="02020603050405020304" pitchFamily="18" charset="0"/>
              </a:rPr>
              <a:t>На основе этого мною была разработана программа для проведения занятий по степ-аэробике.</a:t>
            </a:r>
          </a:p>
        </p:txBody>
      </p:sp>
    </p:spTree>
    <p:extLst>
      <p:ext uri="{BB962C8B-B14F-4D97-AF65-F5344CB8AC3E}">
        <p14:creationId xmlns:p14="http://schemas.microsoft.com/office/powerpoint/2010/main" val="2215677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8A46DE8-15D0-413F-6F71-FCC3CA932BBF}"/>
              </a:ext>
            </a:extLst>
          </p:cNvPr>
          <p:cNvSpPr>
            <a:spLocks noGrp="1"/>
          </p:cNvSpPr>
          <p:nvPr>
            <p:ph idx="1"/>
          </p:nvPr>
        </p:nvSpPr>
        <p:spPr>
          <a:xfrm>
            <a:off x="246620" y="144844"/>
            <a:ext cx="11372426" cy="6504312"/>
          </a:xfrm>
        </p:spPr>
        <p:txBody>
          <a:bodyPr>
            <a:normAutofit fontScale="85000" lnSpcReduction="20000"/>
          </a:bodyPr>
          <a:lstStyle/>
          <a:p>
            <a:pPr indent="0" algn="ctr">
              <a:lnSpc>
                <a:spcPct val="115000"/>
              </a:lnSpc>
              <a:spcAft>
                <a:spcPts val="1000"/>
              </a:spcAft>
              <a:buNone/>
            </a:pPr>
            <a:r>
              <a:rPr lang="ru-RU" sz="3600" dirty="0">
                <a:solidFill>
                  <a:schemeClr val="accent1">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ЦЕЛЬ ПРОЕКТА</a:t>
            </a:r>
          </a:p>
          <a:p>
            <a:pPr indent="450850" algn="just">
              <a:lnSpc>
                <a:spcPct val="115000"/>
              </a:lnSpc>
              <a:spcAft>
                <a:spcPts val="1000"/>
              </a:spcAft>
            </a:pPr>
            <a:r>
              <a:rPr lang="ru-RU" sz="1800" dirty="0">
                <a:solidFill>
                  <a:schemeClr val="bg2">
                    <a:lumMod val="10000"/>
                  </a:schemeClr>
                </a:solidFill>
                <a:effectLst/>
                <a:latin typeface="Cambria Math" panose="02040503050406030204" pitchFamily="18" charset="0"/>
                <a:ea typeface="Cambria Math" panose="02040503050406030204" pitchFamily="18" charset="0"/>
                <a:cs typeface="Times New Roman" panose="02020603050405020304" pitchFamily="18" charset="0"/>
              </a:rPr>
              <a:t>Формирование мотивации воспитанников к участию в физкультурно-оздоровительных и спортивных мероприятиях и приобщение их к регулярным систематическим занятиям физической культурой для сохранения и укрепления здоровья ребенка средствами степ – аэробики.</a:t>
            </a:r>
          </a:p>
          <a:p>
            <a:pPr marL="0" indent="0" algn="ctr">
              <a:lnSpc>
                <a:spcPct val="115000"/>
              </a:lnSpc>
              <a:spcAft>
                <a:spcPts val="1000"/>
              </a:spcAft>
              <a:buNone/>
            </a:pPr>
            <a:r>
              <a:rPr lang="ru-RU" sz="3600" b="1" dirty="0">
                <a:solidFill>
                  <a:schemeClr val="accent1">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       </a:t>
            </a:r>
            <a:r>
              <a:rPr lang="ru-RU" sz="3600" dirty="0">
                <a:solidFill>
                  <a:schemeClr val="accent1">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ЗАДАЧИ ПРОЕКТА</a:t>
            </a:r>
          </a:p>
          <a:p>
            <a:pPr>
              <a:lnSpc>
                <a:spcPct val="120000"/>
              </a:lnSpc>
              <a:spcAft>
                <a:spcPts val="1000"/>
              </a:spcAft>
            </a:pPr>
            <a:r>
              <a:rPr lang="ru-RU"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Укрепление здоровья.</a:t>
            </a:r>
          </a:p>
          <a:p>
            <a:pPr>
              <a:lnSpc>
                <a:spcPct val="120000"/>
              </a:lnSpc>
              <a:spcAft>
                <a:spcPts val="1000"/>
              </a:spcAft>
            </a:pPr>
            <a:r>
              <a:rPr lang="ru-RU"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Приобщать к здоровому образу жизни.</a:t>
            </a:r>
          </a:p>
          <a:p>
            <a:pPr>
              <a:lnSpc>
                <a:spcPct val="120000"/>
              </a:lnSpc>
              <a:spcAft>
                <a:spcPts val="1000"/>
              </a:spcAft>
            </a:pPr>
            <a:r>
              <a:rPr lang="ru-RU"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Развитие двигательных качеств и умений.</a:t>
            </a:r>
          </a:p>
          <a:p>
            <a:pPr>
              <a:lnSpc>
                <a:spcPct val="120000"/>
              </a:lnSpc>
              <a:spcAft>
                <a:spcPts val="1000"/>
              </a:spcAft>
            </a:pPr>
            <a:r>
              <a:rPr lang="ru-RU"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Развитие музыкальности.</a:t>
            </a:r>
          </a:p>
          <a:p>
            <a:pPr>
              <a:lnSpc>
                <a:spcPct val="120000"/>
              </a:lnSpc>
              <a:spcAft>
                <a:spcPts val="1000"/>
              </a:spcAft>
            </a:pPr>
            <a:r>
              <a:rPr lang="ru-RU"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Развитие психических процессов.</a:t>
            </a:r>
          </a:p>
          <a:p>
            <a:pPr>
              <a:lnSpc>
                <a:spcPct val="120000"/>
              </a:lnSpc>
              <a:spcAft>
                <a:spcPts val="1000"/>
              </a:spcAft>
            </a:pPr>
            <a:r>
              <a:rPr lang="ru-RU"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Воспитание нравственно-коммуникативных качеств личности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nSpc>
                <a:spcPct val="115000"/>
              </a:lnSpc>
              <a:spcAft>
                <a:spcPts val="1000"/>
              </a:spcAft>
              <a:buNone/>
            </a:pPr>
            <a:r>
              <a:rPr lang="ru-RU" sz="3600"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rPr>
              <a:t>                                            УЧАСТНИКИ ПРОЕКТА</a:t>
            </a:r>
          </a:p>
          <a:p>
            <a:pPr marL="0" indent="0">
              <a:buNone/>
            </a:pPr>
            <a:r>
              <a:rPr lang="ru-RU" sz="1900" dirty="0">
                <a:solidFill>
                  <a:schemeClr val="bg2">
                    <a:lumMod val="10000"/>
                  </a:schemeClr>
                </a:solidFill>
                <a:latin typeface="Times New Roman" panose="02020603050405020304" pitchFamily="18" charset="0"/>
                <a:cs typeface="Times New Roman" panose="02020603050405020304" pitchFamily="18" charset="0"/>
              </a:rPr>
              <a:t>         Дети старшего возраста, воспитатели, инструктор по физической культуре, родители</a:t>
            </a:r>
          </a:p>
          <a:p>
            <a:pPr marL="0" indent="0">
              <a:buNone/>
            </a:pP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657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25DD0-D7DC-5351-EBB1-C3AC673F39E6}"/>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962E35FF-CBE9-280A-DA67-F46B1C088545}"/>
              </a:ext>
            </a:extLst>
          </p:cNvPr>
          <p:cNvSpPr>
            <a:spLocks noGrp="1"/>
          </p:cNvSpPr>
          <p:nvPr>
            <p:ph idx="1"/>
          </p:nvPr>
        </p:nvSpPr>
        <p:spPr>
          <a:xfrm>
            <a:off x="677333" y="477522"/>
            <a:ext cx="11096977" cy="3496168"/>
          </a:xfrm>
        </p:spPr>
        <p:txBody>
          <a:bodyPr>
            <a:normAutofit fontScale="77500" lnSpcReduction="20000"/>
          </a:bodyPr>
          <a:lstStyle/>
          <a:p>
            <a:pPr indent="0" algn="ctr">
              <a:lnSpc>
                <a:spcPct val="120000"/>
              </a:lnSpc>
              <a:spcBef>
                <a:spcPts val="0"/>
              </a:spcBef>
              <a:buNone/>
            </a:pPr>
            <a:r>
              <a:rPr lang="ru-RU" sz="4600" b="1"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НАПРАВЛЕНИЯ РЕАЛИЗАЦИИ ПРОЕКТА</a:t>
            </a:r>
            <a:endParaRPr lang="ru-RU" sz="46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indent="0" algn="just">
              <a:lnSpc>
                <a:spcPct val="120000"/>
              </a:lnSpc>
              <a:spcBef>
                <a:spcPts val="0"/>
              </a:spcBef>
              <a:buNone/>
            </a:pPr>
            <a:r>
              <a:rPr lang="ru-RU" sz="4800" b="1" dirty="0">
                <a:solidFill>
                  <a:schemeClr val="accent4">
                    <a:lumMod val="50000"/>
                  </a:schemeClr>
                </a:solidFill>
                <a:effectLst/>
                <a:latin typeface="Cambria Math" panose="02040503050406030204" pitchFamily="18" charset="0"/>
                <a:ea typeface="Cambria Math" panose="02040503050406030204" pitchFamily="18" charset="0"/>
                <a:cs typeface="Times New Roman" panose="02020603050405020304" pitchFamily="18" charset="0"/>
              </a:rPr>
              <a:t> </a:t>
            </a:r>
            <a:endParaRPr lang="ru-RU" sz="4800" dirty="0">
              <a:solidFill>
                <a:schemeClr val="accent4">
                  <a:lumMod val="50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marL="457200" algn="just">
              <a:lnSpc>
                <a:spcPct val="115000"/>
              </a:lnSpc>
              <a:spcAft>
                <a:spcPts val="1000"/>
              </a:spcAft>
            </a:pPr>
            <a:r>
              <a:rPr lang="ru-RU" sz="3400" dirty="0">
                <a:solidFill>
                  <a:schemeClr val="bg2">
                    <a:lumMod val="10000"/>
                  </a:schemeClr>
                </a:solidFill>
                <a:effectLst/>
                <a:latin typeface="Cambria Math" panose="02040503050406030204" pitchFamily="18" charset="0"/>
                <a:ea typeface="Cambria Math" panose="02040503050406030204" pitchFamily="18" charset="0"/>
                <a:cs typeface="Times New Roman" panose="02020603050405020304" pitchFamily="18" charset="0"/>
              </a:rPr>
              <a:t>Использование элементов степ-аэробики на утренней гимнастике.</a:t>
            </a:r>
          </a:p>
          <a:p>
            <a:pPr marL="457200" algn="just">
              <a:lnSpc>
                <a:spcPct val="115000"/>
              </a:lnSpc>
              <a:spcAft>
                <a:spcPts val="1000"/>
              </a:spcAft>
            </a:pPr>
            <a:r>
              <a:rPr lang="ru-RU" sz="3400" dirty="0">
                <a:solidFill>
                  <a:schemeClr val="bg2">
                    <a:lumMod val="10000"/>
                  </a:schemeClr>
                </a:solidFill>
                <a:effectLst/>
                <a:latin typeface="Cambria Math" panose="02040503050406030204" pitchFamily="18" charset="0"/>
                <a:ea typeface="Cambria Math" panose="02040503050406030204" pitchFamily="18" charset="0"/>
                <a:cs typeface="Times New Roman" panose="02020603050405020304" pitchFamily="18" charset="0"/>
              </a:rPr>
              <a:t>Специально организованные занятия физической культурой с использованием степ-аэробики в форме занятий по интересам.</a:t>
            </a:r>
          </a:p>
          <a:p>
            <a:pPr marL="457200" algn="just">
              <a:lnSpc>
                <a:spcPct val="115000"/>
              </a:lnSpc>
              <a:spcAft>
                <a:spcPts val="1000"/>
              </a:spcAft>
            </a:pPr>
            <a:r>
              <a:rPr lang="ru-RU" sz="3400" dirty="0">
                <a:solidFill>
                  <a:schemeClr val="bg2">
                    <a:lumMod val="10000"/>
                  </a:schemeClr>
                </a:solidFill>
                <a:effectLst/>
                <a:latin typeface="Cambria Math" panose="02040503050406030204" pitchFamily="18" charset="0"/>
                <a:ea typeface="Cambria Math" panose="02040503050406030204" pitchFamily="18" charset="0"/>
                <a:cs typeface="Times New Roman" panose="02020603050405020304" pitchFamily="18" charset="0"/>
              </a:rPr>
              <a:t>Взаимодействие с родителями.</a:t>
            </a:r>
          </a:p>
          <a:p>
            <a:endParaRPr lang="ru-RU" dirty="0"/>
          </a:p>
        </p:txBody>
      </p:sp>
    </p:spTree>
    <p:extLst>
      <p:ext uri="{BB962C8B-B14F-4D97-AF65-F5344CB8AC3E}">
        <p14:creationId xmlns:p14="http://schemas.microsoft.com/office/powerpoint/2010/main" val="143815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42615F2-B4CE-EAC2-9266-7812519FFDA3}"/>
              </a:ext>
            </a:extLst>
          </p:cNvPr>
          <p:cNvSpPr>
            <a:spLocks noGrp="1"/>
          </p:cNvSpPr>
          <p:nvPr>
            <p:ph idx="1"/>
          </p:nvPr>
        </p:nvSpPr>
        <p:spPr>
          <a:xfrm>
            <a:off x="677333" y="477521"/>
            <a:ext cx="11096977" cy="5563842"/>
          </a:xfrm>
        </p:spPr>
        <p:txBody>
          <a:bodyPr>
            <a:normAutofit fontScale="47500" lnSpcReduction="20000"/>
          </a:bodyPr>
          <a:lstStyle/>
          <a:p>
            <a:pPr indent="0" algn="ctr">
              <a:lnSpc>
                <a:spcPct val="120000"/>
              </a:lnSpc>
              <a:spcBef>
                <a:spcPts val="0"/>
              </a:spcBef>
              <a:buNone/>
            </a:pPr>
            <a:r>
              <a:rPr lang="ru-RU" sz="7600" b="1"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МЕРОПРИЯТИЯ ПРОЕКТА</a:t>
            </a:r>
            <a:endParaRPr lang="ru-RU" sz="7600" dirty="0">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indent="0" algn="just">
              <a:lnSpc>
                <a:spcPct val="120000"/>
              </a:lnSpc>
              <a:spcBef>
                <a:spcPts val="0"/>
              </a:spcBef>
              <a:buNone/>
            </a:pPr>
            <a:r>
              <a:rPr lang="ru-RU" sz="4800" b="1" dirty="0">
                <a:solidFill>
                  <a:schemeClr val="accent4">
                    <a:lumMod val="50000"/>
                  </a:schemeClr>
                </a:solidFill>
                <a:effectLst/>
                <a:latin typeface="Cambria Math" panose="02040503050406030204" pitchFamily="18" charset="0"/>
                <a:ea typeface="Cambria Math" panose="02040503050406030204" pitchFamily="18" charset="0"/>
                <a:cs typeface="Times New Roman" panose="02020603050405020304" pitchFamily="18" charset="0"/>
              </a:rPr>
              <a:t> </a:t>
            </a:r>
            <a:endParaRPr lang="ru-RU" sz="4800" dirty="0">
              <a:solidFill>
                <a:schemeClr val="accent4">
                  <a:lumMod val="50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indent="0" algn="ctr">
              <a:lnSpc>
                <a:spcPct val="120000"/>
              </a:lnSpc>
              <a:spcBef>
                <a:spcPts val="0"/>
              </a:spcBef>
              <a:buNone/>
            </a:pPr>
            <a:r>
              <a:rPr lang="ru-RU" sz="4800" b="1" dirty="0">
                <a:solidFill>
                  <a:schemeClr val="accent4">
                    <a:lumMod val="50000"/>
                  </a:schemeClr>
                </a:solidFill>
                <a:effectLst/>
                <a:latin typeface="Cambria Math" panose="02040503050406030204" pitchFamily="18" charset="0"/>
                <a:ea typeface="Cambria Math" panose="02040503050406030204" pitchFamily="18" charset="0"/>
                <a:cs typeface="Times New Roman" panose="02020603050405020304" pitchFamily="18" charset="0"/>
              </a:rPr>
              <a:t>ПЕРВЫЙ ЭТАП ПРОЕКТА: ПОДГОТОВИТЕЛЬНЫЙ</a:t>
            </a:r>
            <a:endParaRPr lang="ru-RU" sz="4800" dirty="0">
              <a:solidFill>
                <a:schemeClr val="accent4">
                  <a:lumMod val="50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marL="457200" algn="just">
              <a:lnSpc>
                <a:spcPct val="120000"/>
              </a:lnSpc>
              <a:spcBef>
                <a:spcPts val="0"/>
              </a:spcBef>
            </a:pPr>
            <a:r>
              <a:rPr lang="ru-RU" sz="48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-Разработка плана проекта</a:t>
            </a:r>
            <a:endParaRPr lang="ru-RU" sz="480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algn="just">
              <a:lnSpc>
                <a:spcPct val="120000"/>
              </a:lnSpc>
              <a:spcBef>
                <a:spcPts val="0"/>
              </a:spcBef>
            </a:pPr>
            <a:r>
              <a:rPr lang="ru-RU" sz="48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-Работа с родителями</a:t>
            </a:r>
            <a:endParaRPr lang="ru-RU" sz="480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algn="just">
              <a:lnSpc>
                <a:spcPct val="120000"/>
              </a:lnSpc>
              <a:spcBef>
                <a:spcPts val="0"/>
              </a:spcBef>
            </a:pPr>
            <a:r>
              <a:rPr lang="ru-RU" sz="48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-Знакомство детей со степ – доской</a:t>
            </a:r>
            <a:endParaRPr lang="ru-RU" sz="480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algn="just">
              <a:lnSpc>
                <a:spcPct val="120000"/>
              </a:lnSpc>
              <a:spcBef>
                <a:spcPts val="0"/>
              </a:spcBef>
            </a:pPr>
            <a:r>
              <a:rPr lang="ru-RU" sz="48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-Знакомство с основными движениями степ – аэробики</a:t>
            </a:r>
            <a:endParaRPr lang="ru-RU" sz="4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a:p>
            <a:pPr marL="457200" algn="ctr">
              <a:lnSpc>
                <a:spcPct val="120000"/>
              </a:lnSpc>
              <a:spcBef>
                <a:spcPts val="0"/>
              </a:spcBef>
              <a:buNone/>
            </a:pPr>
            <a:r>
              <a:rPr lang="ru-RU" sz="4800" b="1" dirty="0">
                <a:solidFill>
                  <a:schemeClr val="accent4">
                    <a:lumMod val="50000"/>
                  </a:schemeClr>
                </a:solidFill>
                <a:effectLst/>
                <a:latin typeface="Cambria Math" panose="02040503050406030204" pitchFamily="18" charset="0"/>
                <a:ea typeface="Cambria Math" panose="02040503050406030204" pitchFamily="18" charset="0"/>
                <a:cs typeface="Times New Roman" panose="02020603050405020304" pitchFamily="18" charset="0"/>
              </a:rPr>
              <a:t>ВТОРОЙ ЭТАП ПРОЕКТА: ОСНОВНОЙ</a:t>
            </a:r>
            <a:endParaRPr lang="ru-RU" sz="4800" dirty="0">
              <a:solidFill>
                <a:schemeClr val="accent4">
                  <a:lumMod val="50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marL="457200" algn="just">
              <a:lnSpc>
                <a:spcPct val="120000"/>
              </a:lnSpc>
              <a:spcBef>
                <a:spcPts val="0"/>
              </a:spcBef>
            </a:pPr>
            <a:r>
              <a:rPr lang="ru-RU" sz="48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-Освоение детьми основных элементов степ – аэробики</a:t>
            </a:r>
            <a:endParaRPr lang="ru-RU" sz="480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algn="just">
              <a:lnSpc>
                <a:spcPct val="120000"/>
              </a:lnSpc>
              <a:spcBef>
                <a:spcPts val="0"/>
              </a:spcBef>
            </a:pPr>
            <a:r>
              <a:rPr lang="ru-RU" sz="48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-Умение связать разные элементы между собой</a:t>
            </a:r>
            <a:endParaRPr lang="ru-RU" sz="480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algn="just">
              <a:lnSpc>
                <a:spcPct val="120000"/>
              </a:lnSpc>
              <a:spcBef>
                <a:spcPts val="0"/>
              </a:spcBef>
            </a:pPr>
            <a:r>
              <a:rPr lang="ru-RU" sz="48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 Умение связать движения с музыкой</a:t>
            </a:r>
            <a:endParaRPr lang="ru-RU" sz="4800" dirty="0">
              <a:effectLst/>
              <a:latin typeface="Cambria Math" panose="02040503050406030204" pitchFamily="18" charset="0"/>
              <a:ea typeface="Cambria Math" panose="02040503050406030204" pitchFamily="18" charset="0"/>
              <a:cs typeface="Times New Roman" panose="02020603050405020304" pitchFamily="18" charset="0"/>
            </a:endParaRPr>
          </a:p>
          <a:p>
            <a:pPr indent="0" algn="ctr">
              <a:lnSpc>
                <a:spcPct val="120000"/>
              </a:lnSpc>
              <a:spcBef>
                <a:spcPts val="0"/>
              </a:spcBef>
              <a:buNone/>
            </a:pPr>
            <a:r>
              <a:rPr lang="ru-RU" sz="4800" b="1" dirty="0">
                <a:solidFill>
                  <a:schemeClr val="accent4">
                    <a:lumMod val="50000"/>
                  </a:schemeClr>
                </a:solidFill>
                <a:effectLst/>
                <a:latin typeface="Cambria Math" panose="02040503050406030204" pitchFamily="18" charset="0"/>
                <a:ea typeface="Cambria Math" panose="02040503050406030204" pitchFamily="18" charset="0"/>
                <a:cs typeface="Times New Roman" panose="02020603050405020304" pitchFamily="18" charset="0"/>
              </a:rPr>
              <a:t>ТРЕТИЙ ЭТАП ПРОЕКТА: ЗАКЛЮЧИТЕЛЬНЫЙ.</a:t>
            </a:r>
            <a:endParaRPr lang="ru-RU" sz="4800" dirty="0">
              <a:solidFill>
                <a:schemeClr val="accent4">
                  <a:lumMod val="50000"/>
                </a:schemeClr>
              </a:solidFill>
              <a:effectLst/>
              <a:latin typeface="Cambria Math" panose="02040503050406030204" pitchFamily="18" charset="0"/>
              <a:ea typeface="Cambria Math" panose="02040503050406030204" pitchFamily="18" charset="0"/>
              <a:cs typeface="Times New Roman" panose="02020603050405020304" pitchFamily="18" charset="0"/>
            </a:endParaRPr>
          </a:p>
          <a:p>
            <a:pPr marL="457200" algn="just">
              <a:lnSpc>
                <a:spcPct val="120000"/>
              </a:lnSpc>
              <a:spcBef>
                <a:spcPts val="0"/>
              </a:spcBef>
            </a:pPr>
            <a:r>
              <a:rPr lang="ru-RU" sz="48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-Подведение итогов</a:t>
            </a:r>
            <a:endParaRPr lang="ru-RU" sz="4800" dirty="0">
              <a:effectLst/>
              <a:latin typeface="Cambria Math" panose="02040503050406030204" pitchFamily="18" charset="0"/>
              <a:ea typeface="Cambria Math" panose="02040503050406030204" pitchFamily="18" charset="0"/>
              <a:cs typeface="Times New Roman" panose="02020603050405020304" pitchFamily="18" charset="0"/>
            </a:endParaRPr>
          </a:p>
          <a:p>
            <a:pPr marL="457200" algn="just">
              <a:lnSpc>
                <a:spcPct val="120000"/>
              </a:lnSpc>
              <a:spcBef>
                <a:spcPts val="0"/>
              </a:spcBef>
            </a:pPr>
            <a:r>
              <a:rPr lang="ru-RU" sz="48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-Показ открытого занятия на итоговом родительском собрании</a:t>
            </a:r>
            <a:endParaRPr lang="ru-RU" sz="4800" dirty="0">
              <a:effectLst/>
              <a:latin typeface="Cambria Math" panose="02040503050406030204" pitchFamily="18" charset="0"/>
              <a:ea typeface="Cambria Math" panose="02040503050406030204" pitchFamily="18" charset="0"/>
              <a:cs typeface="Times New Roman" panose="02020603050405020304" pitchFamily="18" charset="0"/>
            </a:endParaRPr>
          </a:p>
          <a:p>
            <a:pPr indent="450850" algn="just">
              <a:lnSpc>
                <a:spcPct val="120000"/>
              </a:lnSpc>
              <a:spcBef>
                <a:spcPts val="0"/>
              </a:spcBef>
            </a:pPr>
            <a:r>
              <a:rPr lang="ru-RU" sz="480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 Режим занятий: 1 раз в неделю 25 минут.</a:t>
            </a:r>
            <a:endParaRPr lang="ru-RU" sz="4800" dirty="0">
              <a:effectLst/>
              <a:latin typeface="Cambria Math" panose="02040503050406030204" pitchFamily="18" charset="0"/>
              <a:ea typeface="Cambria Math" panose="020405030504060302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743625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734AD-627E-CCC3-53A0-80D14F1AF3BB}"/>
            </a:ext>
          </a:extLst>
        </p:cNvPr>
        <p:cNvGrpSpPr/>
        <p:nvPr/>
      </p:nvGrpSpPr>
      <p:grpSpPr>
        <a:xfrm>
          <a:off x="0" y="0"/>
          <a:ext cx="0" cy="0"/>
          <a:chOff x="0" y="0"/>
          <a:chExt cx="0" cy="0"/>
        </a:xfrm>
      </p:grpSpPr>
      <p:sp>
        <p:nvSpPr>
          <p:cNvPr id="3" name="Объект 2">
            <a:extLst>
              <a:ext uri="{FF2B5EF4-FFF2-40B4-BE49-F238E27FC236}">
                <a16:creationId xmlns:a16="http://schemas.microsoft.com/office/drawing/2014/main" id="{EE59150F-DAFF-CAFD-7003-23DC5149DFF8}"/>
              </a:ext>
            </a:extLst>
          </p:cNvPr>
          <p:cNvSpPr>
            <a:spLocks noGrp="1"/>
          </p:cNvSpPr>
          <p:nvPr>
            <p:ph idx="1"/>
          </p:nvPr>
        </p:nvSpPr>
        <p:spPr>
          <a:xfrm>
            <a:off x="677334" y="304801"/>
            <a:ext cx="10905066" cy="5736562"/>
          </a:xfrm>
        </p:spPr>
        <p:txBody>
          <a:bodyPr>
            <a:normAutofit/>
          </a:bodyPr>
          <a:lstStyle/>
          <a:p>
            <a:pPr marL="0" indent="0" algn="ctr">
              <a:buNone/>
            </a:pPr>
            <a:endParaRPr lang="ru-RU" sz="2000" b="1" dirty="0">
              <a:latin typeface="Times New Roman" panose="02020603050405020304" pitchFamily="18" charset="0"/>
              <a:cs typeface="Times New Roman" panose="02020603050405020304" pitchFamily="18" charset="0"/>
            </a:endParaRPr>
          </a:p>
          <a:p>
            <a:pPr marL="0" indent="0" algn="ctr">
              <a:buNone/>
            </a:pPr>
            <a:r>
              <a:rPr lang="ru-RU" sz="3600" dirty="0">
                <a:solidFill>
                  <a:schemeClr val="accent6">
                    <a:lumMod val="75000"/>
                  </a:schemeClr>
                </a:solidFill>
                <a:latin typeface="Cambria Math" panose="02040503050406030204" pitchFamily="18" charset="0"/>
                <a:ea typeface="Cambria Math" panose="02040503050406030204" pitchFamily="18" charset="0"/>
                <a:cs typeface="Times New Roman" panose="02020603050405020304" pitchFamily="18" charset="0"/>
              </a:rPr>
              <a:t>УСТОЙЧИВОСТЬ ПРОЕКТА</a:t>
            </a:r>
          </a:p>
        </p:txBody>
      </p:sp>
      <p:graphicFrame>
        <p:nvGraphicFramePr>
          <p:cNvPr id="4" name="Таблица 3">
            <a:extLst>
              <a:ext uri="{FF2B5EF4-FFF2-40B4-BE49-F238E27FC236}">
                <a16:creationId xmlns:a16="http://schemas.microsoft.com/office/drawing/2014/main" id="{5ADEC3CF-9B99-90B2-B519-B579D288909B}"/>
              </a:ext>
            </a:extLst>
          </p:cNvPr>
          <p:cNvGraphicFramePr>
            <a:graphicFrameLocks noGrp="1"/>
          </p:cNvGraphicFramePr>
          <p:nvPr>
            <p:extLst>
              <p:ext uri="{D42A27DB-BD31-4B8C-83A1-F6EECF244321}">
                <p14:modId xmlns:p14="http://schemas.microsoft.com/office/powerpoint/2010/main" val="3810463030"/>
              </p:ext>
            </p:extLst>
          </p:nvPr>
        </p:nvGraphicFramePr>
        <p:xfrm>
          <a:off x="677334" y="1841500"/>
          <a:ext cx="8957310" cy="3496309"/>
        </p:xfrm>
        <a:graphic>
          <a:graphicData uri="http://schemas.openxmlformats.org/drawingml/2006/table">
            <a:tbl>
              <a:tblPr firstRow="1" bandRow="1">
                <a:tableStyleId>{21E4AEA4-8DFA-4A89-87EB-49C32662AFE0}</a:tableStyleId>
              </a:tblPr>
              <a:tblGrid>
                <a:gridCol w="3788775">
                  <a:extLst>
                    <a:ext uri="{9D8B030D-6E8A-4147-A177-3AD203B41FA5}">
                      <a16:colId xmlns:a16="http://schemas.microsoft.com/office/drawing/2014/main" val="4251363241"/>
                    </a:ext>
                  </a:extLst>
                </a:gridCol>
                <a:gridCol w="5168535">
                  <a:extLst>
                    <a:ext uri="{9D8B030D-6E8A-4147-A177-3AD203B41FA5}">
                      <a16:colId xmlns:a16="http://schemas.microsoft.com/office/drawing/2014/main" val="2396981141"/>
                    </a:ext>
                  </a:extLst>
                </a:gridCol>
              </a:tblGrid>
              <a:tr h="591248">
                <a:tc>
                  <a:txBody>
                    <a:bodyPr/>
                    <a:lstStyle/>
                    <a:p>
                      <a:r>
                        <a:rPr lang="ru-RU" sz="1800" dirty="0">
                          <a:latin typeface="Times New Roman" panose="02020603050405020304" pitchFamily="18" charset="0"/>
                          <a:cs typeface="Times New Roman" panose="02020603050405020304" pitchFamily="18" charset="0"/>
                        </a:rPr>
                        <a:t>Возможные риски </a:t>
                      </a:r>
                      <a:endParaRPr lang="ru-RU" dirty="0"/>
                    </a:p>
                  </a:txBody>
                  <a:tcPr/>
                </a:tc>
                <a:tc>
                  <a:txBody>
                    <a:bodyPr/>
                    <a:lstStyle/>
                    <a:p>
                      <a:r>
                        <a:rPr lang="ru-RU" sz="1800" dirty="0">
                          <a:latin typeface="Times New Roman" panose="02020603050405020304" pitchFamily="18" charset="0"/>
                          <a:cs typeface="Times New Roman" panose="02020603050405020304" pitchFamily="18" charset="0"/>
                        </a:rPr>
                        <a:t>Способы решения </a:t>
                      </a:r>
                      <a:endParaRPr lang="ru-RU" dirty="0"/>
                    </a:p>
                  </a:txBody>
                  <a:tcPr/>
                </a:tc>
                <a:extLst>
                  <a:ext uri="{0D108BD9-81ED-4DB2-BD59-A6C34878D82A}">
                    <a16:rowId xmlns:a16="http://schemas.microsoft.com/office/drawing/2014/main" val="3564140695"/>
                  </a:ext>
                </a:extLst>
              </a:tr>
              <a:tr h="2905061">
                <a:tc>
                  <a:txBody>
                    <a:bodyPr/>
                    <a:lstStyle/>
                    <a:p>
                      <a:r>
                        <a:rPr lang="ru-RU" sz="1800" dirty="0">
                          <a:latin typeface="Times New Roman" panose="02020603050405020304" pitchFamily="18" charset="0"/>
                          <a:cs typeface="Times New Roman" panose="02020603050405020304" pitchFamily="18" charset="0"/>
                        </a:rPr>
                        <a:t>Недостаточный интерес детей к занятиям </a:t>
                      </a:r>
                      <a:endParaRPr lang="ru-RU"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800" dirty="0">
                          <a:latin typeface="Times New Roman" panose="02020603050405020304" pitchFamily="18" charset="0"/>
                          <a:cs typeface="Times New Roman" panose="02020603050405020304" pitchFamily="18" charset="0"/>
                        </a:rPr>
                        <a:t>Проведение бесед, показ выступлений, показ педагогом базовых шагов под музыку, рассказ о том как будут проходить занятия, поощрительные наклейки с отметками, создание дневников для детей, индивидуальная работа с каждым ребёнком</a:t>
                      </a:r>
                    </a:p>
                    <a:p>
                      <a:endParaRPr lang="ru-RU" dirty="0"/>
                    </a:p>
                  </a:txBody>
                  <a:tcPr/>
                </a:tc>
                <a:extLst>
                  <a:ext uri="{0D108BD9-81ED-4DB2-BD59-A6C34878D82A}">
                    <a16:rowId xmlns:a16="http://schemas.microsoft.com/office/drawing/2014/main" val="1673969917"/>
                  </a:ext>
                </a:extLst>
              </a:tr>
            </a:tbl>
          </a:graphicData>
        </a:graphic>
      </p:graphicFrame>
    </p:spTree>
    <p:extLst>
      <p:ext uri="{BB962C8B-B14F-4D97-AF65-F5344CB8AC3E}">
        <p14:creationId xmlns:p14="http://schemas.microsoft.com/office/powerpoint/2010/main" val="721038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FAC54821-F398-347D-63A9-998D41CB4116}"/>
              </a:ext>
            </a:extLst>
          </p:cNvPr>
          <p:cNvGraphicFramePr>
            <a:graphicFrameLocks noGrp="1"/>
          </p:cNvGraphicFramePr>
          <p:nvPr>
            <p:ph idx="1"/>
            <p:extLst>
              <p:ext uri="{D42A27DB-BD31-4B8C-83A1-F6EECF244321}">
                <p14:modId xmlns:p14="http://schemas.microsoft.com/office/powerpoint/2010/main" val="2049810756"/>
              </p:ext>
            </p:extLst>
          </p:nvPr>
        </p:nvGraphicFramePr>
        <p:xfrm>
          <a:off x="-25966" y="542943"/>
          <a:ext cx="11776004" cy="6733975"/>
        </p:xfrm>
        <a:graphic>
          <a:graphicData uri="http://schemas.openxmlformats.org/drawingml/2006/table">
            <a:tbl>
              <a:tblPr firstRow="1" firstCol="1" bandRow="1">
                <a:tableStyleId>{21E4AEA4-8DFA-4A89-87EB-49C32662AFE0}</a:tableStyleId>
              </a:tblPr>
              <a:tblGrid>
                <a:gridCol w="581125">
                  <a:extLst>
                    <a:ext uri="{9D8B030D-6E8A-4147-A177-3AD203B41FA5}">
                      <a16:colId xmlns:a16="http://schemas.microsoft.com/office/drawing/2014/main" val="3313517844"/>
                    </a:ext>
                  </a:extLst>
                </a:gridCol>
                <a:gridCol w="3468201">
                  <a:extLst>
                    <a:ext uri="{9D8B030D-6E8A-4147-A177-3AD203B41FA5}">
                      <a16:colId xmlns:a16="http://schemas.microsoft.com/office/drawing/2014/main" val="2431249059"/>
                    </a:ext>
                  </a:extLst>
                </a:gridCol>
                <a:gridCol w="7726678">
                  <a:extLst>
                    <a:ext uri="{9D8B030D-6E8A-4147-A177-3AD203B41FA5}">
                      <a16:colId xmlns:a16="http://schemas.microsoft.com/office/drawing/2014/main" val="2489235568"/>
                    </a:ext>
                  </a:extLst>
                </a:gridCol>
              </a:tblGrid>
              <a:tr h="489673">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rPr>
                        <a:t>№</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algn="ctr">
                        <a:lnSpc>
                          <a:spcPct val="115000"/>
                        </a:lnSpc>
                        <a:spcAft>
                          <a:spcPts val="1000"/>
                        </a:spcAft>
                      </a:pPr>
                      <a:r>
                        <a:rPr lang="ru-RU" sz="1600" dirty="0">
                          <a:effectLst/>
                          <a:latin typeface="Cambria Math" panose="02040503050406030204" pitchFamily="18" charset="0"/>
                          <a:ea typeface="Cambria Math" panose="02040503050406030204" pitchFamily="18" charset="0"/>
                        </a:rPr>
                        <a:t>Наименование мероприятия</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algn="ctr">
                        <a:lnSpc>
                          <a:spcPct val="115000"/>
                        </a:lnSpc>
                        <a:spcAft>
                          <a:spcPts val="1000"/>
                        </a:spcAft>
                      </a:pPr>
                      <a:r>
                        <a:rPr lang="ru-RU" sz="1600" dirty="0">
                          <a:effectLst/>
                          <a:latin typeface="Cambria Math" panose="02040503050406030204" pitchFamily="18" charset="0"/>
                          <a:ea typeface="Cambria Math" panose="02040503050406030204" pitchFamily="18" charset="0"/>
                        </a:rPr>
                        <a:t>Цель</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extLst>
                  <a:ext uri="{0D108BD9-81ED-4DB2-BD59-A6C34878D82A}">
                    <a16:rowId xmlns:a16="http://schemas.microsoft.com/office/drawing/2014/main" val="2148249853"/>
                  </a:ext>
                </a:extLst>
              </a:tr>
              <a:tr h="489673">
                <a:tc>
                  <a:txBody>
                    <a:bodyPr/>
                    <a:lstStyle/>
                    <a:p>
                      <a:pPr algn="r">
                        <a:lnSpc>
                          <a:spcPct val="115000"/>
                        </a:lnSpc>
                        <a:spcAft>
                          <a:spcPts val="1000"/>
                        </a:spcAft>
                      </a:pP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gridSpan="2">
                  <a:txBody>
                    <a:bodyPr/>
                    <a:lstStyle/>
                    <a:p>
                      <a:pPr algn="ctr">
                        <a:lnSpc>
                          <a:spcPct val="115000"/>
                        </a:lnSpc>
                        <a:spcAft>
                          <a:spcPts val="1000"/>
                        </a:spcAft>
                      </a:pPr>
                      <a:r>
                        <a:rPr lang="ru-RU" sz="1600" dirty="0">
                          <a:effectLst/>
                          <a:latin typeface="Cambria Math" panose="02040503050406030204" pitchFamily="18" charset="0"/>
                          <a:ea typeface="Cambria Math" panose="02040503050406030204" pitchFamily="18" charset="0"/>
                          <a:cs typeface="Times New Roman" panose="02020603050405020304" pitchFamily="18" charset="0"/>
                        </a:rPr>
                        <a:t>РАБОТА С ДЕТЬМИ</a:t>
                      </a:r>
                    </a:p>
                  </a:txBody>
                  <a:tcPr marL="40520" marR="40520" marT="0" marB="0"/>
                </a:tc>
                <a:tc hMerge="1">
                  <a:txBody>
                    <a:bodyPr/>
                    <a:lstStyle/>
                    <a:p>
                      <a:endParaRPr lang="ru-RU"/>
                    </a:p>
                  </a:txBody>
                  <a:tcPr/>
                </a:tc>
                <a:extLst>
                  <a:ext uri="{0D108BD9-81ED-4DB2-BD59-A6C34878D82A}">
                    <a16:rowId xmlns:a16="http://schemas.microsoft.com/office/drawing/2014/main" val="2683438474"/>
                  </a:ext>
                </a:extLst>
              </a:tr>
              <a:tr h="1207927">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rPr>
                        <a:t>1..</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algn="just">
                        <a:lnSpc>
                          <a:spcPct val="115000"/>
                        </a:lnSpc>
                        <a:spcAft>
                          <a:spcPts val="1000"/>
                        </a:spcAft>
                      </a:pPr>
                      <a:r>
                        <a:rPr lang="ru-RU" sz="1600" dirty="0">
                          <a:effectLst/>
                          <a:latin typeface="Cambria Math" panose="02040503050406030204" pitchFamily="18" charset="0"/>
                          <a:ea typeface="Cambria Math" panose="02040503050406030204" pitchFamily="18" charset="0"/>
                        </a:rPr>
                        <a:t>Разучивание с детьми игровых упражнений на степах</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algn="just">
                        <a:lnSpc>
                          <a:spcPct val="115000"/>
                        </a:lnSpc>
                        <a:spcAft>
                          <a:spcPts val="1000"/>
                        </a:spcAft>
                      </a:pPr>
                      <a:r>
                        <a:rPr lang="ru-RU" sz="1600">
                          <a:effectLst/>
                          <a:latin typeface="Cambria Math" panose="02040503050406030204" pitchFamily="18" charset="0"/>
                          <a:ea typeface="Cambria Math" panose="02040503050406030204" pitchFamily="18" charset="0"/>
                        </a:rPr>
                        <a:t>Вызывать у детей интерес к степ-аэробике. Обучать детей технике степ-аэробики, способствовать формированию у детей координационных движений и умения их выполнять и запоминать.</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extLst>
                  <a:ext uri="{0D108BD9-81ED-4DB2-BD59-A6C34878D82A}">
                    <a16:rowId xmlns:a16="http://schemas.microsoft.com/office/drawing/2014/main" val="1583199299"/>
                  </a:ext>
                </a:extLst>
              </a:tr>
              <a:tr h="1033796">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rPr>
                        <a:t>2.</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rtl="0" eaLnBrk="1" latinLnBrk="0" hangingPunct="1"/>
                      <a:r>
                        <a:rPr lang="ru-RU" sz="1800" kern="1200" dirty="0">
                          <a:solidFill>
                            <a:schemeClr val="dk1"/>
                          </a:solidFill>
                          <a:effectLst/>
                          <a:latin typeface="Cambria Math" panose="02040503050406030204" pitchFamily="18" charset="0"/>
                          <a:ea typeface="Cambria Math" panose="02040503050406030204" pitchFamily="18" charset="0"/>
                          <a:cs typeface="+mn-cs"/>
                        </a:rPr>
                        <a:t>Проведение утренней гимнастики с использованием степ-платформ</a:t>
                      </a:r>
                      <a:endParaRPr lang="ru-RU" sz="1600" dirty="0">
                        <a:effectLst/>
                        <a:latin typeface="Cambria Math" panose="02040503050406030204" pitchFamily="18" charset="0"/>
                        <a:ea typeface="Cambria Math" panose="02040503050406030204" pitchFamily="18" charset="0"/>
                      </a:endParaRPr>
                    </a:p>
                  </a:txBody>
                  <a:tcPr marL="40520" marR="40520" marT="0" marB="0"/>
                </a:tc>
                <a:tc>
                  <a:txBody>
                    <a:bodyPr/>
                    <a:lstStyle/>
                    <a:p>
                      <a:pPr rtl="0" eaLnBrk="1" latinLnBrk="0" hangingPunct="1"/>
                      <a:r>
                        <a:rPr lang="ru-RU" sz="1600">
                          <a:effectLst/>
                          <a:latin typeface="Cambria Math" panose="02040503050406030204" pitchFamily="18" charset="0"/>
                          <a:ea typeface="Cambria Math" panose="02040503050406030204" pitchFamily="18" charset="0"/>
                        </a:rPr>
                        <a:t>Развивать у детей необходимость заботиться о своем здоровье, используя упражнения степ-аэробики, что усиливает ее оздоровительный и эмоциональный эффект.</a:t>
                      </a:r>
                      <a:endParaRPr lang="ru-RU" sz="1600" dirty="0">
                        <a:effectLst/>
                        <a:latin typeface="Cambria Math" panose="02040503050406030204" pitchFamily="18" charset="0"/>
                        <a:ea typeface="Cambria Math" panose="02040503050406030204" pitchFamily="18" charset="0"/>
                      </a:endParaRPr>
                    </a:p>
                  </a:txBody>
                  <a:tcPr marL="40520" marR="40520" marT="0" marB="0"/>
                </a:tc>
                <a:extLst>
                  <a:ext uri="{0D108BD9-81ED-4DB2-BD59-A6C34878D82A}">
                    <a16:rowId xmlns:a16="http://schemas.microsoft.com/office/drawing/2014/main" val="873367423"/>
                  </a:ext>
                </a:extLst>
              </a:tr>
              <a:tr h="1138947">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rPr>
                        <a:t>3.</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algn="just">
                        <a:lnSpc>
                          <a:spcPct val="115000"/>
                        </a:lnSpc>
                        <a:spcAft>
                          <a:spcPts val="1000"/>
                        </a:spcAft>
                      </a:pPr>
                      <a:r>
                        <a:rPr lang="ru-RU" sz="1600" dirty="0">
                          <a:effectLst/>
                          <a:latin typeface="Cambria Math" panose="02040503050406030204" pitchFamily="18" charset="0"/>
                          <a:ea typeface="Cambria Math" panose="02040503050406030204" pitchFamily="18" charset="0"/>
                        </a:rPr>
                        <a:t>Разучивание подвижных игр с использованием степов</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tc>
                  <a:txBody>
                    <a:bodyPr/>
                    <a:lstStyle/>
                    <a:p>
                      <a:pPr algn="just">
                        <a:lnSpc>
                          <a:spcPct val="115000"/>
                        </a:lnSpc>
                        <a:spcAft>
                          <a:spcPts val="1000"/>
                        </a:spcAft>
                      </a:pPr>
                      <a:r>
                        <a:rPr lang="ru-RU" sz="1600">
                          <a:effectLst/>
                          <a:latin typeface="Cambria Math" panose="02040503050406030204" pitchFamily="18" charset="0"/>
                          <a:ea typeface="Cambria Math" panose="02040503050406030204" pitchFamily="18" charset="0"/>
                        </a:rPr>
                        <a:t>Формировать у детей старшего дошкольного возраста</a:t>
                      </a:r>
                    </a:p>
                    <a:p>
                      <a:pPr algn="just">
                        <a:lnSpc>
                          <a:spcPct val="115000"/>
                        </a:lnSpc>
                        <a:spcAft>
                          <a:spcPts val="1000"/>
                        </a:spcAft>
                      </a:pPr>
                      <a:r>
                        <a:rPr lang="ru-RU" sz="1600">
                          <a:effectLst/>
                          <a:latin typeface="Cambria Math" panose="02040503050406030204" pitchFamily="18" charset="0"/>
                          <a:ea typeface="Cambria Math" panose="02040503050406030204" pitchFamily="18" charset="0"/>
                        </a:rPr>
                        <a:t>потребности в двигательной активности и физическом совершенствовании через степ-аэробику.</a:t>
                      </a:r>
                      <a:endParaRPr lang="ru-RU" sz="1600" dirty="0">
                        <a:effectLst/>
                        <a:latin typeface="Cambria Math" panose="02040503050406030204" pitchFamily="18" charset="0"/>
                        <a:ea typeface="Cambria Math" panose="02040503050406030204" pitchFamily="18" charset="0"/>
                        <a:cs typeface="Times New Roman" panose="02020603050405020304" pitchFamily="18" charset="0"/>
                      </a:endParaRPr>
                    </a:p>
                  </a:txBody>
                  <a:tcPr marL="40520" marR="40520" marT="0" marB="0"/>
                </a:tc>
                <a:extLst>
                  <a:ext uri="{0D108BD9-81ED-4DB2-BD59-A6C34878D82A}">
                    <a16:rowId xmlns:a16="http://schemas.microsoft.com/office/drawing/2014/main" val="2274337045"/>
                  </a:ext>
                </a:extLst>
              </a:tr>
              <a:tr h="1138947">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cs typeface="Times New Roman" panose="02020603050405020304" pitchFamily="18" charset="0"/>
                        </a:rPr>
                        <a:t>4.</a:t>
                      </a:r>
                    </a:p>
                  </a:txBody>
                  <a:tcPr marL="40520" marR="40520" marT="0" marB="0"/>
                </a:tc>
                <a:tc>
                  <a:txBody>
                    <a:bodyPr/>
                    <a:lstStyle/>
                    <a:p>
                      <a:pPr algn="just">
                        <a:lnSpc>
                          <a:spcPct val="115000"/>
                        </a:lnSpc>
                        <a:spcAft>
                          <a:spcPts val="1000"/>
                        </a:spcAft>
                      </a:pPr>
                      <a:r>
                        <a:rPr lang="ru-RU" sz="1600" dirty="0">
                          <a:effectLst/>
                          <a:latin typeface="Cambria Math" panose="02040503050406030204" pitchFamily="18" charset="0"/>
                          <a:ea typeface="Cambria Math" panose="02040503050406030204" pitchFamily="18" charset="0"/>
                          <a:cs typeface="Times New Roman" panose="02020603050405020304" pitchFamily="18" charset="0"/>
                        </a:rPr>
                        <a:t>Разучивание комплексов упражнений</a:t>
                      </a:r>
                    </a:p>
                  </a:txBody>
                  <a:tcPr marL="40520" marR="40520" marT="0" marB="0"/>
                </a:tc>
                <a:tc>
                  <a:txBody>
                    <a:bodyPr/>
                    <a:lstStyle/>
                    <a:p>
                      <a:pPr marL="0" marR="0" lvl="0" indent="0" algn="just" defTabSz="457200" rtl="0" eaLnBrk="1" fontAlgn="auto" latinLnBrk="0" hangingPunct="1">
                        <a:lnSpc>
                          <a:spcPct val="115000"/>
                        </a:lnSpc>
                        <a:spcBef>
                          <a:spcPts val="0"/>
                        </a:spcBef>
                        <a:spcAft>
                          <a:spcPts val="1000"/>
                        </a:spcAft>
                        <a:buClrTx/>
                        <a:buSzTx/>
                        <a:buFontTx/>
                        <a:buNone/>
                        <a:tabLst/>
                        <a:defRPr/>
                      </a:pPr>
                      <a:r>
                        <a:rPr lang="ru-RU" sz="1800" kern="1200" dirty="0">
                          <a:solidFill>
                            <a:schemeClr val="dk1"/>
                          </a:solidFill>
                          <a:effectLst/>
                          <a:latin typeface="Cambria Math" panose="02040503050406030204" pitchFamily="18" charset="0"/>
                          <a:ea typeface="Cambria Math" panose="02040503050406030204" pitchFamily="18" charset="0"/>
                          <a:cs typeface="+mn-cs"/>
                        </a:rPr>
                        <a:t>Развивать у детей чувство ритма и умение согласовывать свои движения с музыкой. Воспитывать у детей морально-волевые качества: выдержку, внимание, сосредоточенность, настойчивость в достижении положительных результатов.</a:t>
                      </a:r>
                      <a:endParaRPr lang="ru-RU" sz="1600" dirty="0">
                        <a:effectLst/>
                        <a:latin typeface="Cambria Math" panose="02040503050406030204" pitchFamily="18" charset="0"/>
                        <a:ea typeface="Cambria Math" panose="02040503050406030204" pitchFamily="18" charset="0"/>
                      </a:endParaRPr>
                    </a:p>
                  </a:txBody>
                  <a:tcPr marL="40520" marR="40520" marT="0" marB="0"/>
                </a:tc>
                <a:extLst>
                  <a:ext uri="{0D108BD9-81ED-4DB2-BD59-A6C34878D82A}">
                    <a16:rowId xmlns:a16="http://schemas.microsoft.com/office/drawing/2014/main" val="3979360134"/>
                  </a:ext>
                </a:extLst>
              </a:tr>
              <a:tr h="1138947">
                <a:tc>
                  <a:txBody>
                    <a:bodyPr/>
                    <a:lstStyle/>
                    <a:p>
                      <a:pPr algn="r">
                        <a:lnSpc>
                          <a:spcPct val="115000"/>
                        </a:lnSpc>
                        <a:spcAft>
                          <a:spcPts val="1000"/>
                        </a:spcAft>
                      </a:pPr>
                      <a:r>
                        <a:rPr lang="ru-RU" sz="1600" dirty="0">
                          <a:effectLst/>
                          <a:latin typeface="Cambria Math" panose="02040503050406030204" pitchFamily="18" charset="0"/>
                          <a:ea typeface="Cambria Math" panose="02040503050406030204" pitchFamily="18" charset="0"/>
                          <a:cs typeface="Times New Roman" panose="02020603050405020304" pitchFamily="18" charset="0"/>
                        </a:rPr>
                        <a:t>5.</a:t>
                      </a:r>
                    </a:p>
                  </a:txBody>
                  <a:tcPr marL="40520" marR="40520" marT="0" marB="0"/>
                </a:tc>
                <a:tc>
                  <a:txBody>
                    <a:bodyPr/>
                    <a:lstStyle/>
                    <a:p>
                      <a:pPr rtl="0" eaLnBrk="1" latinLnBrk="0" hangingPunct="1"/>
                      <a:r>
                        <a:rPr lang="ru-RU" sz="1800" kern="1200" dirty="0">
                          <a:solidFill>
                            <a:schemeClr val="dk1"/>
                          </a:solidFill>
                          <a:effectLst/>
                          <a:latin typeface="Cambria Math" panose="02040503050406030204" pitchFamily="18" charset="0"/>
                          <a:ea typeface="Cambria Math" panose="02040503050406030204" pitchFamily="18" charset="0"/>
                          <a:cs typeface="+mn-cs"/>
                        </a:rPr>
                        <a:t>Включение степ- аэробики в физкультурные досуги и праздничные мероприятия</a:t>
                      </a:r>
                      <a:endParaRPr lang="ru-RU" sz="1600" dirty="0">
                        <a:effectLst/>
                        <a:latin typeface="Cambria Math" panose="02040503050406030204" pitchFamily="18" charset="0"/>
                        <a:ea typeface="Cambria Math" panose="02040503050406030204" pitchFamily="18" charset="0"/>
                      </a:endParaRPr>
                    </a:p>
                  </a:txBody>
                  <a:tcPr marL="40520" marR="40520" marT="0" marB="0"/>
                </a:tc>
                <a:tc>
                  <a:txBody>
                    <a:bodyPr/>
                    <a:lstStyle/>
                    <a:p>
                      <a:pPr rtl="0" eaLnBrk="1" latinLnBrk="0" hangingPunct="1"/>
                      <a:r>
                        <a:rPr lang="ru-RU" sz="1800" kern="1200" dirty="0">
                          <a:solidFill>
                            <a:schemeClr val="dk1"/>
                          </a:solidFill>
                          <a:effectLst/>
                          <a:latin typeface="Cambria Math" panose="02040503050406030204" pitchFamily="18" charset="0"/>
                          <a:ea typeface="Cambria Math" panose="02040503050406030204" pitchFamily="18" charset="0"/>
                          <a:cs typeface="+mn-cs"/>
                        </a:rPr>
                        <a:t>Способствовать положительной мотивации детей к участию в физкультурно-оздоровительных мероприятиях</a:t>
                      </a:r>
                      <a:endParaRPr lang="ru-RU" sz="1600" dirty="0">
                        <a:effectLst/>
                        <a:latin typeface="Cambria Math" panose="02040503050406030204" pitchFamily="18" charset="0"/>
                        <a:ea typeface="Cambria Math" panose="02040503050406030204" pitchFamily="18" charset="0"/>
                      </a:endParaRPr>
                    </a:p>
                  </a:txBody>
                  <a:tcPr marL="40520" marR="40520" marT="0" marB="0"/>
                </a:tc>
                <a:extLst>
                  <a:ext uri="{0D108BD9-81ED-4DB2-BD59-A6C34878D82A}">
                    <a16:rowId xmlns:a16="http://schemas.microsoft.com/office/drawing/2014/main" val="1097179084"/>
                  </a:ext>
                </a:extLst>
              </a:tr>
            </a:tbl>
          </a:graphicData>
        </a:graphic>
      </p:graphicFrame>
      <p:sp>
        <p:nvSpPr>
          <p:cNvPr id="5" name="Rectangle 1">
            <a:extLst>
              <a:ext uri="{FF2B5EF4-FFF2-40B4-BE49-F238E27FC236}">
                <a16:creationId xmlns:a16="http://schemas.microsoft.com/office/drawing/2014/main" id="{E68BC76A-D2F1-AF20-7879-C17C91FAEB90}"/>
              </a:ext>
            </a:extLst>
          </p:cNvPr>
          <p:cNvSpPr>
            <a:spLocks noChangeArrowheads="1"/>
          </p:cNvSpPr>
          <p:nvPr/>
        </p:nvSpPr>
        <p:spPr bwMode="auto">
          <a:xfrm>
            <a:off x="1027289" y="-11948"/>
            <a:ext cx="81392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600" b="1" i="0" u="none" strike="noStrike" cap="none" normalizeH="0" baseline="0" dirty="0">
                <a:ln>
                  <a:noFill/>
                </a:ln>
                <a:solidFill>
                  <a:schemeClr val="accent6">
                    <a:lumMod val="75000"/>
                  </a:schemeClr>
                </a:solidFill>
                <a:effectLst/>
                <a:latin typeface="Cambria Math" panose="02040503050406030204" pitchFamily="18" charset="0"/>
                <a:ea typeface="Cambria Math" panose="02040503050406030204" pitchFamily="18" charset="0"/>
                <a:cs typeface="Times New Roman" panose="02020603050405020304" pitchFamily="18" charset="0"/>
              </a:rPr>
              <a:t>ПЛАН РЕАЛИЗАЦИИ ПРОЕКТА</a:t>
            </a:r>
          </a:p>
        </p:txBody>
      </p:sp>
    </p:spTree>
    <p:extLst>
      <p:ext uri="{BB962C8B-B14F-4D97-AF65-F5344CB8AC3E}">
        <p14:creationId xmlns:p14="http://schemas.microsoft.com/office/powerpoint/2010/main" val="1628408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7319C2D-1656-25E0-AF51-99A98A412CAD}"/>
              </a:ext>
            </a:extLst>
          </p:cNvPr>
          <p:cNvSpPr>
            <a:spLocks noGrp="1"/>
          </p:cNvSpPr>
          <p:nvPr>
            <p:ph idx="1"/>
          </p:nvPr>
        </p:nvSpPr>
        <p:spPr>
          <a:xfrm>
            <a:off x="677334" y="254001"/>
            <a:ext cx="10590106" cy="2336800"/>
          </a:xfrm>
        </p:spPr>
        <p:txBody>
          <a:bodyPr>
            <a:normAutofit lnSpcReduction="10000"/>
          </a:bodyPr>
          <a:lstStyle/>
          <a:p>
            <a:pPr indent="0" algn="ctr">
              <a:lnSpc>
                <a:spcPct val="115000"/>
              </a:lnSpc>
              <a:spcAft>
                <a:spcPts val="1000"/>
              </a:spcAft>
              <a:buNone/>
            </a:pPr>
            <a:r>
              <a:rPr lang="ru-RU"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Подвижные игры с использованием степ- платформ</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indent="0" algn="ctr">
              <a:lnSpc>
                <a:spcPct val="115000"/>
              </a:lnSpc>
              <a:spcAft>
                <a:spcPts val="1000"/>
              </a:spcAft>
              <a:buNone/>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«Пингвины на льдине»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850" algn="just">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Дети – «пингвины» бегают свободно по залу. Степы – «льдины» в произвольном порядке стоят на полу. Водящий ребенок – «охотник» пытается поймать «пингвинов» и запятнать их. Если «пингвин» забрался на льдину, то есть встанет на степ, ловить его не разрешается.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6146" name="Picture 2" descr="C:\Users\Деменева Анастасия\Desktop\зумба степ\IMG_6935.JPG"/>
          <p:cNvPicPr>
            <a:picLocks noChangeAspect="1" noChangeArrowheads="1"/>
          </p:cNvPicPr>
          <p:nvPr/>
        </p:nvPicPr>
        <p:blipFill>
          <a:blip r:embed="rId2" cstate="print"/>
          <a:srcRect l="13917" t="22549" r="22485" b="15709"/>
          <a:stretch>
            <a:fillRect/>
          </a:stretch>
        </p:blipFill>
        <p:spPr bwMode="auto">
          <a:xfrm rot="19990160">
            <a:off x="414145" y="3108961"/>
            <a:ext cx="3748237" cy="2729132"/>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C:\Users\Деменева Анастасия\Desktop\зумба степ\IMG_E6921.JPG"/>
          <p:cNvPicPr>
            <a:picLocks noChangeAspect="1" noChangeArrowheads="1"/>
          </p:cNvPicPr>
          <p:nvPr/>
        </p:nvPicPr>
        <p:blipFill>
          <a:blip r:embed="rId3" cstate="print"/>
          <a:srcRect l="8460" r="13509" b="7503"/>
          <a:stretch>
            <a:fillRect/>
          </a:stretch>
        </p:blipFill>
        <p:spPr bwMode="auto">
          <a:xfrm rot="833458">
            <a:off x="7651499" y="2921572"/>
            <a:ext cx="4070084" cy="2713827"/>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C:\Users\Деменева Анастасия\Desktop\зумба степ\степ аэробика дети\UAFZ7235.JPG"/>
          <p:cNvPicPr>
            <a:picLocks noChangeAspect="1" noChangeArrowheads="1"/>
          </p:cNvPicPr>
          <p:nvPr/>
        </p:nvPicPr>
        <p:blipFill>
          <a:blip r:embed="rId4"/>
          <a:srcRect l="7469" t="41697" r="7538" b="4377"/>
          <a:stretch>
            <a:fillRect/>
          </a:stretch>
        </p:blipFill>
        <p:spPr bwMode="auto">
          <a:xfrm>
            <a:off x="3123028" y="4079632"/>
            <a:ext cx="4789128" cy="2278965"/>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2425593"/>
      </p:ext>
    </p:extLst>
  </p:cSld>
  <p:clrMapOvr>
    <a:masterClrMapping/>
  </p:clrMapOvr>
</p:sld>
</file>

<file path=ppt/theme/theme1.xml><?xml version="1.0" encoding="utf-8"?>
<a:theme xmlns:a="http://schemas.openxmlformats.org/drawingml/2006/main" name="Аспект">
  <a:themeElements>
    <a:clrScheme name="Красный и оранжевый">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1300</TotalTime>
  <Words>2485</Words>
  <Application>Microsoft Office PowerPoint</Application>
  <PresentationFormat>Широкоэкранный</PresentationFormat>
  <Paragraphs>167</Paragraphs>
  <Slides>21</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21</vt:i4>
      </vt:variant>
    </vt:vector>
  </HeadingPairs>
  <TitlesOfParts>
    <vt:vector size="28" baseType="lpstr">
      <vt:lpstr>Arial</vt:lpstr>
      <vt:lpstr>Calibri</vt:lpstr>
      <vt:lpstr>Cambria Math</vt:lpstr>
      <vt:lpstr>Times New Roman</vt:lpstr>
      <vt:lpstr>Trebuchet MS</vt:lpstr>
      <vt:lpstr>Wingdings 3</vt:lpstr>
      <vt:lpstr>Аспект</vt:lpstr>
      <vt:lpstr>ПРОЕКТ  «СТЕП- АЭРОБИКА ДЛЯ ДОШКОЛЬНИКОВ» </vt:lpstr>
      <vt:lpstr>СРОКИ РЕАЛИЗАЦИИ ПРОЕКТА</vt:lpstr>
      <vt:lpstr>АКТУАЛЬНОСТЬ ПРОЕКТА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ОСОБЕННОСТИ ОРГАНИЗАЦИИ МЕРОПРИЯТИЙ ПО СТЕП-АЭРОБИКЕ</vt:lpstr>
      <vt:lpstr>Презентация PowerPoint</vt:lpstr>
      <vt:lpstr>ТЕХНИКА БЕЗОПАСНОСТИ ВО ВРЕМЯ ЗАНЯТИЙ</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на тему  «Степ- аэробика для дошкольников» сроки реализации проекта: долгосрочный 2023-2024учебный год.</dc:title>
  <dc:creator>skazka-mdou2018@yandex.com</dc:creator>
  <cp:lastModifiedBy>Сказка</cp:lastModifiedBy>
  <cp:revision>12</cp:revision>
  <dcterms:created xsi:type="dcterms:W3CDTF">2024-02-08T08:13:13Z</dcterms:created>
  <dcterms:modified xsi:type="dcterms:W3CDTF">2024-02-13T06:53:16Z</dcterms:modified>
</cp:coreProperties>
</file>