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73" r:id="rId7"/>
    <p:sldId id="261" r:id="rId8"/>
    <p:sldId id="262" r:id="rId9"/>
    <p:sldId id="278" r:id="rId10"/>
    <p:sldId id="263" r:id="rId11"/>
    <p:sldId id="265" r:id="rId12"/>
    <p:sldId id="266" r:id="rId13"/>
    <p:sldId id="279" r:id="rId14"/>
    <p:sldId id="280" r:id="rId15"/>
    <p:sldId id="271" r:id="rId16"/>
    <p:sldId id="275" r:id="rId17"/>
    <p:sldId id="276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Новая папка (3)\WinniePooh\Фон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flipH="1">
            <a:off x="4322176" y="0"/>
            <a:ext cx="4821823" cy="689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Новая папка (3)\WinniePooh\Фон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4941897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МБДОУ «УНДС общеразвивающего вида №3 «Сказка»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0000"/>
                </a:solidFill>
              </a:rPr>
              <a:t>Презентация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тему: </a:t>
            </a:r>
            <a:r>
              <a:rPr lang="ru-RU" dirty="0" smtClean="0">
                <a:solidFill>
                  <a:srgbClr val="002060"/>
                </a:solidFill>
              </a:rPr>
              <a:t>«Экологическое </a:t>
            </a:r>
            <a:r>
              <a:rPr lang="ru-RU" dirty="0" smtClean="0">
                <a:solidFill>
                  <a:srgbClr val="002060"/>
                </a:solidFill>
              </a:rPr>
              <a:t>воспитание детей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ДОУ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Воспитатель: </a:t>
            </a:r>
            <a:r>
              <a:rPr lang="ru-RU" dirty="0" smtClean="0">
                <a:solidFill>
                  <a:srgbClr val="002060"/>
                </a:solidFill>
              </a:rPr>
              <a:t>Стецюра Людмила Никитична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Zver\Desktop\документы\ВСЕ ВАШИ ДОКИ И ФАЙЛЫ\картинки\картинки\20150827_1224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496"/>
            <a:ext cx="57864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Формы и методы работы с родителями: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928670"/>
            <a:ext cx="885828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Консультации и сообщения экологической направленности для родительского уголка;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Беседы с родителями о важности данной проблемы;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Привлечение родителей к пополнению уголка природы;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Участие родителей в субботниках;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Участие родителей в различных конкурсах на экологические темы;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Анкетирование родителей с целью выявления их экологической компетентности.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Активное вовлечение в совместные с детьми– мероприятия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Эксперименты: познавательного, трудового, экскурсионного характера.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ru-RU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Формы и методы работы с детьми разнообразны: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500174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Это цикл наблюдений за растениями и животными в уголке природы и на участке;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Ведение различных календарей;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Занятия, целевые прогулки, экскурсии;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Игровые обучающие ситуации с использованием игрушек и театрализованной деятельности и т.д.;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Чтение произведений, сказок, пословиц, поговорок, отгадывание загадок;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000" dirty="0" smtClean="0">
                <a:solidFill>
                  <a:srgbClr val="002060"/>
                </a:solidFill>
              </a:rPr>
              <a:t>Экскурсия (наблюдения за деревьями, листьями, сравнения с кустарниками и т.д.) по территории ДОУ;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7.   Применение ИКТ, просмотр диафильмов, видеофильмов и т.д.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Экологический проект «Эколята»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14356"/>
            <a:ext cx="88582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Проект «Эколята» </a:t>
            </a:r>
            <a:r>
              <a:rPr lang="ru-RU" sz="1600" dirty="0" smtClean="0">
                <a:solidFill>
                  <a:srgbClr val="002060"/>
                </a:solidFill>
              </a:rPr>
              <a:t>направлен на формирование у детей дошкольного возраста экологической культуры и культуры природолюбия.</a:t>
            </a: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Как известно, «самое лучшее открытие то, которое ребенок делает сам».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Каждый ребенок по своей натуре- маленький исследователь. Поэтому эмблемой проекта «Эколята»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в нашей группе стал любознательный Почемучка.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Наш девиз:</a:t>
            </a: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«Познавай, чувствуй, твори!»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Проект выстроен по принципу познавательного развития, в нем учтены возрастные особенности, интересы и предпочтения детей по созданию и использованию эколого-развивающей среды.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Для детей  «</a:t>
            </a:r>
            <a:r>
              <a:rPr lang="ru-RU" sz="16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Эколята</a:t>
            </a: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 –это увлекательная игра  в «ученых»,«исследователей»,«защитников природы».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Цель моего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--</a:t>
            </a: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Создать условия обучению основам экологии, природопользования;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Сформировать у детей представление о необходимости бережного и созидательного отношения к природе через различные виды деятельности: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Познавательную;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Ценностно-ориентированную;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Творческую (художественно-эстетическую);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Коммуникативную.</a:t>
            </a:r>
            <a:endParaRPr lang="ru-RU" sz="16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Ожидаемые результаты: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14356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-   </a:t>
            </a:r>
            <a:r>
              <a:rPr lang="ru-RU" sz="2000" b="1" dirty="0" smtClean="0">
                <a:solidFill>
                  <a:srgbClr val="002060"/>
                </a:solidFill>
              </a:rPr>
              <a:t>Уход за комнатными растениями;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наблюдение за ростом лука, огурцов и укропа весной;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поделки из природного материала;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знакомились  с животным миром и насекомыми;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rgbClr val="002060"/>
                </a:solidFill>
              </a:rPr>
              <a:t>Играя в дидактические и настольные игры, расширяли и закрепляли свои знания о растениях и животных;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rgbClr val="002060"/>
                </a:solidFill>
              </a:rPr>
              <a:t>участвовали в выставке рисунков "Земля - наш общий дом«;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rgbClr val="002060"/>
                </a:solidFill>
              </a:rPr>
              <a:t>провела тематические занятия "Земля - наш общий дом«, занятия были построены на принципах развивающего обучения и направлены на развитие личности ребенка в целом;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    -  были проведены беседы, наблюдения, чтения художественной литературы;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 мы приобрели семена, землю, инвентарь и разбивали огород, дети научились выращивать рассаду из семян;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проводили анализ и обобщали результаты полученные в процессе исследовательской деятельности;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-  провели конкурс угадай названия овощей и фруктов;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Таким образом, почти каждая тема по </a:t>
            </a:r>
            <a:r>
              <a:rPr lang="ru-RU" sz="2400" b="1" dirty="0" smtClean="0">
                <a:solidFill>
                  <a:srgbClr val="FF0000"/>
                </a:solidFill>
              </a:rPr>
              <a:t>экологии</a:t>
            </a:r>
            <a:r>
              <a:rPr lang="ru-RU" sz="2400" dirty="0" smtClean="0">
                <a:solidFill>
                  <a:srgbClr val="FF0000"/>
                </a:solidFill>
              </a:rPr>
              <a:t> подкреплялась разными видами деятельности и крупица за крупицей в детские сердца закладывается гуманное отношение к природе.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428736"/>
            <a:ext cx="8858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В настоящее время благодаря телевидению, компьютеру и книгам дети больше узнают о разнообразных объектах и явлениях природы, у них возникали разные вопросы об окружающем мире. Поэтому я старалась сочетать разные формы и методы 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экологического образования детей,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чтобы, с одной стороны, ответить на интересующие детей вопросы и удовлетворить их любопытство. А с другой- обеспечить усвоение ими необходимых знаний. Причем главную цель мы видим не в передаче знаний от педагога к ребенку, а в приобщении детей к систематической и творческой деятельности.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Для организации интересной мыслительной деятельности,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мне помогли нетрадиционные формы и методы- мультимедийные презентации, слайды, видеоклипы, экологические сказки, наглядные иллюстрации и т.д.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Мы юные экологи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Zver\Desktop\с телеф\IMG_20170321_091638.jpg"/>
          <p:cNvPicPr/>
          <p:nvPr/>
        </p:nvPicPr>
        <p:blipFill>
          <a:blip r:embed="rId3" cstate="print"/>
          <a:srcRect l="24096"/>
          <a:stretch>
            <a:fillRect/>
          </a:stretch>
        </p:blipFill>
        <p:spPr bwMode="auto">
          <a:xfrm rot="5400000">
            <a:off x="3275343" y="1153757"/>
            <a:ext cx="252187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Zver\Desktop\с телеф\IMG_20170321_092224.jpg"/>
          <p:cNvPicPr/>
          <p:nvPr/>
        </p:nvPicPr>
        <p:blipFill>
          <a:blip r:embed="rId4" cstate="print"/>
          <a:srcRect l="7715"/>
          <a:stretch>
            <a:fillRect/>
          </a:stretch>
        </p:blipFill>
        <p:spPr bwMode="auto">
          <a:xfrm rot="5400000">
            <a:off x="6219498" y="1852940"/>
            <a:ext cx="3000397" cy="229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Zver\Desktop\с телеф\IMG_20170321_091951.jpg"/>
          <p:cNvPicPr/>
          <p:nvPr/>
        </p:nvPicPr>
        <p:blipFill>
          <a:blip r:embed="rId5" cstate="print"/>
          <a:srcRect l="9280"/>
          <a:stretch>
            <a:fillRect/>
          </a:stretch>
        </p:blipFill>
        <p:spPr bwMode="auto">
          <a:xfrm rot="5400000">
            <a:off x="-47545" y="1904877"/>
            <a:ext cx="302398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Zver\Desktop\с телеф\IMG_20170321_1138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857628"/>
            <a:ext cx="3571900" cy="216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Мы юные экологи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Zver\Desktop\Средняя гр\Документы ср.гр\Экология\IMG_20170419_094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350046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Zver\Desktop\Средняя гр\Документы ср.гр\Экология\IMG_20170419_094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338666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Zver\Desktop\Средняя гр\Документы ср.гр\Экология\IMG_20170419_094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429000"/>
            <a:ext cx="3499556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Zver\Desktop\Средняя гр\Документы ср.гр\Экология\IMG_20170419_0948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429000"/>
            <a:ext cx="3499556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Мы юные экологи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Zver\Desktop\Средняя гр\Документы ср.гр\Экология\IMG_20170419_0955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567289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Zver\Desktop\Средняя гр\Документы ср.гр\Экология\IMG_20170419_095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36"/>
            <a:ext cx="3562350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Zver\Desktop\Средняя гр\Документы ср.гр\Экология\IMG_20170419_1001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3562350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Users\Zver\Desktop\Средняя гр\Документы ср.гр\Экология\IMG_20170419_0956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643314"/>
            <a:ext cx="3562350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Природа —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это богатейшая кладовая, неоценимое богатство для интеллектуального, нравственного и речевого развития ребенка</a:t>
            </a:r>
          </a:p>
          <a:p>
            <a:endParaRPr lang="ru-RU" sz="2400" dirty="0" smtClean="0"/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15661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К.Д.Ушинский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считал логику природы самой доступной, наглядной и полезной для ребенка. Наблюдения, целевые прогулки, экскурсии, опыты и эксперименты с объектами неживой природы способствуют формированию у детей любознательности, воспитанию эколого-целесообразного поведения, эстетического чувства и интереса к природе.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1455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Я.А. Коменский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считал природу единством макро и микромира и человек должен научиться чувствовать природу, жить и действовать по законам, которые справедливы для всего живого.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14324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Природа она своим многообразием, красотой и динамичностью привлекает малышей, вызывает у них массу радостных переживаний. Впечатления от родной природы, полученные в детстве, надолго остаются в памяти, создают прочную основу для дальнейшего её познания.</a:t>
            </a:r>
            <a:r>
              <a:rPr lang="ru-RU" sz="1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У каждого ребенка существует тяга к восприятию новой информации. Даже любопытство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Тоже основано на стремлении познать. Следовательно, передача экологических знаний—это начальный этап в процедуре выработки правильного отношения к окружающему миру. И их трансформация осуществляется в результате использования мною личностно—ориентированных методов работы с детьми.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21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В.А.Сухомлинский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подчеркивал, что «ребенок по своей природе пытливый исследователь, открыватель мира».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3242"/>
            <a:ext cx="9143999" cy="69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УСПЕХОВ В РАБОТЕ!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967334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ВНИМАНИЕ!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Экологические проблемы являются всеобщими проблемами населения Земли.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889844"/>
            <a:ext cx="8715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Они непосредственно связаны с процессом образования населения – его недостаточность или полное отсутствие породили потребительское отношение к природе. Ведь еще Л.А. Сенека предупреждал: «Природа обыскивает нас при выходе, как при входе. Нельзя вынести больше, чем принес». Обретение экологической культуры, экологического сознания, мышления – это единственный для человечества выход из сложившейся ситуации. На современном этапе развития общества возрастает значимость формирования экологически ориентированной личности, что в свою очередь предполагает повышения уровня экологической культуры детей уже с дошкольного возраста.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Как начальное звено, экологическое воспитание детей имеет важное социальное  значение, для всего общества: своевременно закладываются основы экологической культуры в человеческой личности, одновременно к этому процессу приобщается значительная часть взрослого населения страны- что безусловно имеет значение для всеобщей экологизации сознания и мышления.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У каждого ребенка существует тяга к восприятию новой информации. Даже любопытство тоже основано на стремлении познать. Следовательно передача экологических знаний- это начальный этап в процедуре выработки правильного отношения к окружающему миру. И их трансформация осуществляется в результате использования личностно-ориентированных методов работы с детьми.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Цель моей работы-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083466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--Сформировать у детей целостный взгляд на природу и место человека в ней, ответственное отношение к окружающей среде, к своему здоровью, к здоровью окружающих.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2071678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Формирование у детей начал экологической культуры: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правильного отношения ребенка к природе, его окружающей действительности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 себе и людям как к части природы, к вещам и материалам природного происхождения, которыми они пользуются.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Формирование ребенка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природой;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Рассмотреть процесс экологического воспитания детей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дошкольного возраста в процессе ознакомления с природой.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774922"/>
            <a:ext cx="892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339101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Задачами, которые я решаю в своей работе, являются: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57158" y="1348475"/>
            <a:ext cx="850112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детей элементарной системы знаний о природе;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200" baseline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трудовых навыков и умений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природе;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любви к природе;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-Знакомство детей с содержательно-упорядоченными представлениями об окружающем мире;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-упорядочивание накопленных и полученных представлений о мире;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позитивного отношения к миру, включающего бережное, созидательное и познавательное отношения;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-развитие, поддержка и поощрение активности, инициативности и самостоятельности в поисковой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-содействие накоплению и обогащению эмоционально чувственного опыта.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774922"/>
            <a:ext cx="892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339101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Актуальность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57158" y="886809"/>
            <a:ext cx="85011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Проявлением патриотизма является любовь к природе своей малой родины, внимание, забота и уважение к её животному и растительному миру. Эти чувства можно развить в процессе разностороннего экологического образования подрастающего поколения. Конечной целью такого образования является формирование у человека нового экологического мышления, способности осознавать последствия своих действий по отношению к окружающей среде, умение жить в гармонии с природой.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   Природа один из важнейших факторов народной педагогики. Она не только среда обитания, но и родная сторона, Родина. Поэтому в процессе знакомства с природой своего края, у ребенка воспитывается любовь к каждому объекту в природе, что в свою очередь, способствует и решению природоохранных задач.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   Для этого должна быть разработана идеология, позволяющая сформировать у ребенка культуру </a:t>
            </a:r>
            <a:r>
              <a:rPr lang="ru-RU" sz="2000" dirty="0" err="1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природолюбия</a:t>
            </a: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, любовь к природе родного края, а значит, любовь к государству.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774922"/>
            <a:ext cx="892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339101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В моей работе по экологическому воспитанию дошкольников содержание экологических знаний охватывает следующий круг вопросов: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57158" y="1543058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Связь растительных и животных организмов со средой обитания.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</a:rPr>
              <a:t>Многообразие живых организмов, их экологическое единство; сообщества живых организмов.</a:t>
            </a:r>
          </a:p>
          <a:p>
            <a:pPr marL="457200" indent="-457200">
              <a:buFontTx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</a:rPr>
              <a:t>Человек как живое существо; среда его обитания, обеспечивающая здоровье и нормальную жизнедеятельность.</a:t>
            </a:r>
          </a:p>
          <a:p>
            <a:pPr marL="457200" indent="-457200">
              <a:buFontTx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природных ресурсов в хозяйственной деятельности человека, загрязнение окружающей среды, охрана и восстановление природных богатств.</a:t>
            </a:r>
          </a:p>
          <a:p>
            <a:pPr marL="457200" indent="-457200">
              <a:buFontTx/>
              <a:buAutoNum type="arabicPeriod" startAt="2"/>
            </a:pPr>
            <a:endParaRPr lang="ru-RU" sz="2000" dirty="0" smtClean="0"/>
          </a:p>
          <a:p>
            <a:pPr marL="457200" indent="-457200">
              <a:buAutoNum type="arabicPeriod" startAt="2"/>
            </a:pPr>
            <a:endParaRPr lang="ru-RU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Основные типы экологической ООД: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147082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Первично-ознакомительного типа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baseline="0" dirty="0" smtClean="0">
                <a:solidFill>
                  <a:srgbClr val="002060"/>
                </a:solidFill>
                <a:cs typeface="Times New Roman" pitchFamily="18" charset="0"/>
              </a:rPr>
              <a:t> Углубленно-познавательного типа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Занятия обобщающего типа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baseline="0" dirty="0" smtClean="0">
                <a:solidFill>
                  <a:srgbClr val="002060"/>
                </a:solidFill>
                <a:cs typeface="Times New Roman" pitchFamily="18" charset="0"/>
              </a:rPr>
              <a:t> Занятия комплексного типа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Занятия интегрированного типа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339101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Принципы отбора содержания экологического образования дошкольников: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57364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1.  Научность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2.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Доступность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3.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Гуманистичность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4. </a:t>
            </a:r>
            <a:r>
              <a:rPr lang="ru-RU" sz="32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Прогностичность</a:t>
            </a:r>
            <a:endParaRPr lang="ru-RU" sz="32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5.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Деятельностность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6. Интеграция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для презентации школа"/>
          <p:cNvPicPr/>
          <p:nvPr/>
        </p:nvPicPr>
        <p:blipFill>
          <a:blip r:embed="rId2" cstate="print"/>
          <a:srcRect r="2530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12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8215338" y="457200"/>
            <a:ext cx="12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1"/>
            <a:ext cx="44291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Человек, любя природу,</a:t>
            </a:r>
            <a:br>
              <a:rPr lang="ru-RU" sz="3200" dirty="0" smtClean="0"/>
            </a:br>
            <a:r>
              <a:rPr lang="ru-RU" sz="3200" dirty="0" smtClean="0"/>
              <a:t>Хоть иногда ее жалей;</a:t>
            </a:r>
            <a:br>
              <a:rPr lang="ru-RU" sz="3200" dirty="0" smtClean="0"/>
            </a:br>
            <a:r>
              <a:rPr lang="ru-RU" sz="3200" dirty="0" smtClean="0"/>
              <a:t>В увеселительных походах</a:t>
            </a:r>
            <a:br>
              <a:rPr lang="ru-RU" sz="3200" dirty="0" smtClean="0"/>
            </a:br>
            <a:r>
              <a:rPr lang="ru-RU" sz="3200" dirty="0" smtClean="0"/>
              <a:t>Не растопчи ее полей.</a:t>
            </a:r>
            <a:br>
              <a:rPr lang="ru-RU" sz="3200" dirty="0" smtClean="0"/>
            </a:br>
            <a:r>
              <a:rPr lang="ru-RU" sz="3200" dirty="0" smtClean="0"/>
              <a:t>Не жги ее напропалую</a:t>
            </a:r>
            <a:br>
              <a:rPr lang="ru-RU" sz="3200" dirty="0" smtClean="0"/>
            </a:br>
            <a:r>
              <a:rPr lang="ru-RU" sz="3200" dirty="0" smtClean="0"/>
              <a:t>И не растаптывай до дна,</a:t>
            </a:r>
            <a:br>
              <a:rPr lang="ru-RU" sz="3200" dirty="0" smtClean="0"/>
            </a:br>
            <a:r>
              <a:rPr lang="ru-RU" sz="3200" dirty="0" smtClean="0"/>
              <a:t>И помни истину простую -</a:t>
            </a:r>
            <a:br>
              <a:rPr lang="ru-RU" sz="3200" dirty="0" smtClean="0"/>
            </a:br>
            <a:r>
              <a:rPr lang="ru-RU" sz="3200" dirty="0" smtClean="0"/>
              <a:t>Нас много, а она одна.</a:t>
            </a:r>
            <a:endParaRPr lang="ru-RU" sz="3200" dirty="0"/>
          </a:p>
        </p:txBody>
      </p:sp>
      <p:pic>
        <p:nvPicPr>
          <p:cNvPr id="18" name="Рисунок 17" descr="C:\Users\Zver\Desktop\документы\откр.зан.по разв.речи\IMG-20170111-WA0035.jpg"/>
          <p:cNvPicPr/>
          <p:nvPr/>
        </p:nvPicPr>
        <p:blipFill>
          <a:blip r:embed="rId3"/>
          <a:srcRect l="9300" r="14217"/>
          <a:stretch>
            <a:fillRect/>
          </a:stretch>
        </p:blipFill>
        <p:spPr bwMode="auto">
          <a:xfrm>
            <a:off x="5286380" y="285728"/>
            <a:ext cx="2666512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Zver\Desktop\документы\откр.зан.по разв.речи\IMG-20170112-WA0025.jpg"/>
          <p:cNvPicPr/>
          <p:nvPr/>
        </p:nvPicPr>
        <p:blipFill>
          <a:blip r:embed="rId4" cstate="print"/>
          <a:srcRect t="19346" b="16076"/>
          <a:stretch>
            <a:fillRect/>
          </a:stretch>
        </p:blipFill>
        <p:spPr bwMode="auto">
          <a:xfrm>
            <a:off x="7000892" y="2643182"/>
            <a:ext cx="192720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Users\Zver\Desktop\фото с занятия\IMG_20170117_105029.jpg"/>
          <p:cNvPicPr/>
          <p:nvPr/>
        </p:nvPicPr>
        <p:blipFill>
          <a:blip r:embed="rId5" cstate="print"/>
          <a:srcRect l="10583" r="23356"/>
          <a:stretch>
            <a:fillRect/>
          </a:stretch>
        </p:blipFill>
        <p:spPr bwMode="auto">
          <a:xfrm>
            <a:off x="4714876" y="3429000"/>
            <a:ext cx="216898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1556</Words>
  <PresentationFormat>Экран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«УНДС общеразвивающего вида №3 «Сказка»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Zverdvd.org</cp:lastModifiedBy>
  <cp:revision>79</cp:revision>
  <dcterms:created xsi:type="dcterms:W3CDTF">2017-03-19T09:32:04Z</dcterms:created>
  <dcterms:modified xsi:type="dcterms:W3CDTF">2017-05-30T23:44:20Z</dcterms:modified>
</cp:coreProperties>
</file>