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orient="horz" pos="307">
          <p15:clr>
            <a:srgbClr val="A4A3A4"/>
          </p15:clr>
        </p15:guide>
        <p15:guide id="3" pos="3839">
          <p15:clr>
            <a:srgbClr val="A4A3A4"/>
          </p15:clr>
        </p15:guide>
        <p15:guide id="4" pos="289">
          <p15:clr>
            <a:srgbClr val="A4A3A4"/>
          </p15:clr>
        </p15:guide>
        <p15:guide id="5" pos="452">
          <p15:clr>
            <a:srgbClr val="A4A3A4"/>
          </p15:clr>
        </p15:guide>
        <p15:guide id="6" pos="1818">
          <p15:clr>
            <a:srgbClr val="A4A3A4"/>
          </p15:clr>
        </p15:guide>
        <p15:guide id="7" pos="10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1"/>
    <p:restoredTop sz="94554"/>
  </p:normalViewPr>
  <p:slideViewPr>
    <p:cSldViewPr snapToObjects="1">
      <p:cViewPr varScale="1">
        <p:scale>
          <a:sx n="83" d="100"/>
          <a:sy n="83" d="100"/>
        </p:scale>
        <p:origin x="254" y="67"/>
      </p:cViewPr>
      <p:guideLst>
        <p:guide orient="horz" pos="2149"/>
        <p:guide orient="horz" pos="307"/>
        <p:guide pos="3839"/>
        <p:guide pos="289"/>
        <p:guide pos="452"/>
        <p:guide pos="1818"/>
        <p:guide pos="10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ru-RU" altLang="en-US"/>
              <a:t>Введение</a:t>
            </a:r>
          </a:p>
          <a:p>
            <a:pPr lvl="0">
              <a:defRPr/>
            </a:pPr>
            <a:r>
              <a:rPr lang="ru-RU" altLang="en-US"/>
              <a:t>Основной текст 1</a:t>
            </a:r>
          </a:p>
          <a:p>
            <a:pPr lvl="0">
              <a:defRPr/>
            </a:pPr>
            <a:r>
              <a:rPr lang="ru-RU" altLang="en-US"/>
              <a:t>Основной текст 2</a:t>
            </a:r>
          </a:p>
          <a:p>
            <a:pPr lvl="0">
              <a:defRPr/>
            </a:pPr>
            <a:r>
              <a:rPr lang="ru-RU" altLang="en-US"/>
              <a:t>Основной текст 3</a:t>
            </a:r>
          </a:p>
          <a:p>
            <a:pPr lvl="0">
              <a:defRPr/>
            </a:pPr>
            <a:r>
              <a:rPr lang="ru-RU" altLang="en-US"/>
              <a:t>Заключение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ru-RU" altLang="en-US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 altLang="en-US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чт 16.06.22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чт 16.06.22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18805" y="332612"/>
            <a:ext cx="9713763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775" y="1628774"/>
            <a:ext cx="253365" cy="360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59431" y="476630"/>
            <a:ext cx="8785100" cy="35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83585" y="476630"/>
            <a:ext cx="7560946" cy="35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91486" y="656462"/>
            <a:ext cx="8641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dirty="0">
                <a:latin typeface="Times New Roman"/>
              </a:rPr>
              <a:t>Муниципальное бюджетное дошкольное образовательное учреждение</a:t>
            </a:r>
          </a:p>
          <a:p>
            <a:pPr algn="ctr">
              <a:defRPr/>
            </a:pPr>
            <a:r>
              <a:rPr lang="ru-RU" altLang="en-US" dirty="0" err="1" smtClean="0">
                <a:latin typeface="Times New Roman"/>
              </a:rPr>
              <a:t>Усть-Нерский</a:t>
            </a:r>
            <a:r>
              <a:rPr lang="ru-RU" altLang="en-US" dirty="0" smtClean="0">
                <a:latin typeface="Times New Roman"/>
              </a:rPr>
              <a:t> детский сад №3 «Сказка»</a:t>
            </a:r>
            <a:endParaRPr lang="ru-RU" altLang="en-US" dirty="0"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9612" y="2564892"/>
            <a:ext cx="254128" cy="366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79522" y="2564892"/>
            <a:ext cx="7848982" cy="82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/>
              <a:t>«</a:t>
            </a:r>
            <a:r>
              <a:rPr lang="ru-RU" altLang="en-US" sz="2400"/>
              <a:t>Развитие мелкой моторики у детей младшего</a:t>
            </a:r>
          </a:p>
          <a:p>
            <a:pPr algn="ctr">
              <a:defRPr/>
            </a:pPr>
            <a:r>
              <a:rPr lang="ru-RU" altLang="en-US" sz="2400"/>
              <a:t>дошкольного возраста 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3739" y="4653153"/>
            <a:ext cx="6658738" cy="641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dirty="0"/>
              <a:t>Отчет по самообразованию воспитателя </a:t>
            </a:r>
            <a:r>
              <a:rPr lang="ru-RU" altLang="en-US" dirty="0" smtClean="0"/>
              <a:t>Алексеева Е.А</a:t>
            </a:r>
            <a:endParaRPr lang="en-US" altLang="ru-RU" dirty="0"/>
          </a:p>
          <a:p>
            <a:pPr algn="ctr">
              <a:defRPr/>
            </a:pPr>
            <a:r>
              <a:rPr lang="en-US" altLang="ru-RU" dirty="0" smtClean="0"/>
              <a:t>20</a:t>
            </a:r>
            <a:r>
              <a:rPr lang="ru-RU" altLang="ru-RU" dirty="0" smtClean="0"/>
              <a:t>21</a:t>
            </a:r>
            <a:r>
              <a:rPr lang="en-US" altLang="ru-RU" dirty="0" smtClean="0"/>
              <a:t>-202</a:t>
            </a:r>
            <a:r>
              <a:rPr lang="ru-RU" altLang="ru-RU" dirty="0" smtClean="0"/>
              <a:t>2</a:t>
            </a:r>
            <a:r>
              <a:rPr lang="ru-RU" altLang="en-US" dirty="0" smtClean="0"/>
              <a:t> </a:t>
            </a:r>
            <a:r>
              <a:rPr lang="ru-RU" altLang="en-US" dirty="0"/>
              <a:t>г</a:t>
            </a:r>
            <a:r>
              <a:rPr lang="en-US" altLang="ru-RU" dirty="0"/>
              <a:t>.</a:t>
            </a:r>
            <a:r>
              <a:rPr lang="ru-RU" altLang="en-US" dirty="0"/>
              <a:t>г</a:t>
            </a:r>
            <a:r>
              <a:rPr lang="en-US" altLang="ru-RU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24" y="908650"/>
            <a:ext cx="3942548" cy="5256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0" y="908650"/>
            <a:ext cx="3942548" cy="5256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70" y="1268700"/>
            <a:ext cx="3078427" cy="4104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793" y="1313515"/>
            <a:ext cx="5682148" cy="4261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40" y="620610"/>
            <a:ext cx="4248590" cy="5664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52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75" y="2276840"/>
            <a:ext cx="5251329" cy="3938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4" y="764630"/>
            <a:ext cx="5856813" cy="4392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7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9389" y="620649"/>
            <a:ext cx="10074977" cy="5184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7514" y="1916811"/>
            <a:ext cx="7848981" cy="22913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b="1">
                <a:latin typeface="Times New Roman"/>
              </a:rPr>
              <a:t>Вывод</a:t>
            </a:r>
            <a:r>
              <a:rPr lang="en-US" altLang="ru-RU" b="1">
                <a:latin typeface="Times New Roman"/>
              </a:rPr>
              <a:t>:</a:t>
            </a:r>
            <a:r>
              <a:rPr lang="ru-RU" altLang="en-US">
                <a:latin typeface="Times New Roman"/>
              </a:rPr>
              <a:t> выполняя пальчиками различные упражнения</a:t>
            </a:r>
            <a:r>
              <a:rPr lang="en-US" altLang="ru-RU">
                <a:latin typeface="Times New Roman"/>
              </a:rPr>
              <a:t>,</a:t>
            </a:r>
            <a:r>
              <a:rPr lang="ru-RU" altLang="en-US">
                <a:latin typeface="Times New Roman"/>
              </a:rPr>
              <a:t> ребенок достигает </a:t>
            </a:r>
          </a:p>
          <a:p>
            <a:pPr>
              <a:defRPr/>
            </a:pPr>
            <a:r>
              <a:rPr lang="ru-RU" altLang="en-US">
                <a:latin typeface="Times New Roman"/>
              </a:rPr>
              <a:t>хорошего развития мелкой моторики рук</a:t>
            </a:r>
            <a:r>
              <a:rPr lang="en-US" altLang="ru-RU">
                <a:latin typeface="Times New Roman"/>
              </a:rPr>
              <a:t>,</a:t>
            </a:r>
            <a:r>
              <a:rPr lang="ru-RU" altLang="en-US">
                <a:latin typeface="Times New Roman"/>
              </a:rPr>
              <a:t> которая не только оказывает </a:t>
            </a:r>
          </a:p>
          <a:p>
            <a:pPr>
              <a:defRPr/>
            </a:pPr>
            <a:r>
              <a:rPr lang="ru-RU" altLang="en-US">
                <a:latin typeface="Times New Roman"/>
              </a:rPr>
              <a:t>благоприятное влияние на развитие речи </a:t>
            </a:r>
            <a:r>
              <a:rPr lang="en-US" altLang="ru-RU">
                <a:latin typeface="Times New Roman"/>
              </a:rPr>
              <a:t>(</a:t>
            </a:r>
            <a:r>
              <a:rPr lang="ru-RU" altLang="en-US">
                <a:latin typeface="Times New Roman"/>
              </a:rPr>
              <a:t>так как при этом индуктивно </a:t>
            </a:r>
          </a:p>
          <a:p>
            <a:pPr>
              <a:defRPr/>
            </a:pPr>
            <a:r>
              <a:rPr lang="ru-RU" altLang="en-US">
                <a:latin typeface="Times New Roman"/>
              </a:rPr>
              <a:t>происходит возбуждение в речевых центрах мозга</a:t>
            </a:r>
            <a:r>
              <a:rPr lang="en-US" altLang="ru-RU">
                <a:latin typeface="Times New Roman"/>
              </a:rPr>
              <a:t>).</a:t>
            </a:r>
            <a:r>
              <a:rPr lang="ru-RU" altLang="en-US">
                <a:latin typeface="Times New Roman"/>
              </a:rPr>
              <a:t> Кисти рук приобретают </a:t>
            </a:r>
          </a:p>
          <a:p>
            <a:pPr>
              <a:defRPr/>
            </a:pPr>
            <a:r>
              <a:rPr lang="ru-RU" altLang="en-US">
                <a:latin typeface="Times New Roman"/>
              </a:rPr>
              <a:t>хорошую подвижность</a:t>
            </a:r>
            <a:r>
              <a:rPr lang="en-US" altLang="ru-RU">
                <a:latin typeface="Times New Roman"/>
              </a:rPr>
              <a:t>,</a:t>
            </a:r>
            <a:r>
              <a:rPr lang="ru-RU" altLang="en-US">
                <a:latin typeface="Times New Roman"/>
              </a:rPr>
              <a:t>гибкость</a:t>
            </a:r>
            <a:r>
              <a:rPr lang="en-US" altLang="ru-RU">
                <a:latin typeface="Times New Roman"/>
              </a:rPr>
              <a:t>,</a:t>
            </a:r>
            <a:r>
              <a:rPr lang="ru-RU" altLang="en-US">
                <a:latin typeface="Times New Roman"/>
              </a:rPr>
              <a:t> исчезает скованность движений</a:t>
            </a:r>
            <a:r>
              <a:rPr lang="en-US" altLang="ru-RU">
                <a:latin typeface="Times New Roman"/>
              </a:rPr>
              <a:t>.</a:t>
            </a:r>
            <a:r>
              <a:rPr lang="ru-RU" altLang="en-US">
                <a:latin typeface="Times New Roman"/>
              </a:rPr>
              <a:t> </a:t>
            </a:r>
          </a:p>
          <a:p>
            <a:pPr>
              <a:defRPr/>
            </a:pPr>
            <a:r>
              <a:rPr lang="ru-RU" altLang="en-US">
                <a:latin typeface="Times New Roman"/>
              </a:rPr>
              <a:t>Дальнейшая моя работа будет проходить в поиске новых методических </a:t>
            </a:r>
          </a:p>
          <a:p>
            <a:pPr>
              <a:defRPr/>
            </a:pPr>
            <a:r>
              <a:rPr lang="ru-RU">
                <a:latin typeface="Times New Roman"/>
              </a:rPr>
              <a:t>приёмов, которые будут способствовать развитию мелкой моторики рук, </a:t>
            </a:r>
          </a:p>
          <a:p>
            <a:pPr>
              <a:defRPr/>
            </a:pPr>
            <a:r>
              <a:rPr lang="ru-RU">
                <a:latin typeface="Times New Roman"/>
              </a:rPr>
              <a:t>общей моторики, самостоятельности.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3360" y="593645"/>
            <a:ext cx="10153270" cy="5711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585" y="2060829"/>
            <a:ext cx="6984873" cy="642366"/>
          </a:xfrm>
          <a:prstGeom prst="rec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3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3600" b="1">
                <a:solidFill>
                  <a:schemeClr val="accent6"/>
                </a:solidFill>
                <a:latin typeface="Arial Black"/>
              </a:rPr>
              <a:t>СПАСИБО ЗА ВНИМАНИЕ</a:t>
            </a:r>
            <a:r>
              <a:rPr lang="en-US" altLang="ru-RU" sz="3600" b="1">
                <a:solidFill>
                  <a:schemeClr val="accent6"/>
                </a:solidFill>
                <a:latin typeface="Arial Black"/>
              </a:rPr>
              <a:t>!</a:t>
            </a: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27604" y="2780928"/>
            <a:ext cx="6480809" cy="2952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55370" y="376913"/>
            <a:ext cx="10009250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3541" y="1628775"/>
            <a:ext cx="7416927" cy="2733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1600" b="1" dirty="0">
                <a:latin typeface="Times New Roman"/>
              </a:rPr>
              <a:t>Актуальность </a:t>
            </a:r>
          </a:p>
          <a:p>
            <a:pPr>
              <a:defRPr/>
            </a:pPr>
            <a:r>
              <a:rPr lang="ru-RU" altLang="en-US" sz="1600" dirty="0">
                <a:latin typeface="Times New Roman"/>
              </a:rPr>
              <a:t>На начальном этапе жизни именно мелкая моторика отражает то, как </a:t>
            </a:r>
          </a:p>
          <a:p>
            <a:pPr>
              <a:defRPr/>
            </a:pPr>
            <a:r>
              <a:rPr lang="ru-RU" altLang="en-US" sz="1600" dirty="0">
                <a:latin typeface="Times New Roman"/>
              </a:rPr>
              <a:t>развивается ребенок, свидетельствует о его интеллектуальных </a:t>
            </a:r>
          </a:p>
          <a:p>
            <a:pPr>
              <a:defRPr/>
            </a:pPr>
            <a:r>
              <a:rPr lang="ru-RU" altLang="en-US" sz="1600" dirty="0">
                <a:latin typeface="Times New Roman"/>
              </a:rPr>
              <a:t>способностях. </a:t>
            </a:r>
          </a:p>
          <a:p>
            <a:pPr>
              <a:defRPr/>
            </a:pPr>
            <a:r>
              <a:rPr lang="ru-RU" altLang="en-US" sz="1600" dirty="0">
                <a:latin typeface="Times New Roman"/>
              </a:rPr>
              <a:t>Дети с плохо развитой моторикой рук  неловко держат ложку, карандаш, </a:t>
            </a:r>
          </a:p>
          <a:p>
            <a:pPr>
              <a:defRPr/>
            </a:pPr>
            <a:r>
              <a:rPr lang="ru-RU" altLang="en-US" sz="1600" dirty="0">
                <a:latin typeface="Times New Roman"/>
              </a:rPr>
              <a:t>не могут застегивать пуговицы, шнуровать ботинки. Им бывает трудно </a:t>
            </a:r>
          </a:p>
          <a:p>
            <a:pPr>
              <a:defRPr/>
            </a:pPr>
            <a:r>
              <a:rPr lang="ru-RU" altLang="en-US" sz="1600" dirty="0">
                <a:latin typeface="Times New Roman"/>
              </a:rPr>
              <a:t>собрать рассыпавшиеся детали конструктора, работать с </a:t>
            </a:r>
            <a:r>
              <a:rPr lang="ru-RU" altLang="en-US" sz="1600" dirty="0" err="1">
                <a:latin typeface="Times New Roman"/>
              </a:rPr>
              <a:t>пазлами</a:t>
            </a:r>
            <a:r>
              <a:rPr lang="ru-RU" altLang="en-US" sz="1600" dirty="0">
                <a:latin typeface="Times New Roman"/>
              </a:rPr>
              <a:t>, счетными </a:t>
            </a:r>
          </a:p>
          <a:p>
            <a:pPr>
              <a:defRPr/>
            </a:pPr>
            <a:r>
              <a:rPr lang="ru-RU" altLang="en-US" sz="1600" dirty="0">
                <a:latin typeface="Times New Roman"/>
              </a:rPr>
              <a:t>палочками, мозаикой. Они отказываются от любимых другими детьми </a:t>
            </a:r>
          </a:p>
          <a:p>
            <a:pPr>
              <a:defRPr/>
            </a:pPr>
            <a:r>
              <a:rPr lang="ru-RU" altLang="en-US" sz="1600" dirty="0">
                <a:latin typeface="Times New Roman"/>
              </a:rPr>
              <a:t>видов деятельности как лепка и аппликация, не успевают за ребятами в </a:t>
            </a:r>
          </a:p>
          <a:p>
            <a:pPr>
              <a:defRPr/>
            </a:pPr>
            <a:r>
              <a:rPr lang="ru-RU" altLang="en-US" sz="1600" dirty="0">
                <a:latin typeface="Times New Roman"/>
              </a:rPr>
              <a:t>образовательной деятельности.</a:t>
            </a:r>
          </a:p>
          <a:p>
            <a:pPr>
              <a:defRPr/>
            </a:pPr>
            <a:endParaRPr lang="ru-RU" altLang="en-US" sz="1600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11352" y="548640"/>
            <a:ext cx="10225278" cy="576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9568" y="2060829"/>
            <a:ext cx="6912864" cy="2013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1600" b="1">
                <a:latin typeface="Times New Roman"/>
              </a:rPr>
              <a:t>Цель: </a:t>
            </a:r>
          </a:p>
          <a:p>
            <a:pPr>
              <a:defRPr/>
            </a:pPr>
            <a:r>
              <a:rPr lang="ru-RU" altLang="en-US" sz="1600">
                <a:latin typeface="Times New Roman"/>
              </a:rPr>
              <a:t>Развитие мелкой моторики и координации движений рук у детей</a:t>
            </a:r>
          </a:p>
          <a:p>
            <a:pPr>
              <a:defRPr/>
            </a:pPr>
            <a:r>
              <a:rPr lang="ru-RU" altLang="en-US" sz="1600">
                <a:latin typeface="Times New Roman"/>
              </a:rPr>
              <a:t>дошкольного возраста  через различные виды деятельности.</a:t>
            </a:r>
          </a:p>
          <a:p>
            <a:pPr>
              <a:defRPr/>
            </a:pPr>
            <a:r>
              <a:rPr lang="ru-RU" altLang="en-US" sz="1600" b="1">
                <a:latin typeface="Times New Roman"/>
              </a:rPr>
              <a:t>Задачи</a:t>
            </a:r>
            <a:r>
              <a:rPr lang="en-US" altLang="ru-RU" sz="1600" b="1">
                <a:latin typeface="Times New Roman"/>
              </a:rPr>
              <a:t>:</a:t>
            </a:r>
          </a:p>
          <a:p>
            <a:pPr marL="257040" indent="-25704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Улучшить координацию и точность движений рук, гибкость рук</a:t>
            </a:r>
            <a:r>
              <a:rPr lang="en-US" altLang="ru-RU" sz="1600">
                <a:latin typeface="Times New Roman"/>
              </a:rPr>
              <a:t>.</a:t>
            </a:r>
          </a:p>
          <a:p>
            <a:pPr marL="257040" indent="-25704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Улучшить мелкую моторику пальцев, кистей рук</a:t>
            </a:r>
            <a:r>
              <a:rPr lang="en-US" altLang="ru-RU" sz="1600">
                <a:latin typeface="Times New Roman"/>
              </a:rPr>
              <a:t>.</a:t>
            </a:r>
          </a:p>
          <a:p>
            <a:pPr marL="257040" indent="-25704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Улучшить общую двигательную активность</a:t>
            </a:r>
            <a:r>
              <a:rPr lang="en-US" altLang="ru-RU" sz="1600">
                <a:latin typeface="Times New Roman"/>
              </a:rPr>
              <a:t>.</a:t>
            </a:r>
          </a:p>
          <a:p>
            <a:pPr marL="257040" indent="-25704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Содействовать нормализации речевой функции</a:t>
            </a:r>
            <a:r>
              <a:rPr lang="en-US" altLang="ru-RU" sz="1600">
                <a:latin typeface="Times New Roman"/>
              </a:rPr>
              <a:t>.</a:t>
            </a:r>
            <a:endParaRPr lang="ru-RU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71397" y="476631"/>
            <a:ext cx="10081260" cy="5616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585" y="1739265"/>
            <a:ext cx="7200901" cy="2726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1600" b="1">
                <a:latin typeface="Times New Roman"/>
              </a:rPr>
              <a:t>Значение развития тонкой моторики рук в раннем и дошкольном возрасте</a:t>
            </a:r>
            <a:r>
              <a:rPr lang="en-US" altLang="ru-RU" sz="1600" b="1">
                <a:latin typeface="Times New Roman"/>
              </a:rPr>
              <a:t>.</a:t>
            </a:r>
          </a:p>
          <a:p>
            <a:pPr>
              <a:defRPr/>
            </a:pPr>
            <a:r>
              <a:rPr lang="ru-RU" altLang="en-US" sz="1600" b="1">
                <a:latin typeface="Times New Roman"/>
              </a:rPr>
              <a:t>Мелкая моторика</a:t>
            </a:r>
            <a:r>
              <a:rPr lang="ru-RU" altLang="en-US" sz="1600">
                <a:latin typeface="Times New Roman"/>
              </a:rPr>
              <a:t> – это точные общие и специальные движения пальцев рук. </a:t>
            </a:r>
          </a:p>
          <a:p>
            <a:pPr>
              <a:defRPr/>
            </a:pPr>
            <a:r>
              <a:rPr lang="ru-RU" altLang="en-US" sz="1600">
                <a:latin typeface="Times New Roman"/>
              </a:rPr>
              <a:t>Она тесно связана с развитием произвольного внимания, глазо-двигательной </a:t>
            </a:r>
          </a:p>
          <a:p>
            <a:pPr>
              <a:defRPr/>
            </a:pPr>
            <a:r>
              <a:rPr lang="ru-RU" altLang="en-US" sz="1600">
                <a:latin typeface="Times New Roman"/>
              </a:rPr>
              <a:t>координации, наглядно-действенного мышления и  развитием речи.</a:t>
            </a:r>
          </a:p>
          <a:p>
            <a:pPr>
              <a:defRPr/>
            </a:pPr>
            <a:r>
              <a:rPr lang="ru-RU" altLang="en-US" sz="1600">
                <a:latin typeface="Times New Roman"/>
              </a:rPr>
              <a:t> Выполнение упражнений и ритмических движений пальцами индуктивно </a:t>
            </a:r>
          </a:p>
          <a:p>
            <a:pPr>
              <a:defRPr/>
            </a:pPr>
            <a:r>
              <a:rPr lang="ru-RU" altLang="en-US" sz="1600">
                <a:latin typeface="Times New Roman"/>
              </a:rPr>
              <a:t>приводит к возбуждению в речевых центрах головного мозга и резкому усилению </a:t>
            </a:r>
          </a:p>
          <a:p>
            <a:pPr>
              <a:defRPr/>
            </a:pPr>
            <a:r>
              <a:rPr lang="ru-RU" altLang="en-US" sz="1600">
                <a:latin typeface="Times New Roman"/>
              </a:rPr>
              <a:t>согласованной деятельности речевых зон, что, в конечном итоге, стимулирует </a:t>
            </a:r>
          </a:p>
          <a:p>
            <a:pPr>
              <a:defRPr/>
            </a:pPr>
            <a:r>
              <a:rPr lang="ru-RU" altLang="en-US" sz="1600">
                <a:latin typeface="Times New Roman"/>
              </a:rPr>
              <a:t>развитие речи</a:t>
            </a:r>
            <a:r>
              <a:rPr lang="en-US" altLang="ru-RU" sz="1600">
                <a:latin typeface="Times New Roman"/>
              </a:rPr>
              <a:t>.</a:t>
            </a:r>
          </a:p>
          <a:p>
            <a:pPr>
              <a:defRPr/>
            </a:pPr>
            <a:r>
              <a:rPr lang="ru-RU" altLang="en-US" sz="1600">
                <a:latin typeface="Times New Roman"/>
              </a:rPr>
              <a:t>Таким образом, разрабатывая гибкость и ловкость пальцев рук, достигается </a:t>
            </a:r>
          </a:p>
          <a:p>
            <a:pPr>
              <a:defRPr/>
            </a:pPr>
            <a:r>
              <a:rPr lang="ru-RU" altLang="en-US" sz="1600">
                <a:latin typeface="Times New Roman"/>
              </a:rPr>
              <a:t>дополнительная стимуляция расположенных на ладонях “точек”, отвечающих </a:t>
            </a:r>
          </a:p>
          <a:p>
            <a:pPr>
              <a:defRPr/>
            </a:pPr>
            <a:r>
              <a:rPr lang="ru-RU" altLang="en-US" sz="1600">
                <a:latin typeface="Times New Roman"/>
              </a:rPr>
              <a:t>рецепторов речи. </a:t>
            </a:r>
            <a:endParaRPr lang="ru-RU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3361" y="908685"/>
            <a:ext cx="9793224" cy="5112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1574" y="2492883"/>
            <a:ext cx="6480810" cy="201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1600" b="1">
                <a:latin typeface="Times New Roman"/>
              </a:rPr>
              <a:t>Образовательные приемы</a:t>
            </a:r>
            <a:r>
              <a:rPr lang="en-US" altLang="ru-RU" sz="1600" b="1">
                <a:latin typeface="Times New Roman"/>
              </a:rPr>
              <a:t>: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Пальчиковые игры.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Инновационные способы рисования.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Заучивание и проговаривание стихов, речевок и потешек с помощью </a:t>
            </a:r>
          </a:p>
          <a:p>
            <a:pPr marL="228480" indent="-228480">
              <a:buFont typeface="Wingdings"/>
              <a:buNone/>
              <a:defRPr/>
            </a:pPr>
            <a:r>
              <a:rPr lang="ru-RU" altLang="en-US" sz="1600">
                <a:latin typeface="Times New Roman"/>
              </a:rPr>
              <a:t>     движений и хороводных игр.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Работа с разнообразными материалами, направленная на </a:t>
            </a:r>
          </a:p>
          <a:p>
            <a:pPr marL="228480" indent="-228480">
              <a:buFont typeface="Wingdings"/>
              <a:buNone/>
              <a:defRPr/>
            </a:pPr>
            <a:r>
              <a:rPr lang="ru-RU" altLang="en-US" sz="1600">
                <a:latin typeface="Times New Roman"/>
              </a:rPr>
              <a:t>      дополнительное 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сенсорное развитие.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3360" y="692658"/>
            <a:ext cx="10225278" cy="5544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468" y="1484757"/>
            <a:ext cx="8209026" cy="369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 sz="1600" b="1">
              <a:latin typeface="Times New Roman"/>
            </a:endParaRPr>
          </a:p>
          <a:p>
            <a:pPr>
              <a:defRPr/>
            </a:pPr>
            <a:endParaRPr lang="ru-RU" altLang="en-US" sz="1600" b="1">
              <a:latin typeface="Times New Roman"/>
            </a:endParaRPr>
          </a:p>
          <a:p>
            <a:pPr>
              <a:defRPr/>
            </a:pPr>
            <a:r>
              <a:rPr lang="ru-RU" altLang="en-US" sz="1600" b="1">
                <a:latin typeface="Times New Roman"/>
              </a:rPr>
              <a:t>Основные направления работы с детьми</a:t>
            </a:r>
            <a:r>
              <a:rPr lang="en-US" altLang="ru-RU" sz="1600" b="1">
                <a:latin typeface="Times New Roman"/>
              </a:rPr>
              <a:t>: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Пальчиковая гимнастика (театр на руке, игры с пальцами).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Игры с мелкими предметами (камешки, пуговицы, мелкие игрушки,крышки от пластиковых</a:t>
            </a:r>
          </a:p>
          <a:p>
            <a:pPr marL="228480" indent="-228480">
              <a:buFont typeface="Wingdings"/>
              <a:buNone/>
              <a:defRPr/>
            </a:pPr>
            <a:r>
              <a:rPr lang="ru-RU" altLang="en-US" sz="1600">
                <a:latin typeface="Times New Roman"/>
              </a:rPr>
              <a:t> бутылок).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Завязывание бантиков, шнуровка, застёгивание пуговиц, замков.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Игры с нитками (наматывание клубков, выкладывание узоров, вышивание, плетение).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Работа с бумагой (складывание, сминание, обрывание, вырезание, выкладывание узоров).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Работа с карандашом (обводка, раскрашивание, выполнение графических заданий).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Игры в “сухом бассейне”, наполненном фасолью или цветными крышками:</a:t>
            </a:r>
          </a:p>
          <a:p>
            <a:pPr marL="228480" indent="-228480">
              <a:buFont typeface="Wingdings"/>
              <a:buNone/>
              <a:defRPr/>
            </a:pPr>
            <a:r>
              <a:rPr lang="ru-RU" altLang="en-US" sz="1600">
                <a:latin typeface="Times New Roman"/>
              </a:rPr>
              <a:t>нахождение заданных предметов,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Угадывание предмета с закрытыми глазами на ощупь “Чудесный мешочек”.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Лепка.</a:t>
            </a:r>
          </a:p>
          <a:p>
            <a:pPr marL="228480" indent="-228480">
              <a:buFont typeface="Wingdings"/>
              <a:buChar char="v"/>
              <a:defRPr/>
            </a:pPr>
            <a:r>
              <a:rPr lang="ru-RU" altLang="en-US" sz="1600">
                <a:latin typeface="Times New Roman"/>
              </a:rPr>
              <a:t>Пазлы.</a:t>
            </a:r>
            <a:endParaRPr lang="ru-RU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1306" y="836676"/>
            <a:ext cx="11017378" cy="5524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5549" y="1196721"/>
            <a:ext cx="7416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1600" b="1" dirty="0">
                <a:latin typeface="Times New Roman"/>
              </a:rPr>
              <a:t>Была запланирована и проведена  следующая работа</a:t>
            </a:r>
            <a:r>
              <a:rPr lang="en-US" altLang="ru-RU" sz="1600" b="1" dirty="0">
                <a:latin typeface="Times New Roman"/>
              </a:rPr>
              <a:t>:</a:t>
            </a:r>
          </a:p>
          <a:p>
            <a:pPr>
              <a:defRPr/>
            </a:pPr>
            <a:r>
              <a:rPr lang="en-US" altLang="ru-RU" sz="1600" b="1" dirty="0">
                <a:latin typeface="Times New Roman"/>
              </a:rPr>
              <a:t>1.</a:t>
            </a:r>
            <a:r>
              <a:rPr lang="ru-RU" altLang="en-US" sz="1600" dirty="0">
                <a:latin typeface="Times New Roman"/>
              </a:rPr>
              <a:t> Изучила следующую методическую литературу</a:t>
            </a:r>
            <a:r>
              <a:rPr lang="en-US" altLang="ru-RU" sz="1600" dirty="0">
                <a:latin typeface="Times New Roman"/>
              </a:rPr>
              <a:t>:</a:t>
            </a: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1. О.А. </a:t>
            </a:r>
            <a:r>
              <a:rPr lang="en-US" altLang="ru-RU" sz="1600" dirty="0" err="1">
                <a:latin typeface="Times New Roman"/>
              </a:rPr>
              <a:t>Зажигина</a:t>
            </a:r>
            <a:r>
              <a:rPr lang="en-US" altLang="ru-RU" sz="1600" dirty="0">
                <a:latin typeface="Times New Roman"/>
              </a:rPr>
              <a:t> «</a:t>
            </a:r>
            <a:r>
              <a:rPr lang="en-US" altLang="ru-RU" sz="1600" dirty="0" err="1">
                <a:latin typeface="Times New Roman"/>
              </a:rPr>
              <a:t>Игры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для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развития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мелкой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моторики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рук</a:t>
            </a:r>
            <a:r>
              <a:rPr lang="en-US" altLang="ru-RU" sz="1600" dirty="0">
                <a:latin typeface="Times New Roman"/>
              </a:rPr>
              <a:t> с </a:t>
            </a:r>
            <a:r>
              <a:rPr lang="en-US" altLang="ru-RU" sz="1600" dirty="0" err="1">
                <a:latin typeface="Times New Roman"/>
              </a:rPr>
              <a:t>использованием</a:t>
            </a:r>
            <a:endParaRPr lang="en-US" altLang="ru-RU" sz="1600" dirty="0">
              <a:latin typeface="Times New Roman"/>
            </a:endParaRP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нестандартного</a:t>
            </a:r>
            <a:r>
              <a:rPr lang="ru-RU" altLang="en-US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оборудования</a:t>
            </a:r>
            <a:r>
              <a:rPr lang="en-US" altLang="ru-RU" sz="1600" dirty="0">
                <a:latin typeface="Times New Roman"/>
              </a:rPr>
              <a:t>»</a:t>
            </a: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2. Г.Г. </a:t>
            </a:r>
            <a:r>
              <a:rPr lang="en-US" altLang="ru-RU" sz="1600" dirty="0" err="1">
                <a:latin typeface="Times New Roman"/>
              </a:rPr>
              <a:t>Галкина</a:t>
            </a:r>
            <a:r>
              <a:rPr lang="en-US" altLang="ru-RU" sz="1600" dirty="0">
                <a:latin typeface="Times New Roman"/>
              </a:rPr>
              <a:t> «</a:t>
            </a:r>
            <a:r>
              <a:rPr lang="en-US" altLang="ru-RU" sz="1600" dirty="0" err="1">
                <a:latin typeface="Times New Roman"/>
              </a:rPr>
              <a:t>Пальцы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помогают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говорить</a:t>
            </a:r>
            <a:r>
              <a:rPr lang="en-US" altLang="ru-RU" sz="1600" dirty="0">
                <a:latin typeface="Times New Roman"/>
              </a:rPr>
              <a:t>»</a:t>
            </a: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3. </a:t>
            </a:r>
            <a:r>
              <a:rPr lang="en-US" altLang="ru-RU" sz="1600" dirty="0" err="1">
                <a:latin typeface="Times New Roman"/>
              </a:rPr>
              <a:t>Соколова</a:t>
            </a:r>
            <a:r>
              <a:rPr lang="en-US" altLang="ru-RU" sz="1600" dirty="0">
                <a:latin typeface="Times New Roman"/>
              </a:rPr>
              <a:t> Ю. А. </a:t>
            </a:r>
            <a:r>
              <a:rPr lang="en-US" altLang="ru-RU" sz="1600" dirty="0" err="1">
                <a:latin typeface="Times New Roman"/>
              </a:rPr>
              <a:t>Игры</a:t>
            </a:r>
            <a:r>
              <a:rPr lang="en-US" altLang="ru-RU" sz="1600" dirty="0">
                <a:latin typeface="Times New Roman"/>
              </a:rPr>
              <a:t> с </a:t>
            </a:r>
            <a:r>
              <a:rPr lang="en-US" altLang="ru-RU" sz="1600" dirty="0" err="1">
                <a:latin typeface="Times New Roman"/>
              </a:rPr>
              <a:t>пальчиками</a:t>
            </a:r>
            <a:r>
              <a:rPr lang="en-US" altLang="ru-RU" sz="1600" dirty="0">
                <a:latin typeface="Times New Roman"/>
              </a:rPr>
              <a:t>. – М.: ООО«ЭКСМО», 2006.</a:t>
            </a: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4. «</a:t>
            </a:r>
            <a:r>
              <a:rPr lang="en-US" altLang="ru-RU" sz="1600" dirty="0" err="1">
                <a:latin typeface="Times New Roman"/>
              </a:rPr>
              <a:t>Энциклопедия</a:t>
            </a:r>
            <a:r>
              <a:rPr lang="en-US" altLang="ru-RU" sz="1600" dirty="0">
                <a:latin typeface="Times New Roman"/>
              </a:rPr>
              <a:t>  </a:t>
            </a:r>
            <a:r>
              <a:rPr lang="en-US" altLang="ru-RU" sz="1600" dirty="0" err="1">
                <a:latin typeface="Times New Roman"/>
              </a:rPr>
              <a:t>развивалок</a:t>
            </a:r>
            <a:r>
              <a:rPr lang="en-US" altLang="ru-RU" sz="1600" dirty="0">
                <a:latin typeface="Times New Roman"/>
              </a:rPr>
              <a:t>» </a:t>
            </a:r>
            <a:r>
              <a:rPr lang="en-US" altLang="ru-RU" sz="1600" dirty="0" err="1">
                <a:latin typeface="Times New Roman"/>
              </a:rPr>
              <a:t>под.ред</a:t>
            </a:r>
            <a:r>
              <a:rPr lang="en-US" altLang="ru-RU" sz="1600" dirty="0">
                <a:latin typeface="Times New Roman"/>
              </a:rPr>
              <a:t>. </a:t>
            </a:r>
            <a:r>
              <a:rPr lang="en-US" altLang="ru-RU" sz="1600" dirty="0" err="1">
                <a:latin typeface="Times New Roman"/>
              </a:rPr>
              <a:t>Т.Решетник</a:t>
            </a:r>
            <a:r>
              <a:rPr lang="en-US" altLang="ru-RU" sz="1600" dirty="0">
                <a:latin typeface="Times New Roman"/>
              </a:rPr>
              <a:t>, </a:t>
            </a:r>
            <a:r>
              <a:rPr lang="en-US" altLang="ru-RU" sz="1600" dirty="0" err="1">
                <a:latin typeface="Times New Roman"/>
              </a:rPr>
              <a:t>Е.Анисина</a:t>
            </a:r>
            <a:r>
              <a:rPr lang="en-US" altLang="ru-RU" sz="1600" dirty="0">
                <a:latin typeface="Times New Roman"/>
              </a:rPr>
              <a:t> и </a:t>
            </a:r>
            <a:r>
              <a:rPr lang="en-US" altLang="ru-RU" sz="1600" dirty="0" err="1">
                <a:latin typeface="Times New Roman"/>
              </a:rPr>
              <a:t>др</a:t>
            </a:r>
            <a:r>
              <a:rPr lang="en-US" altLang="ru-RU" sz="1600" dirty="0">
                <a:latin typeface="Times New Roman"/>
              </a:rPr>
              <a:t>.-М.:ООО «ЭКСМО»,2011.</a:t>
            </a: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5.Бардышева Т. Ю. </a:t>
            </a:r>
            <a:r>
              <a:rPr lang="en-US" altLang="ru-RU" sz="1600" dirty="0" err="1">
                <a:latin typeface="Times New Roman"/>
              </a:rPr>
              <a:t>Здравствуй</a:t>
            </a:r>
            <a:r>
              <a:rPr lang="en-US" altLang="ru-RU" sz="1600" dirty="0">
                <a:latin typeface="Times New Roman"/>
              </a:rPr>
              <a:t>, </a:t>
            </a:r>
            <a:r>
              <a:rPr lang="en-US" altLang="ru-RU" sz="1600" dirty="0" err="1">
                <a:latin typeface="Times New Roman"/>
              </a:rPr>
              <a:t>пальчик</a:t>
            </a:r>
            <a:r>
              <a:rPr lang="en-US" altLang="ru-RU" sz="1600" dirty="0">
                <a:latin typeface="Times New Roman"/>
              </a:rPr>
              <a:t>. </a:t>
            </a:r>
            <a:r>
              <a:rPr lang="en-US" altLang="ru-RU" sz="1600" dirty="0" err="1">
                <a:latin typeface="Times New Roman"/>
              </a:rPr>
              <a:t>Пальчиковые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игры</a:t>
            </a:r>
            <a:r>
              <a:rPr lang="en-US" altLang="ru-RU" sz="1600" dirty="0">
                <a:latin typeface="Times New Roman"/>
              </a:rPr>
              <a:t>. – М.: «</a:t>
            </a:r>
            <a:r>
              <a:rPr lang="en-US" altLang="ru-RU" sz="1600" dirty="0" err="1">
                <a:latin typeface="Times New Roman"/>
              </a:rPr>
              <a:t>Карапуз</a:t>
            </a:r>
            <a:r>
              <a:rPr lang="en-US" altLang="ru-RU" sz="1600" dirty="0">
                <a:latin typeface="Times New Roman"/>
              </a:rPr>
              <a:t>», 2007.</a:t>
            </a: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6.Большакова С. Е. </a:t>
            </a:r>
            <a:r>
              <a:rPr lang="en-US" altLang="ru-RU" sz="1600" dirty="0" err="1">
                <a:latin typeface="Times New Roman"/>
              </a:rPr>
              <a:t>Формирование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мелкой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моторики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рук</a:t>
            </a:r>
            <a:r>
              <a:rPr lang="en-US" altLang="ru-RU" sz="1600" dirty="0">
                <a:latin typeface="Times New Roman"/>
              </a:rPr>
              <a:t>: </a:t>
            </a:r>
            <a:r>
              <a:rPr lang="en-US" altLang="ru-RU" sz="1600" dirty="0" err="1">
                <a:latin typeface="Times New Roman"/>
              </a:rPr>
              <a:t>Игры</a:t>
            </a:r>
            <a:r>
              <a:rPr lang="en-US" altLang="ru-RU" sz="1600" dirty="0">
                <a:latin typeface="Times New Roman"/>
              </a:rPr>
              <a:t> и </a:t>
            </a:r>
            <a:r>
              <a:rPr lang="en-US" altLang="ru-RU" sz="1600" dirty="0" err="1">
                <a:latin typeface="Times New Roman"/>
              </a:rPr>
              <a:t>упражнения</a:t>
            </a:r>
            <a:r>
              <a:rPr lang="en-US" altLang="ru-RU" sz="1600" dirty="0">
                <a:latin typeface="Times New Roman"/>
              </a:rPr>
              <a:t>. – </a:t>
            </a:r>
            <a:r>
              <a:rPr lang="en-US" altLang="ru-RU" sz="1600" dirty="0" smtClean="0">
                <a:latin typeface="Times New Roman"/>
              </a:rPr>
              <a:t>МТЦ </a:t>
            </a:r>
            <a:r>
              <a:rPr lang="en-US" altLang="ru-RU" sz="1600" dirty="0">
                <a:latin typeface="Times New Roman"/>
              </a:rPr>
              <a:t>«</a:t>
            </a:r>
            <a:r>
              <a:rPr lang="en-US" altLang="ru-RU" sz="1600" dirty="0" err="1">
                <a:latin typeface="Times New Roman"/>
              </a:rPr>
              <a:t>Сфера</a:t>
            </a:r>
            <a:r>
              <a:rPr lang="en-US" altLang="ru-RU" sz="1600" dirty="0">
                <a:latin typeface="Times New Roman"/>
              </a:rPr>
              <a:t>», 2006.</a:t>
            </a: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7.Ермакова И. А. </a:t>
            </a:r>
            <a:r>
              <a:rPr lang="en-US" altLang="ru-RU" sz="1600" dirty="0" err="1">
                <a:latin typeface="Times New Roman"/>
              </a:rPr>
              <a:t>Развиваем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мелкую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моторику</a:t>
            </a:r>
            <a:r>
              <a:rPr lang="en-US" altLang="ru-RU" sz="1600" dirty="0">
                <a:latin typeface="Times New Roman"/>
              </a:rPr>
              <a:t> у </a:t>
            </a:r>
            <a:r>
              <a:rPr lang="en-US" altLang="ru-RU" sz="1600" dirty="0" err="1">
                <a:latin typeface="Times New Roman"/>
              </a:rPr>
              <a:t>малышей</a:t>
            </a:r>
            <a:r>
              <a:rPr lang="en-US" altLang="ru-RU" sz="1600" dirty="0">
                <a:latin typeface="Times New Roman"/>
              </a:rPr>
              <a:t>. – </a:t>
            </a:r>
            <a:r>
              <a:rPr lang="en-US" altLang="ru-RU" sz="1600" dirty="0" err="1">
                <a:latin typeface="Times New Roman"/>
              </a:rPr>
              <a:t>СПб</a:t>
            </a:r>
            <a:r>
              <a:rPr lang="en-US" altLang="ru-RU" sz="1600" dirty="0">
                <a:latin typeface="Times New Roman"/>
              </a:rPr>
              <a:t>: </a:t>
            </a:r>
          </a:p>
          <a:p>
            <a:pPr>
              <a:defRPr/>
            </a:pPr>
            <a:r>
              <a:rPr lang="en-US" altLang="ru-RU" sz="1600" dirty="0" err="1">
                <a:latin typeface="Times New Roman"/>
              </a:rPr>
              <a:t>Изд</a:t>
            </a:r>
            <a:r>
              <a:rPr lang="en-US" altLang="ru-RU" sz="1600" dirty="0">
                <a:latin typeface="Times New Roman"/>
              </a:rPr>
              <a:t>. </a:t>
            </a:r>
            <a:r>
              <a:rPr lang="en-US" altLang="ru-RU" sz="1600" dirty="0" err="1">
                <a:latin typeface="Times New Roman"/>
              </a:rPr>
              <a:t>дом</a:t>
            </a:r>
            <a:r>
              <a:rPr lang="en-US" altLang="ru-RU" sz="1600" dirty="0">
                <a:latin typeface="Times New Roman"/>
              </a:rPr>
              <a:t> «</a:t>
            </a:r>
            <a:r>
              <a:rPr lang="en-US" altLang="ru-RU" sz="1600" dirty="0" err="1">
                <a:latin typeface="Times New Roman"/>
              </a:rPr>
              <a:t>Литера</a:t>
            </a:r>
            <a:r>
              <a:rPr lang="en-US" altLang="ru-RU" sz="1600" dirty="0">
                <a:latin typeface="Times New Roman"/>
              </a:rPr>
              <a:t>», 2006.</a:t>
            </a: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8.Крупенчук О. И. </a:t>
            </a:r>
            <a:r>
              <a:rPr lang="en-US" altLang="ru-RU" sz="1600" dirty="0" err="1">
                <a:latin typeface="Times New Roman"/>
              </a:rPr>
              <a:t>Пальчиковые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игры</a:t>
            </a:r>
            <a:r>
              <a:rPr lang="en-US" altLang="ru-RU" sz="1600" dirty="0">
                <a:latin typeface="Times New Roman"/>
              </a:rPr>
              <a:t>. – </a:t>
            </a:r>
            <a:r>
              <a:rPr lang="en-US" altLang="ru-RU" sz="1600" dirty="0" err="1">
                <a:latin typeface="Times New Roman"/>
              </a:rPr>
              <a:t>СПб</a:t>
            </a:r>
            <a:r>
              <a:rPr lang="en-US" altLang="ru-RU" sz="1600" dirty="0">
                <a:latin typeface="Times New Roman"/>
              </a:rPr>
              <a:t>: </a:t>
            </a:r>
            <a:r>
              <a:rPr lang="en-US" altLang="ru-RU" sz="1600" dirty="0" err="1">
                <a:latin typeface="Times New Roman"/>
              </a:rPr>
              <a:t>Изд</a:t>
            </a:r>
            <a:r>
              <a:rPr lang="en-US" altLang="ru-RU" sz="1600" dirty="0">
                <a:latin typeface="Times New Roman"/>
              </a:rPr>
              <a:t>. </a:t>
            </a:r>
            <a:r>
              <a:rPr lang="en-US" altLang="ru-RU" sz="1600" dirty="0" err="1">
                <a:latin typeface="Times New Roman"/>
              </a:rPr>
              <a:t>дом</a:t>
            </a:r>
            <a:r>
              <a:rPr lang="en-US" altLang="ru-RU" sz="1600" dirty="0">
                <a:latin typeface="Times New Roman"/>
              </a:rPr>
              <a:t> «</a:t>
            </a:r>
            <a:r>
              <a:rPr lang="en-US" altLang="ru-RU" sz="1600" dirty="0" err="1">
                <a:latin typeface="Times New Roman"/>
              </a:rPr>
              <a:t>Литера</a:t>
            </a:r>
            <a:r>
              <a:rPr lang="en-US" altLang="ru-RU" sz="1600" dirty="0">
                <a:latin typeface="Times New Roman"/>
              </a:rPr>
              <a:t>», 2007.</a:t>
            </a: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9.Пименова Е. П. </a:t>
            </a:r>
            <a:r>
              <a:rPr lang="en-US" altLang="ru-RU" sz="1600" dirty="0" err="1">
                <a:latin typeface="Times New Roman"/>
              </a:rPr>
              <a:t>Пальчиковые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игры</a:t>
            </a:r>
            <a:r>
              <a:rPr lang="en-US" altLang="ru-RU" sz="1600" dirty="0">
                <a:latin typeface="Times New Roman"/>
              </a:rPr>
              <a:t>. – </a:t>
            </a:r>
            <a:r>
              <a:rPr lang="en-US" altLang="ru-RU" sz="1600" dirty="0" err="1">
                <a:latin typeface="Times New Roman"/>
              </a:rPr>
              <a:t>Ростов-на-Дону</a:t>
            </a:r>
            <a:r>
              <a:rPr lang="en-US" altLang="ru-RU" sz="1600" dirty="0">
                <a:latin typeface="Times New Roman"/>
              </a:rPr>
              <a:t>: </a:t>
            </a:r>
            <a:r>
              <a:rPr lang="en-US" altLang="ru-RU" sz="1600" dirty="0" err="1">
                <a:latin typeface="Times New Roman"/>
              </a:rPr>
              <a:t>Феникс</a:t>
            </a:r>
            <a:r>
              <a:rPr lang="en-US" altLang="ru-RU" sz="1600" dirty="0">
                <a:latin typeface="Times New Roman"/>
              </a:rPr>
              <a:t>, 2007.</a:t>
            </a: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10.Тимофеева Е. Ю., </a:t>
            </a:r>
            <a:r>
              <a:rPr lang="en-US" altLang="ru-RU" sz="1600" dirty="0" err="1">
                <a:latin typeface="Times New Roman"/>
              </a:rPr>
              <a:t>Чернова</a:t>
            </a:r>
            <a:r>
              <a:rPr lang="en-US" altLang="ru-RU" sz="1600" dirty="0">
                <a:latin typeface="Times New Roman"/>
              </a:rPr>
              <a:t> Е. И. </a:t>
            </a:r>
            <a:r>
              <a:rPr lang="en-US" altLang="ru-RU" sz="1600" dirty="0" err="1">
                <a:latin typeface="Times New Roman"/>
              </a:rPr>
              <a:t>Пальчиковые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шаги</a:t>
            </a:r>
            <a:r>
              <a:rPr lang="en-US" altLang="ru-RU" sz="1600" dirty="0">
                <a:latin typeface="Times New Roman"/>
              </a:rPr>
              <a:t>. </a:t>
            </a:r>
            <a:r>
              <a:rPr lang="en-US" altLang="ru-RU" sz="1600" dirty="0" err="1">
                <a:latin typeface="Times New Roman"/>
              </a:rPr>
              <a:t>Упражнения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на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развитие</a:t>
            </a:r>
            <a:endParaRPr lang="en-US" altLang="ru-RU" sz="1600" dirty="0">
              <a:latin typeface="Times New Roman"/>
            </a:endParaRPr>
          </a:p>
          <a:p>
            <a:pPr>
              <a:defRPr/>
            </a:pP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мелкой</a:t>
            </a:r>
            <a:r>
              <a:rPr lang="en-US" altLang="ru-RU" sz="1600" dirty="0">
                <a:latin typeface="Times New Roman"/>
              </a:rPr>
              <a:t> </a:t>
            </a:r>
            <a:r>
              <a:rPr lang="en-US" altLang="ru-RU" sz="1600" dirty="0" err="1">
                <a:latin typeface="Times New Roman"/>
              </a:rPr>
              <a:t>моторики</a:t>
            </a:r>
            <a:r>
              <a:rPr lang="en-US" altLang="ru-RU" sz="1600" dirty="0">
                <a:latin typeface="Times New Roman"/>
              </a:rPr>
              <a:t>. – </a:t>
            </a:r>
            <a:r>
              <a:rPr lang="en-US" altLang="ru-RU" sz="1600" dirty="0" err="1">
                <a:latin typeface="Times New Roman"/>
              </a:rPr>
              <a:t>СПб</a:t>
            </a:r>
            <a:r>
              <a:rPr lang="en-US" altLang="ru-RU" sz="1600" dirty="0">
                <a:latin typeface="Times New Roman"/>
              </a:rPr>
              <a:t>: </a:t>
            </a:r>
            <a:r>
              <a:rPr lang="en-US" altLang="ru-RU" sz="1600" dirty="0" err="1">
                <a:latin typeface="Times New Roman"/>
              </a:rPr>
              <a:t>Корона-Век</a:t>
            </a:r>
            <a:r>
              <a:rPr lang="en-US" altLang="ru-RU" sz="1600" dirty="0">
                <a:latin typeface="Times New Roman"/>
              </a:rPr>
              <a:t>, 2007.</a:t>
            </a:r>
          </a:p>
          <a:p>
            <a:pPr>
              <a:defRPr/>
            </a:pPr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9388" y="836676"/>
            <a:ext cx="9937242" cy="5256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7559" y="2015490"/>
            <a:ext cx="72729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1600" b="1" dirty="0">
                <a:latin typeface="Times New Roman"/>
              </a:rPr>
              <a:t>2.</a:t>
            </a:r>
            <a:r>
              <a:rPr lang="ru-RU" altLang="en-US" sz="1600" b="1" dirty="0">
                <a:latin typeface="Times New Roman"/>
              </a:rPr>
              <a:t> Разработка перспективного плана для работы с детьми </a:t>
            </a:r>
          </a:p>
          <a:p>
            <a:pPr>
              <a:defRPr/>
            </a:pPr>
            <a:r>
              <a:rPr lang="ru-RU" altLang="en-US" sz="1600" b="1" dirty="0">
                <a:latin typeface="Times New Roman"/>
              </a:rPr>
              <a:t>на </a:t>
            </a:r>
            <a:r>
              <a:rPr lang="en-US" altLang="ru-RU" sz="1600" b="1" dirty="0" smtClean="0">
                <a:latin typeface="Times New Roman"/>
              </a:rPr>
              <a:t>20</a:t>
            </a:r>
            <a:r>
              <a:rPr lang="ru-RU" altLang="ru-RU" sz="1600" b="1" dirty="0" smtClean="0">
                <a:latin typeface="Times New Roman"/>
              </a:rPr>
              <a:t>21</a:t>
            </a:r>
            <a:r>
              <a:rPr lang="en-US" altLang="ru-RU" sz="1600" b="1" dirty="0" smtClean="0">
                <a:latin typeface="Times New Roman"/>
              </a:rPr>
              <a:t>-202</a:t>
            </a:r>
            <a:r>
              <a:rPr lang="ru-RU" altLang="ru-RU" sz="1600" b="1" dirty="0" smtClean="0">
                <a:latin typeface="Times New Roman"/>
              </a:rPr>
              <a:t>2</a:t>
            </a:r>
            <a:r>
              <a:rPr lang="ru-RU" altLang="en-US" sz="1600" b="1" dirty="0" smtClean="0">
                <a:latin typeface="Times New Roman"/>
              </a:rPr>
              <a:t> </a:t>
            </a:r>
            <a:r>
              <a:rPr lang="ru-RU" altLang="en-US" sz="1600" b="1" dirty="0">
                <a:latin typeface="Times New Roman"/>
              </a:rPr>
              <a:t>учебный год</a:t>
            </a:r>
            <a:r>
              <a:rPr lang="en-US" altLang="ru-RU" sz="1600" b="1" dirty="0">
                <a:latin typeface="Times New Roman"/>
              </a:rPr>
              <a:t>.</a:t>
            </a:r>
          </a:p>
          <a:p>
            <a:pPr>
              <a:defRPr/>
            </a:pPr>
            <a:endParaRPr lang="en-US" altLang="ru-RU" sz="1600" dirty="0">
              <a:latin typeface="Times New Roman"/>
            </a:endParaRPr>
          </a:p>
          <a:p>
            <a:pPr>
              <a:defRPr/>
            </a:pPr>
            <a:r>
              <a:rPr lang="en-US" altLang="ru-RU" sz="1600" b="1" dirty="0">
                <a:latin typeface="Times New Roman"/>
              </a:rPr>
              <a:t>3.</a:t>
            </a:r>
            <a:r>
              <a:rPr lang="ru-RU" altLang="en-US" sz="1600" b="1" dirty="0">
                <a:latin typeface="Times New Roman"/>
              </a:rPr>
              <a:t> Дидактическое обеспечение</a:t>
            </a:r>
          </a:p>
          <a:p>
            <a:pPr>
              <a:defRPr/>
            </a:pPr>
            <a:r>
              <a:rPr lang="ru-RU" altLang="en-US" sz="1600" b="0" dirty="0">
                <a:latin typeface="Times New Roman"/>
              </a:rPr>
              <a:t>Изготовление и приобретение методических пособий</a:t>
            </a:r>
            <a:r>
              <a:rPr lang="en-US" altLang="ru-RU" sz="1600" b="0" dirty="0">
                <a:latin typeface="Times New Roman"/>
              </a:rPr>
              <a:t>,</a:t>
            </a:r>
            <a:r>
              <a:rPr lang="ru-RU" altLang="en-US" sz="1600" b="0" dirty="0">
                <a:latin typeface="Times New Roman"/>
              </a:rPr>
              <a:t> подбор игр и упражнений </a:t>
            </a:r>
          </a:p>
          <a:p>
            <a:pPr>
              <a:defRPr/>
            </a:pPr>
            <a:r>
              <a:rPr lang="en-US" altLang="ru-RU" sz="1600" b="0" dirty="0">
                <a:latin typeface="Times New Roman"/>
              </a:rPr>
              <a:t>(</a:t>
            </a:r>
            <a:r>
              <a:rPr lang="ru-RU" altLang="en-US" sz="1600" b="0" dirty="0">
                <a:latin typeface="Times New Roman"/>
              </a:rPr>
              <a:t>картотека</a:t>
            </a:r>
            <a:r>
              <a:rPr lang="en-US" altLang="ru-RU" sz="1600" b="0" dirty="0">
                <a:latin typeface="Times New Roman"/>
              </a:rPr>
              <a:t>)</a:t>
            </a:r>
            <a:r>
              <a:rPr lang="ru-RU" altLang="en-US" sz="1600" b="0" dirty="0">
                <a:latin typeface="Times New Roman"/>
              </a:rPr>
              <a:t> для развития моторики рук</a:t>
            </a:r>
            <a:r>
              <a:rPr lang="en-US" altLang="ru-RU" sz="1600" b="0" dirty="0">
                <a:latin typeface="Times New Roman"/>
              </a:rPr>
              <a:t>,</a:t>
            </a:r>
            <a:r>
              <a:rPr lang="ru-RU" altLang="en-US" sz="1600" b="0" dirty="0">
                <a:latin typeface="Times New Roman"/>
              </a:rPr>
              <a:t> материалов для работы с детьми</a:t>
            </a:r>
            <a:r>
              <a:rPr lang="en-US" altLang="ru-RU" sz="1600" b="0" dirty="0">
                <a:latin typeface="Times New Roman"/>
              </a:rPr>
              <a:t>.</a:t>
            </a:r>
          </a:p>
          <a:p>
            <a:pPr>
              <a:defRPr/>
            </a:pPr>
            <a:endParaRPr lang="en-US" altLang="ru-RU" sz="1600" b="1" dirty="0">
              <a:latin typeface="Times New Roman"/>
            </a:endParaRPr>
          </a:p>
          <a:p>
            <a:pPr>
              <a:defRPr/>
            </a:pPr>
            <a:r>
              <a:rPr lang="en-US" altLang="ru-RU" sz="1600" b="1" dirty="0">
                <a:latin typeface="Times New Roman"/>
              </a:rPr>
              <a:t>4.</a:t>
            </a:r>
            <a:r>
              <a:rPr lang="ru-RU" altLang="en-US" sz="1600" b="1" dirty="0">
                <a:latin typeface="Times New Roman"/>
              </a:rPr>
              <a:t> Работа с родителями</a:t>
            </a:r>
            <a:r>
              <a:rPr lang="en-US" altLang="ru-RU" sz="1600" b="1" dirty="0">
                <a:latin typeface="Times New Roman"/>
              </a:rPr>
              <a:t>:</a:t>
            </a:r>
            <a:r>
              <a:rPr lang="ru-RU" altLang="en-US" sz="1600" b="1" dirty="0">
                <a:latin typeface="Times New Roman"/>
              </a:rPr>
              <a:t> </a:t>
            </a:r>
            <a:r>
              <a:rPr lang="ru-RU" altLang="en-US" sz="1600" b="0" dirty="0">
                <a:latin typeface="Times New Roman"/>
              </a:rPr>
              <a:t>Консультации</a:t>
            </a:r>
            <a:r>
              <a:rPr lang="en-US" altLang="ru-RU" sz="1600" b="0" dirty="0">
                <a:latin typeface="Times New Roman"/>
              </a:rPr>
              <a:t>,</a:t>
            </a:r>
            <a:r>
              <a:rPr lang="ru-RU" altLang="en-US" sz="1600" b="0" dirty="0">
                <a:latin typeface="Times New Roman"/>
              </a:rPr>
              <a:t> лепка с детьми</a:t>
            </a:r>
            <a:r>
              <a:rPr lang="en-US" altLang="ru-RU" sz="1600" b="0" dirty="0">
                <a:latin typeface="Times New Roman"/>
              </a:rPr>
              <a:t>,</a:t>
            </a:r>
            <a:r>
              <a:rPr lang="ru-RU" altLang="en-US" sz="1600" b="0" dirty="0">
                <a:latin typeface="Times New Roman"/>
              </a:rPr>
              <a:t> рисование</a:t>
            </a:r>
            <a:r>
              <a:rPr lang="en-US" altLang="ru-RU" sz="1600" b="0" dirty="0">
                <a:latin typeface="Times New Roman"/>
              </a:rPr>
              <a:t>,</a:t>
            </a:r>
            <a:r>
              <a:rPr lang="ru-RU" altLang="en-US" sz="1600" b="0" dirty="0">
                <a:latin typeface="Times New Roman"/>
              </a:rPr>
              <a:t> совместные игры для развития моторики рук</a:t>
            </a:r>
            <a:r>
              <a:rPr lang="en-US" altLang="ru-RU" sz="1600" b="0" dirty="0">
                <a:latin typeface="Times New Roman"/>
              </a:rPr>
              <a:t>(</a:t>
            </a:r>
            <a:r>
              <a:rPr lang="ru-RU" altLang="en-US" sz="1600" b="0" dirty="0">
                <a:latin typeface="Times New Roman"/>
              </a:rPr>
              <a:t>мозаика</a:t>
            </a:r>
            <a:r>
              <a:rPr lang="en-US" altLang="ru-RU" sz="1600" b="0" dirty="0">
                <a:latin typeface="Times New Roman"/>
              </a:rPr>
              <a:t>,</a:t>
            </a:r>
            <a:r>
              <a:rPr lang="ru-RU" altLang="en-US" sz="1600" b="0" dirty="0">
                <a:latin typeface="Times New Roman"/>
              </a:rPr>
              <a:t> </a:t>
            </a:r>
            <a:r>
              <a:rPr lang="ru-RU" altLang="en-US" sz="1600" b="0" dirty="0" err="1">
                <a:latin typeface="Times New Roman"/>
              </a:rPr>
              <a:t>пазлы</a:t>
            </a:r>
            <a:r>
              <a:rPr lang="ru-RU" altLang="en-US" sz="1600" b="0" dirty="0">
                <a:latin typeface="Times New Roman"/>
              </a:rPr>
              <a:t> и </a:t>
            </a:r>
            <a:r>
              <a:rPr lang="ru-RU" altLang="en-US" sz="1600" b="0" dirty="0" err="1">
                <a:latin typeface="Times New Roman"/>
              </a:rPr>
              <a:t>др</a:t>
            </a:r>
            <a:r>
              <a:rPr lang="en-US" altLang="ru-RU" sz="1600" b="0" dirty="0">
                <a:latin typeface="Times New Roman"/>
              </a:rPr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170" y="44530"/>
            <a:ext cx="11881650" cy="68134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6" y="404580"/>
            <a:ext cx="4878868" cy="3659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00" y="404580"/>
            <a:ext cx="4878867" cy="3659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40" y="3451265"/>
            <a:ext cx="4454624" cy="33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553</Words>
  <Application>Microsoft Office PowerPoint</Application>
  <PresentationFormat>Широкоэкранный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HCR Dotum</vt:lpstr>
      <vt:lpstr>Times New Roman</vt:lpstr>
      <vt:lpstr>Wingdings</vt:lpstr>
      <vt:lpstr>Thinkfree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Курумканский детский сад «Росинка»</dc:title>
  <dc:creator>Admin</dc:creator>
  <cp:lastModifiedBy>Пользователь</cp:lastModifiedBy>
  <cp:revision>96</cp:revision>
  <dcterms:created xsi:type="dcterms:W3CDTF">2021-01-24T10:44:09Z</dcterms:created>
  <dcterms:modified xsi:type="dcterms:W3CDTF">2022-06-16T03:33:25Z</dcterms:modified>
  <cp:version>0906.0100.01</cp:version>
</cp:coreProperties>
</file>