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5760640"/>
          </a:xfrm>
        </p:spPr>
        <p:txBody>
          <a:bodyPr>
            <a:normAutofit fontScale="47500" lnSpcReduction="20000"/>
          </a:bodyPr>
          <a:lstStyle/>
          <a:p>
            <a:r>
              <a:rPr lang="ru-RU" sz="5800" b="1" u="sng" dirty="0" smtClean="0">
                <a:solidFill>
                  <a:srgbClr val="FF0000"/>
                </a:solidFill>
              </a:rPr>
              <a:t>Тематическое родительское собрание:</a:t>
            </a:r>
            <a:endParaRPr lang="ru-RU" sz="5800" dirty="0" smtClean="0">
              <a:solidFill>
                <a:srgbClr val="FF0000"/>
              </a:solidFill>
            </a:endParaRPr>
          </a:p>
          <a:p>
            <a:r>
              <a:rPr lang="ru-RU" sz="5800" b="1" u="sng" dirty="0" smtClean="0">
                <a:solidFill>
                  <a:srgbClr val="FF0000"/>
                </a:solidFill>
              </a:rPr>
              <a:t>«В семье любовь да совет,</a:t>
            </a:r>
            <a:endParaRPr lang="ru-RU" sz="5800" dirty="0" smtClean="0">
              <a:solidFill>
                <a:srgbClr val="FF0000"/>
              </a:solidFill>
            </a:endParaRPr>
          </a:p>
          <a:p>
            <a:r>
              <a:rPr lang="ru-RU" sz="5800" b="1" u="sng" dirty="0" smtClean="0">
                <a:solidFill>
                  <a:srgbClr val="FF0000"/>
                </a:solidFill>
              </a:rPr>
              <a:t>так и нужды нет».	</a:t>
            </a:r>
            <a:endParaRPr lang="ru-RU" sz="5800" dirty="0" smtClean="0">
              <a:solidFill>
                <a:srgbClr val="FF0000"/>
              </a:solidFill>
            </a:endParaRPr>
          </a:p>
          <a:p>
            <a:endParaRPr lang="ru-RU" sz="5800" dirty="0" smtClean="0">
              <a:solidFill>
                <a:srgbClr val="FF0000"/>
              </a:solidFill>
            </a:endParaRPr>
          </a:p>
          <a:p>
            <a:r>
              <a:rPr lang="ru-RU" sz="5800" dirty="0" smtClean="0">
                <a:solidFill>
                  <a:srgbClr val="FF0000"/>
                </a:solidFill>
              </a:rPr>
              <a:t>Задачи: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</a:rPr>
              <a:t>- </a:t>
            </a:r>
            <a:r>
              <a:rPr lang="ru-RU" sz="5800" dirty="0" smtClean="0">
                <a:solidFill>
                  <a:srgbClr val="FF0000"/>
                </a:solidFill>
              </a:rPr>
              <a:t>раскрыть важность семьи в жизни человека;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</a:rPr>
              <a:t>- способствовать сближению и взаимопониманию между родителями и детьми;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</a:rPr>
              <a:t>- воспитывать чувство уважения к родителям и гордость за своих детей;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</a:rPr>
              <a:t>- повышать уровень педагогической культуры родителей.</a:t>
            </a:r>
          </a:p>
          <a:p>
            <a:r>
              <a:rPr lang="ru-RU" sz="5800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136904" cy="59766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ru-RU" dirty="0" smtClean="0">
                <a:solidFill>
                  <a:srgbClr val="C00000"/>
                </a:solidFill>
              </a:rPr>
              <a:t>посмотреть нормативные правовые документы, сразу становится понятно, что за воспитание детей несут ответственность родители, и именно они являются первыми педагогами, все другие социальные институты (детские сады, школы) призваны помочь, поддержать, направить, дополнить их воспитательную деятельность.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Сегодня </a:t>
            </a:r>
            <a:r>
              <a:rPr lang="ru-RU" dirty="0" smtClean="0">
                <a:solidFill>
                  <a:srgbClr val="C00000"/>
                </a:solidFill>
              </a:rPr>
              <a:t>в обществе идет становление новой системы дошкольного образования. Федеральные государственные образовательные стандарты дошкольного образования, закон «Об образовании в Российской Федерации» обязывают педагогов и родителей стать равно ответственными участниками образовательного процесса.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Семья </a:t>
            </a:r>
            <a:r>
              <a:rPr lang="ru-RU" dirty="0" smtClean="0">
                <a:solidFill>
                  <a:srgbClr val="C00000"/>
                </a:solidFill>
              </a:rPr>
              <a:t>дает ребенку то, что не может дать никакой другой социальный институт: близкую связь родственных отношений и единство с родными.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Семья </a:t>
            </a:r>
            <a:r>
              <a:rPr lang="ru-RU" dirty="0" smtClean="0">
                <a:solidFill>
                  <a:srgbClr val="C00000"/>
                </a:solidFill>
              </a:rPr>
              <a:t>– это как гнездо для птицы, а вот чтобы ребенок с радостью в него возвращался, напрямую зависит от родителей.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Сегодня </a:t>
            </a:r>
            <a:r>
              <a:rPr lang="ru-RU" b="1" dirty="0" smtClean="0">
                <a:solidFill>
                  <a:srgbClr val="C00000"/>
                </a:solidFill>
              </a:rPr>
              <a:t>мы пришли к выводу, что главное на Земле – это семья.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	</a:t>
            </a:r>
            <a:r>
              <a:rPr lang="ru-RU" sz="3600" dirty="0" smtClean="0">
                <a:solidFill>
                  <a:srgbClr val="002060"/>
                </a:solidFill>
              </a:rPr>
              <a:t>Хочется </a:t>
            </a:r>
            <a:r>
              <a:rPr lang="ru-RU" sz="3600" dirty="0" smtClean="0">
                <a:solidFill>
                  <a:srgbClr val="002060"/>
                </a:solidFill>
              </a:rPr>
              <a:t>сказать вам всем </a:t>
            </a:r>
            <a:r>
              <a:rPr lang="ru-RU" sz="3600" b="1" dirty="0" smtClean="0">
                <a:solidFill>
                  <a:srgbClr val="002060"/>
                </a:solidFill>
              </a:rPr>
              <a:t>большое спасибо за активное участие в нашем родительском собрании</a:t>
            </a:r>
            <a:r>
              <a:rPr lang="ru-RU" sz="3600" dirty="0" smtClean="0">
                <a:solidFill>
                  <a:srgbClr val="002060"/>
                </a:solidFill>
              </a:rPr>
              <a:t> и выразить надежду, что наша встреча помогла нам узнать друг друга поближе, объединиться, сделать еще один шаг навстречу взаимопониманию. Желаю света, тепла, уюта и добра вашему дому.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3600" b="1" dirty="0" smtClean="0">
                <a:solidFill>
                  <a:srgbClr val="002060"/>
                </a:solidFill>
              </a:rPr>
              <a:t>Рефлексия </a:t>
            </a:r>
            <a:r>
              <a:rPr lang="ru-RU" sz="3600" b="1" dirty="0" smtClean="0">
                <a:solidFill>
                  <a:srgbClr val="002060"/>
                </a:solidFill>
              </a:rPr>
              <a:t>«Цветочная поляна».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		Уважаемые </a:t>
            </a:r>
            <a:r>
              <a:rPr lang="ru-RU" sz="3600" dirty="0" smtClean="0">
                <a:solidFill>
                  <a:srgbClr val="002060"/>
                </a:solidFill>
              </a:rPr>
              <a:t>родители, если вам понравилась сегодняшняя встреча, приклейте на зеленую поляну белый цветок. Если вам было скучно и неинтересно – оранжевый цветок. Ну а если вы считаете, что время потратили зря и ничего нового не узнали – красный цветок.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100" dirty="0" smtClean="0">
                <a:solidFill>
                  <a:srgbClr val="C00000"/>
                </a:solidFill>
              </a:rPr>
              <a:t>И </a:t>
            </a:r>
            <a:r>
              <a:rPr lang="ru-RU" sz="4100" dirty="0" smtClean="0">
                <a:solidFill>
                  <a:srgbClr val="C00000"/>
                </a:solidFill>
              </a:rPr>
              <a:t>еще мы хотим добавить: </a:t>
            </a: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Берегите </a:t>
            </a:r>
            <a:r>
              <a:rPr lang="ru-RU" sz="4100" b="1" dirty="0" smtClean="0">
                <a:solidFill>
                  <a:srgbClr val="C00000"/>
                </a:solidFill>
              </a:rPr>
              <a:t>друг друга, 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Добротой </a:t>
            </a:r>
            <a:r>
              <a:rPr lang="ru-RU" sz="4100" b="1" dirty="0" smtClean="0">
                <a:solidFill>
                  <a:srgbClr val="C00000"/>
                </a:solidFill>
              </a:rPr>
              <a:t>согревайте.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Берегите </a:t>
            </a:r>
            <a:r>
              <a:rPr lang="ru-RU" sz="4100" b="1" dirty="0" smtClean="0">
                <a:solidFill>
                  <a:srgbClr val="C00000"/>
                </a:solidFill>
              </a:rPr>
              <a:t>друг друга, 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Обижать </a:t>
            </a:r>
            <a:r>
              <a:rPr lang="ru-RU" sz="4100" b="1" dirty="0" smtClean="0">
                <a:solidFill>
                  <a:srgbClr val="C00000"/>
                </a:solidFill>
              </a:rPr>
              <a:t>не давайте.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Берегите </a:t>
            </a:r>
            <a:r>
              <a:rPr lang="ru-RU" sz="4100" b="1" dirty="0" smtClean="0">
                <a:solidFill>
                  <a:srgbClr val="C00000"/>
                </a:solidFill>
              </a:rPr>
              <a:t>друг друга, 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Суету </a:t>
            </a:r>
            <a:r>
              <a:rPr lang="ru-RU" sz="4100" b="1" dirty="0" smtClean="0">
                <a:solidFill>
                  <a:srgbClr val="C00000"/>
                </a:solidFill>
              </a:rPr>
              <a:t>позабудьте.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И </a:t>
            </a:r>
            <a:r>
              <a:rPr lang="ru-RU" sz="4100" b="1" dirty="0" smtClean="0">
                <a:solidFill>
                  <a:srgbClr val="C00000"/>
                </a:solidFill>
              </a:rPr>
              <a:t>в минуту досуга, 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Рядом </a:t>
            </a:r>
            <a:r>
              <a:rPr lang="ru-RU" sz="4100" b="1" dirty="0" smtClean="0">
                <a:solidFill>
                  <a:srgbClr val="C00000"/>
                </a:solidFill>
              </a:rPr>
              <a:t>друг с другом побудьте.</a:t>
            </a:r>
            <a:endParaRPr lang="ru-RU" sz="4100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sz="4100" b="1" dirty="0" smtClean="0">
                <a:solidFill>
                  <a:srgbClr val="C00000"/>
                </a:solidFill>
              </a:rPr>
              <a:t>	</a:t>
            </a:r>
            <a:r>
              <a:rPr lang="ru-RU" sz="4100" b="1" i="1" dirty="0" smtClean="0">
                <a:solidFill>
                  <a:srgbClr val="C00000"/>
                </a:solidFill>
              </a:rPr>
              <a:t>(</a:t>
            </a:r>
            <a:r>
              <a:rPr lang="ru-RU" sz="4100" b="1" i="1" dirty="0" err="1" smtClean="0">
                <a:solidFill>
                  <a:srgbClr val="C00000"/>
                </a:solidFill>
              </a:rPr>
              <a:t>О.Высотская</a:t>
            </a:r>
            <a:r>
              <a:rPr lang="ru-RU" sz="4100" b="1" i="1" dirty="0" smtClean="0">
                <a:solidFill>
                  <a:srgbClr val="C00000"/>
                </a:solidFill>
              </a:rPr>
              <a:t>)</a:t>
            </a:r>
            <a:endParaRPr lang="ru-RU" sz="41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100" b="1" i="1" dirty="0" smtClean="0">
                <a:solidFill>
                  <a:srgbClr val="C00000"/>
                </a:solidFill>
              </a:rPr>
              <a:t> </a:t>
            </a:r>
            <a:endParaRPr lang="ru-RU" sz="41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Мы </a:t>
            </a:r>
            <a:r>
              <a:rPr lang="ru-RU" sz="3600" dirty="0" smtClean="0">
                <a:solidFill>
                  <a:srgbClr val="002060"/>
                </a:solidFill>
              </a:rPr>
              <a:t>прекрасно знаем, что ведущий вид деятельности детей дошкольного возраста это игра. В детском возрасте у ребенка есть в ней потребность. И ее нужно удовлетворить не потому, что </a:t>
            </a:r>
            <a:r>
              <a:rPr lang="ru-RU" sz="3600" dirty="0" smtClean="0">
                <a:solidFill>
                  <a:srgbClr val="002060"/>
                </a:solidFill>
              </a:rPr>
              <a:t>делу </a:t>
            </a:r>
            <a:r>
              <a:rPr lang="ru-RU" sz="3600" dirty="0" smtClean="0">
                <a:solidFill>
                  <a:srgbClr val="002060"/>
                </a:solidFill>
              </a:rPr>
              <a:t>время, потехе час, а потому, что, играя, ребенок учится и познает мир. И сегодня мы тоже собрались, чтобы поиграть. Предлагаю начать с </a:t>
            </a:r>
            <a:r>
              <a:rPr lang="ru-RU" sz="3600" b="1" dirty="0" smtClean="0">
                <a:solidFill>
                  <a:srgbClr val="002060"/>
                </a:solidFill>
              </a:rPr>
              <a:t>упражнения: «Здравствуйте!»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		</a:t>
            </a:r>
            <a:r>
              <a:rPr lang="ru-RU" sz="3600" i="1" dirty="0" smtClean="0">
                <a:solidFill>
                  <a:srgbClr val="002060"/>
                </a:solidFill>
              </a:rPr>
              <a:t>Скажем </a:t>
            </a:r>
            <a:r>
              <a:rPr lang="ru-RU" sz="3600" i="1" dirty="0" smtClean="0">
                <a:solidFill>
                  <a:srgbClr val="002060"/>
                </a:solidFill>
              </a:rPr>
              <a:t>«здравствуйте» руками,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		Скажем </a:t>
            </a:r>
            <a:r>
              <a:rPr lang="ru-RU" sz="3600" i="1" dirty="0" smtClean="0">
                <a:solidFill>
                  <a:srgbClr val="002060"/>
                </a:solidFill>
              </a:rPr>
              <a:t>«здравствуйте» глазами,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		Скажем </a:t>
            </a:r>
            <a:r>
              <a:rPr lang="ru-RU" sz="3600" i="1" dirty="0" smtClean="0">
                <a:solidFill>
                  <a:srgbClr val="002060"/>
                </a:solidFill>
              </a:rPr>
              <a:t>«здравствуйте» мы ртом –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		Станет </a:t>
            </a:r>
            <a:r>
              <a:rPr lang="ru-RU" sz="3600" i="1" dirty="0" smtClean="0">
                <a:solidFill>
                  <a:srgbClr val="002060"/>
                </a:solidFill>
              </a:rPr>
              <a:t>радостней кругом!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		Следующее </a:t>
            </a:r>
            <a:r>
              <a:rPr lang="ru-RU" sz="3600" b="1" dirty="0" smtClean="0">
                <a:solidFill>
                  <a:srgbClr val="002060"/>
                </a:solidFill>
              </a:rPr>
              <a:t>упражнение: «</a:t>
            </a:r>
            <a:r>
              <a:rPr lang="ru-RU" sz="3600" b="1" dirty="0" smtClean="0">
                <a:solidFill>
                  <a:srgbClr val="002060"/>
                </a:solidFill>
              </a:rPr>
              <a:t>Давайте познакомимся</a:t>
            </a:r>
            <a:r>
              <a:rPr lang="ru-RU" sz="3600" b="1" dirty="0" smtClean="0">
                <a:solidFill>
                  <a:srgbClr val="002060"/>
                </a:solidFill>
              </a:rPr>
              <a:t>!»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	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Сегодня </a:t>
            </a:r>
            <a:r>
              <a:rPr lang="ru-RU" dirty="0" smtClean="0">
                <a:solidFill>
                  <a:srgbClr val="002060"/>
                </a:solidFill>
              </a:rPr>
              <a:t>мы поговорим о семье. Что для вас означает слово: </a:t>
            </a:r>
            <a:r>
              <a:rPr lang="ru-RU" b="1" dirty="0" smtClean="0">
                <a:solidFill>
                  <a:srgbClr val="002060"/>
                </a:solidFill>
              </a:rPr>
              <a:t>«Семья»?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Перед вами лежат «лепестки» нашей будущей ромашки. Подумайте, что самое главное для вашей семьи, объедините это понятие одним словом и запишите на «лепестке».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А сейчас каждый берет свой «лепесток», и приклеивает его на полянку.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«Когда семья вместе, то и душа на месте»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Игра «Ассоциации»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Если семья – это постройка, то она…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Если семья – это цвет, то она…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Если семья – это музыка, то она…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Если семья – это геометрическая фигура, то она…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Если семья – это название фильма, то она…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Если семья – это настроение, то она…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семье написано много стихов, в одних она воспевается, в других отражаются ее проблемы. В основе любой русской народной сказки также заложен быт. Устное народное творчество не ограничивалось одними сказками. Народ широко использовал пословицы и поговорки. В России считали, что «поговорка – цветочек, а пословица – ягодка», а поскольку семья и дети занимали главное место в жизни человека, им было посвящено значительное количество пословиц и поговорок.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095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Давайте </a:t>
            </a: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вместе вспомним их сейчас: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семья вместе, так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…(и душа на месте)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«Согласную семью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…(все беды обходят)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«Без семьи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…(нет счастья)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«Лучше нет дружка,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…(чем родная матушка)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«Дружная семья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…(гору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сдвинет)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«В гостях хорошо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,…(а дома лучше)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	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«Коли есть отец и мать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,…(так и детям благодать)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«В темноте,..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(да не в обиде)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«Материнское сердце…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(лучше солнца греет)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«Отца не хлеб кормит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,…(а доброе слово детей)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 родной семье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…(и каша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гуще)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«При солнышке тепло,… </a:t>
            </a:r>
            <a:r>
              <a:rPr lang="ru-RU" sz="9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(при матери добро)</a:t>
            </a: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Семья </a:t>
            </a:r>
            <a:r>
              <a:rPr lang="ru-RU" b="1" dirty="0" smtClean="0">
                <a:solidFill>
                  <a:srgbClr val="C00000"/>
                </a:solidFill>
              </a:rPr>
              <a:t>– словечко странное,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Хотя не иностранное.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 Как слово получилось,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Не ясно нам </a:t>
            </a:r>
            <a:r>
              <a:rPr lang="ru-RU" b="1" dirty="0" smtClean="0">
                <a:solidFill>
                  <a:srgbClr val="C00000"/>
                </a:solidFill>
              </a:rPr>
              <a:t>совсем.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Ну, «я, - мы понимаем,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 </a:t>
            </a:r>
            <a:r>
              <a:rPr lang="ru-RU" b="1" dirty="0" smtClean="0">
                <a:solidFill>
                  <a:srgbClr val="C00000"/>
                </a:solidFill>
              </a:rPr>
              <a:t>почему их семь?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знаю два определения слова «семья». Первое – две бабушки, два дедушки, папа, мама и ребенок. Второе – дедушка, бабушка, папа, мама и трое детей. Поднимите руку, у кого из вас такая семья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семье имеет одного ребенка?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живет в отдельной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квартире?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 есть дети – школьники?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всей семьей трудится на огороде?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 в семье мама – домохозяйка?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самый умный, сильный и любимый папа?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печет самые вкусные блины?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день читает своему ребенку книжку на ночь?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Кто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самая красивая и любимая мама?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 в семье есть традиции? </a:t>
            </a: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			Презентации</a:t>
            </a:r>
            <a:r>
              <a:rPr lang="ru-RU" sz="3400" b="1" dirty="0" smtClean="0">
                <a:solidFill>
                  <a:srgbClr val="002060"/>
                </a:solidFill>
              </a:rPr>
              <a:t>: «Вот как мы живем»</a:t>
            </a:r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3400" dirty="0" smtClean="0">
                <a:solidFill>
                  <a:srgbClr val="002060"/>
                </a:solidFill>
              </a:rPr>
              <a:t>И наша группа, коллектив – большая дружная семья.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rgbClr val="C00000"/>
                </a:solidFill>
              </a:rPr>
              <a:t>Якутская </a:t>
            </a:r>
            <a:r>
              <a:rPr lang="ru-RU" b="1" i="1" dirty="0" smtClean="0">
                <a:solidFill>
                  <a:srgbClr val="C00000"/>
                </a:solidFill>
              </a:rPr>
              <a:t>пословица гласит: «Ребенок – это будущее благополучие человечества»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Издавна </a:t>
            </a:r>
            <a:r>
              <a:rPr lang="ru-RU" dirty="0" smtClean="0">
                <a:solidFill>
                  <a:srgbClr val="C00000"/>
                </a:solidFill>
              </a:rPr>
              <a:t>ведется спор, что важнее в становлении личности: семья или общественное воспитание? Одни великие педагоги склонялись в пользу семьи, другие отдавали пальму первенства общественным учреждениям. Да, родители очень часто обвиняют детский сад, школу в </a:t>
            </a:r>
            <a:r>
              <a:rPr lang="ru-RU" dirty="0" err="1" smtClean="0">
                <a:solidFill>
                  <a:srgbClr val="C00000"/>
                </a:solidFill>
              </a:rPr>
              <a:t>недополучении</a:t>
            </a:r>
            <a:r>
              <a:rPr lang="ru-RU" dirty="0" smtClean="0">
                <a:solidFill>
                  <a:srgbClr val="C00000"/>
                </a:solidFill>
              </a:rPr>
              <a:t> детьми не только знаний, но и воспитания.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Давайте </a:t>
            </a:r>
            <a:r>
              <a:rPr lang="ru-RU" dirty="0" smtClean="0">
                <a:solidFill>
                  <a:srgbClr val="C00000"/>
                </a:solidFill>
              </a:rPr>
              <a:t>попробуем ответить на вопрос: кто же все-таки должен заниматься воспитанием ребенка, детский сад или семья? Или работа должна вестись сообща?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120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3</cp:revision>
  <dcterms:created xsi:type="dcterms:W3CDTF">2017-02-16T04:17:49Z</dcterms:created>
  <dcterms:modified xsi:type="dcterms:W3CDTF">2017-02-16T04:45:09Z</dcterms:modified>
</cp:coreProperties>
</file>