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9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9E262-DFEE-4CC9-A34D-89180934079B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68F1E59-626D-43FC-B82F-0065385ADF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218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9E262-DFEE-4CC9-A34D-89180934079B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68F1E59-626D-43FC-B82F-0065385ADF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597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9E262-DFEE-4CC9-A34D-89180934079B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68F1E59-626D-43FC-B82F-0065385ADFD1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027190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9E262-DFEE-4CC9-A34D-89180934079B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68F1E59-626D-43FC-B82F-0065385ADF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50612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9E262-DFEE-4CC9-A34D-89180934079B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68F1E59-626D-43FC-B82F-0065385ADFD1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6778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9E262-DFEE-4CC9-A34D-89180934079B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68F1E59-626D-43FC-B82F-0065385ADF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72372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9E262-DFEE-4CC9-A34D-89180934079B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F1E59-626D-43FC-B82F-0065385ADF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2039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9E262-DFEE-4CC9-A34D-89180934079B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F1E59-626D-43FC-B82F-0065385ADF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4731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9E262-DFEE-4CC9-A34D-89180934079B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F1E59-626D-43FC-B82F-0065385ADF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1598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9E262-DFEE-4CC9-A34D-89180934079B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68F1E59-626D-43FC-B82F-0065385ADF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908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9E262-DFEE-4CC9-A34D-89180934079B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68F1E59-626D-43FC-B82F-0065385ADF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938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9E262-DFEE-4CC9-A34D-89180934079B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68F1E59-626D-43FC-B82F-0065385ADF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55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9E262-DFEE-4CC9-A34D-89180934079B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F1E59-626D-43FC-B82F-0065385ADF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524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9E262-DFEE-4CC9-A34D-89180934079B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F1E59-626D-43FC-B82F-0065385ADF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56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9E262-DFEE-4CC9-A34D-89180934079B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F1E59-626D-43FC-B82F-0065385ADF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982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9E262-DFEE-4CC9-A34D-89180934079B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68F1E59-626D-43FC-B82F-0065385ADF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9134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9E262-DFEE-4CC9-A34D-89180934079B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68F1E59-626D-43FC-B82F-0065385ADF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602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D917A1B-7C06-6584-6306-FCD36706596D}"/>
              </a:ext>
            </a:extLst>
          </p:cNvPr>
          <p:cNvSpPr txBox="1"/>
          <p:nvPr/>
        </p:nvSpPr>
        <p:spPr>
          <a:xfrm>
            <a:off x="824089" y="316089"/>
            <a:ext cx="109840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МУНИЦИПАЛЬНОЕ БЮДЖЕТНОЕ ДОШКОЛЬНОЕ ОБРАЗОВАТЕЛЬНОЕ УЧРЕЖДЕНИЕ «УСТЬ-НЕРСКИЙ ДЕТСКИЙ САД ОБЩЕРАЗВИВАЮЩЕГО ВИДА №3 «СКАЗКА»</a:t>
            </a:r>
            <a:endParaRPr lang="ru-RU" sz="1800" dirty="0">
              <a:solidFill>
                <a:schemeClr val="accent5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5BC457B-FB86-FDFF-E69B-EFF753C5D39E}"/>
              </a:ext>
            </a:extLst>
          </p:cNvPr>
          <p:cNvSpPr txBox="1"/>
          <p:nvPr/>
        </p:nvSpPr>
        <p:spPr>
          <a:xfrm>
            <a:off x="2834640" y="1611630"/>
            <a:ext cx="722376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ПРОЕКТ</a:t>
            </a:r>
            <a:endParaRPr lang="ru-RU" sz="4000" dirty="0">
              <a:solidFill>
                <a:schemeClr val="accent5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A461DEC-F176-54DE-CC74-C04D7442FBE3}"/>
              </a:ext>
            </a:extLst>
          </p:cNvPr>
          <p:cNvSpPr txBox="1"/>
          <p:nvPr/>
        </p:nvSpPr>
        <p:spPr>
          <a:xfrm>
            <a:off x="2217420" y="2754630"/>
            <a:ext cx="8926830" cy="10772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«ПОВЫШЕНИЕ ИКТ – КОМПЕТЕНТНОСТИ ПЕДАГОГОВ ДОУ»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5C81C28-4EF0-FCEB-ACD5-015F9E8812A0}"/>
              </a:ext>
            </a:extLst>
          </p:cNvPr>
          <p:cNvSpPr txBox="1"/>
          <p:nvPr/>
        </p:nvSpPr>
        <p:spPr>
          <a:xfrm>
            <a:off x="2514600" y="4560570"/>
            <a:ext cx="80124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Составила: старший воспитатель: </a:t>
            </a:r>
            <a:r>
              <a:rPr lang="ru-RU" dirty="0" err="1"/>
              <a:t>Орешко</a:t>
            </a:r>
            <a:r>
              <a:rPr lang="ru-RU" dirty="0"/>
              <a:t> Н.Н.</a:t>
            </a:r>
          </a:p>
          <a:p>
            <a:endParaRPr lang="ru-RU" dirty="0"/>
          </a:p>
          <a:p>
            <a:r>
              <a:rPr lang="ru-RU" dirty="0"/>
              <a:t>                                           </a:t>
            </a:r>
            <a:r>
              <a:rPr lang="ru-RU" dirty="0" err="1"/>
              <a:t>п.Усть</a:t>
            </a:r>
            <a:r>
              <a:rPr lang="ru-RU" dirty="0"/>
              <a:t>- </a:t>
            </a:r>
            <a:r>
              <a:rPr lang="ru-RU" dirty="0" err="1"/>
              <a:t>Нера</a:t>
            </a:r>
            <a:endParaRPr lang="ru-RU" dirty="0"/>
          </a:p>
          <a:p>
            <a:pPr algn="ctr"/>
            <a:r>
              <a:rPr lang="ru-RU" dirty="0"/>
              <a:t>2021год</a:t>
            </a:r>
          </a:p>
        </p:txBody>
      </p:sp>
    </p:spTree>
    <p:extLst>
      <p:ext uri="{BB962C8B-B14F-4D97-AF65-F5344CB8AC3E}">
        <p14:creationId xmlns:p14="http://schemas.microsoft.com/office/powerpoint/2010/main" val="3566869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769EF1-A6D9-35D7-FF60-E9D68BF24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Актуальность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9631A36-D678-F380-71CD-6060E1DCB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050" y="1241778"/>
            <a:ext cx="11315700" cy="5239032"/>
          </a:xfrm>
        </p:spPr>
        <p:txBody>
          <a:bodyPr>
            <a:normAutofit fontScale="25000" lnSpcReduction="20000"/>
          </a:bodyPr>
          <a:lstStyle/>
          <a:p>
            <a:pPr indent="0" algn="just">
              <a:lnSpc>
                <a:spcPct val="170000"/>
              </a:lnSpc>
              <a:buNone/>
            </a:pPr>
            <a:r>
              <a:rPr lang="ru-RU" sz="5600" dirty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6400" dirty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последние годы произошло коренное изменение роли и места персональных компьютеров и информационных технологий в жизни общества. Человек, умело и эффективно владеющий технологиями и информацией, имеет другой новый стиль мышления, принципиально иначе подходит к оценке возникающих проблем, организации своей деятельности.</a:t>
            </a:r>
          </a:p>
          <a:p>
            <a:pPr indent="0" algn="just">
              <a:lnSpc>
                <a:spcPct val="170000"/>
              </a:lnSpc>
              <a:buNone/>
            </a:pPr>
            <a:r>
              <a:rPr lang="ru-RU" sz="6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Действительно, образовательная деятельность с детьми направлена на выработку системы действий ребенка по освоению окружающего мира с учетом индивидуальной доступности и постепенно нарастающей системы сложности. Значительное место в этом процессе может занимать использование информационно-коммуникационных технологий в различных видах деятельности в детском саду. Педагог как организатор и координатор детской деятельности должен владеть навыками работы на компьютере, мультимедийной системе, уметь создавать свои образовательные ресурсы, широкое использование которых в практической деятельности повышает качество дошкольного образования.</a:t>
            </a:r>
            <a:endParaRPr lang="ru-RU" sz="6400" dirty="0">
              <a:solidFill>
                <a:schemeClr val="accent3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70000"/>
              </a:lnSpc>
              <a:buNone/>
            </a:pPr>
            <a:r>
              <a:rPr lang="ru-RU" sz="6400" dirty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Как показывает практика, без новых информационных технологий уже невозможно представить современную школу. Имеющийся в настоящее время отечественный и зарубежный опыт информатизации среды образования свидетельствует о том, что она позволяет повысить эффективность образовательного процесса. Однако действующая система дошкольного образования существенно отстает от процессов, происходящих в школе и обществе в целом, где наиболее важным значительным товаром становится информация, способы ее хранения и использования. </a:t>
            </a:r>
          </a:p>
          <a:p>
            <a:pPr indent="0" algn="just">
              <a:lnSpc>
                <a:spcPct val="170000"/>
              </a:lnSpc>
              <a:buNone/>
            </a:pPr>
            <a:r>
              <a:rPr lang="ru-RU" sz="6400" dirty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endParaRPr lang="ru-RU" sz="6400" dirty="0"/>
          </a:p>
        </p:txBody>
      </p:sp>
    </p:spTree>
    <p:extLst>
      <p:ext uri="{BB962C8B-B14F-4D97-AF65-F5344CB8AC3E}">
        <p14:creationId xmlns:p14="http://schemas.microsoft.com/office/powerpoint/2010/main" val="407331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672703A-0298-B43A-0E28-BB09E916FF83}"/>
              </a:ext>
            </a:extLst>
          </p:cNvPr>
          <p:cNvSpPr txBox="1"/>
          <p:nvPr/>
        </p:nvSpPr>
        <p:spPr>
          <a:xfrm>
            <a:off x="1131570" y="133812"/>
            <a:ext cx="10641330" cy="51090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1600" dirty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Компьютер, мультимедийные формы как инструменты для обработки информации должны стать мощным техническим средством обучения, коммуникации, необходимыми для совместной деятельности педагогов, родителей и дошкольников.</a:t>
            </a:r>
          </a:p>
          <a:p>
            <a:pPr indent="450215" algn="just">
              <a:lnSpc>
                <a:spcPct val="150000"/>
              </a:lnSpc>
            </a:pPr>
            <a:r>
              <a:rPr lang="ru-RU" sz="1600" b="0" i="0" dirty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документом "ФГОС к условиям реализации основной общеобразовательной программы дошкольного образования одним из требований к педагогической деятельности является владение информационно-коммуникационными технологиями и умениями применять их в воспитательно- образовательном процессе.</a:t>
            </a:r>
            <a:endParaRPr lang="ru-RU" sz="1600" dirty="0">
              <a:solidFill>
                <a:schemeClr val="accent3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1600" b="0" i="1" dirty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Современный педагог должен уметь:</a:t>
            </a:r>
            <a:endParaRPr lang="ru-RU" sz="1600" b="0" i="0" dirty="0">
              <a:solidFill>
                <a:schemeClr val="accent3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1600" b="0" i="0" dirty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Создавать графические и текстовые документы (т. е. самостоятельно оформлять групповую документацию, диагностику и т. д);</a:t>
            </a:r>
          </a:p>
          <a:p>
            <a:pPr algn="just">
              <a:lnSpc>
                <a:spcPct val="150000"/>
              </a:lnSpc>
            </a:pPr>
            <a:r>
              <a:rPr lang="ru-RU" sz="1600" b="0" i="0" dirty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Активно использовать информационные технологии в образовательном процессе;</a:t>
            </a:r>
          </a:p>
          <a:p>
            <a:pPr algn="just">
              <a:lnSpc>
                <a:spcPct val="150000"/>
              </a:lnSpc>
            </a:pPr>
            <a:r>
              <a:rPr lang="ru-RU" sz="1600" b="0" i="0" dirty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 Знакомиться с информационными сайтами для педагогов и владеть навыками поиска информации в Интернете;</a:t>
            </a:r>
          </a:p>
          <a:p>
            <a:pPr algn="just">
              <a:lnSpc>
                <a:spcPct val="150000"/>
              </a:lnSpc>
            </a:pPr>
            <a:r>
              <a:rPr lang="ru-RU" sz="1600" b="0" i="0" dirty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 Владеть различными программами для создания мультимедийных презентаций, видеороликов, мультфильмов;</a:t>
            </a:r>
          </a:p>
          <a:p>
            <a:pPr algn="just">
              <a:lnSpc>
                <a:spcPct val="150000"/>
              </a:lnSpc>
            </a:pPr>
            <a:r>
              <a:rPr lang="ru-RU" sz="1600" b="0" i="0" dirty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5. Знакомиться с информационными сайтами для педагогов и владеть навыками поиска информации в Интернете.</a:t>
            </a:r>
          </a:p>
          <a:p>
            <a:pPr algn="just"/>
            <a:endParaRPr lang="ru-RU" sz="1400" b="0" i="0" dirty="0">
              <a:solidFill>
                <a:schemeClr val="accent3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747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C36E72-7800-2F12-0C37-20A77FB370E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28651" y="354330"/>
            <a:ext cx="11087099" cy="6160770"/>
          </a:xfrm>
        </p:spPr>
        <p:txBody>
          <a:bodyPr>
            <a:normAutofit fontScale="90000"/>
          </a:bodyPr>
          <a:lstStyle/>
          <a:p>
            <a:pPr indent="450215">
              <a:lnSpc>
                <a:spcPct val="150000"/>
              </a:lnSpc>
            </a:pPr>
            <a:r>
              <a:rPr lang="ru-RU" sz="1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Назначение проекта.</a:t>
            </a:r>
            <a:br>
              <a:rPr lang="ru-RU" sz="1800" b="1" dirty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Повышение качества образования через активное внедрение в воспитательно – образовательный процесс ДОУ информационно – коммуникативных технологий, развитие ИКТ – компетентности педагога ДОУ.</a:t>
            </a:r>
            <a:br>
              <a:rPr lang="ru-RU" sz="1800" dirty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1800" dirty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Цель проекта.</a:t>
            </a:r>
            <a:r>
              <a:rPr lang="ru-RU" sz="18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Повышение компьютерной грамотности педагогов, освоение работы с программными образовательными комплексами, ресурсами глобальной компьютерной сети Интернет для того, чтобы в перспективе каждый из них мог ис­пользовать современные компьютерные технологии в методической деятельности, для подготовки и проведения занятий с детьми на качественно новом уровне.</a:t>
            </a:r>
            <a:br>
              <a:rPr lang="ru-RU" sz="1800" dirty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проекта:</a:t>
            </a:r>
            <a:br>
              <a:rPr lang="ru-RU" sz="1800" dirty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Организовать работу по повышению квалификации и методической поддержке педагогов в области использования информационных технологий;</a:t>
            </a:r>
            <a:br>
              <a:rPr lang="ru-RU" sz="1800" dirty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Использовать информационные технологии во всех сферах образовательной деятельности (умение разрабатывать занятия с использованием информационных технологий, умение применять электронные дидактические и педагогические программные средства, владение способами и методами применения компьютерных технологий в работе с детьми и родителями);</a:t>
            </a:r>
            <a:br>
              <a:rPr lang="ru-RU" sz="1800" dirty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Создать банк информационно – образовательных ресурсов, дидактических и методических материалов по использованию ИКТ в работе ДОУ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1908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EAA73ED-7E80-CD14-C5B7-5612700CBA5E}"/>
              </a:ext>
            </a:extLst>
          </p:cNvPr>
          <p:cNvSpPr txBox="1"/>
          <p:nvPr/>
        </p:nvSpPr>
        <p:spPr>
          <a:xfrm>
            <a:off x="1231582" y="0"/>
            <a:ext cx="10701338" cy="66498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1800" b="1" dirty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Этапы реализации проекта:</a:t>
            </a:r>
          </a:p>
          <a:p>
            <a:pPr indent="450215" algn="just">
              <a:lnSpc>
                <a:spcPct val="150000"/>
              </a:lnSpc>
            </a:pPr>
            <a:r>
              <a:rPr lang="ru-RU" sz="1800" b="1" dirty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Подготовительный (ноябрь, декабрь 2021г.)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sz="1800" dirty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Изучение уровня владения ИКТ, потребности педагогов в повышении ИКТ – компетентности;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sz="1800" dirty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Разработка плана работы по повышению ИКТ – компетентности участников образовательного процесса.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sz="1800" b="1" dirty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Основной (январь – май 2022 г.)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sz="1800" dirty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Оснащение образовательного пространства средствами ИКТ;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sz="1800" dirty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Обучение педагогов ИКТ;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sz="1800" dirty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Активное использование ИКТ и цифровых образовательных ресурсов в работе с детьми;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sz="1800" dirty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Организация работы с семьей посредством привлечения информационных ресурсов.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1800" b="1" dirty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Заключение (май 2022 г.)</a:t>
            </a:r>
          </a:p>
          <a:p>
            <a:pPr algn="just">
              <a:lnSpc>
                <a:spcPct val="150000"/>
              </a:lnSpc>
            </a:pPr>
            <a:r>
              <a:rPr lang="ru-RU" sz="1800" dirty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Анализ результатов реализации проекта, подведение итогов.</a:t>
            </a:r>
          </a:p>
          <a:p>
            <a:pPr algn="just">
              <a:lnSpc>
                <a:spcPct val="150000"/>
              </a:lnSpc>
            </a:pPr>
            <a:endParaRPr lang="ru-RU" sz="1800" dirty="0">
              <a:solidFill>
                <a:schemeClr val="accent3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</a:pPr>
            <a:endParaRPr lang="ru-RU" sz="1800" dirty="0">
              <a:solidFill>
                <a:schemeClr val="accent3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endParaRPr lang="ru-RU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704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0A16612-9933-49B6-50AB-9074ACD5E23A}"/>
              </a:ext>
            </a:extLst>
          </p:cNvPr>
          <p:cNvSpPr txBox="1"/>
          <p:nvPr/>
        </p:nvSpPr>
        <p:spPr>
          <a:xfrm>
            <a:off x="2694623" y="266819"/>
            <a:ext cx="609790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dirty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План мероприятий</a:t>
            </a:r>
          </a:p>
          <a:p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11440B9D-0991-B331-FD0B-817AC18518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8627113"/>
              </p:ext>
            </p:extLst>
          </p:nvPr>
        </p:nvGraphicFramePr>
        <p:xfrm>
          <a:off x="377190" y="708660"/>
          <a:ext cx="11567159" cy="6169714"/>
        </p:xfrm>
        <a:graphic>
          <a:graphicData uri="http://schemas.openxmlformats.org/drawingml/2006/table">
            <a:tbl>
              <a:tblPr firstRow="1" firstCol="1" bandRow="1"/>
              <a:tblGrid>
                <a:gridCol w="789549">
                  <a:extLst>
                    <a:ext uri="{9D8B030D-6E8A-4147-A177-3AD203B41FA5}">
                      <a16:colId xmlns:a16="http://schemas.microsoft.com/office/drawing/2014/main" val="4058126142"/>
                    </a:ext>
                  </a:extLst>
                </a:gridCol>
                <a:gridCol w="6937131">
                  <a:extLst>
                    <a:ext uri="{9D8B030D-6E8A-4147-A177-3AD203B41FA5}">
                      <a16:colId xmlns:a16="http://schemas.microsoft.com/office/drawing/2014/main" val="3581880112"/>
                    </a:ext>
                  </a:extLst>
                </a:gridCol>
                <a:gridCol w="1695649">
                  <a:extLst>
                    <a:ext uri="{9D8B030D-6E8A-4147-A177-3AD203B41FA5}">
                      <a16:colId xmlns:a16="http://schemas.microsoft.com/office/drawing/2014/main" val="1089791733"/>
                    </a:ext>
                  </a:extLst>
                </a:gridCol>
                <a:gridCol w="2144830">
                  <a:extLst>
                    <a:ext uri="{9D8B030D-6E8A-4147-A177-3AD203B41FA5}">
                      <a16:colId xmlns:a16="http://schemas.microsoft.com/office/drawing/2014/main" val="445455212"/>
                    </a:ext>
                  </a:extLst>
                </a:gridCol>
              </a:tblGrid>
              <a:tr h="164411">
                <a:tc>
                  <a:txBody>
                    <a:bodyPr/>
                    <a:lstStyle/>
                    <a:p>
                      <a:pPr algn="just"/>
                      <a:r>
                        <a:rPr lang="ru-RU" sz="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№</a:t>
                      </a:r>
                      <a:endParaRPr lang="ru-RU" sz="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684" marR="186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Вид деятельности</a:t>
                      </a:r>
                      <a:endParaRPr lang="ru-RU" sz="16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684" marR="186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kern="120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Сроки </a:t>
                      </a:r>
                      <a:endParaRPr lang="ru-RU" sz="1800" b="0" i="0" u="none" strike="noStrike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669" marR="18669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Ответственный </a:t>
                      </a:r>
                      <a:endParaRPr lang="ru-RU" sz="1800" b="0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669" marR="18669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8817909"/>
                  </a:ext>
                </a:extLst>
              </a:tr>
              <a:tr h="733264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</a:t>
                      </a:r>
                    </a:p>
                  </a:txBody>
                  <a:tcPr marL="18684" marR="186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Постоянное методическое сопровождение Педагогов к изучению и внедрению ИКТ </a:t>
                      </a:r>
                    </a:p>
                    <a:p>
                      <a:r>
                        <a:rPr lang="ru-RU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8684" marR="186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Постоянно</a:t>
                      </a:r>
                    </a:p>
                  </a:txBody>
                  <a:tcPr marL="18684" marR="186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Старший воспитатель</a:t>
                      </a:r>
                    </a:p>
                  </a:txBody>
                  <a:tcPr marL="18684" marR="186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6821626"/>
                  </a:ext>
                </a:extLst>
              </a:tr>
              <a:tr h="977685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</a:t>
                      </a:r>
                    </a:p>
                  </a:txBody>
                  <a:tcPr marL="18684" marR="186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Проведение педагогических советов, совещаний, мероприятий с родителями с использованием ИКТ</a:t>
                      </a:r>
                    </a:p>
                    <a:p>
                      <a:r>
                        <a:rPr lang="ru-RU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8684" marR="186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Постоянно</a:t>
                      </a:r>
                    </a:p>
                  </a:txBody>
                  <a:tcPr marL="18684" marR="186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Старший воспитатель</a:t>
                      </a:r>
                    </a:p>
                  </a:txBody>
                  <a:tcPr marL="18684" marR="186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7461172"/>
                  </a:ext>
                </a:extLst>
              </a:tr>
              <a:tr h="1222106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18684" marR="186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Анкетирование педагогов с целью выявления уровня владения ИКТ, мотивации применения ИКТ в воспитательно-образовательном процессе.</a:t>
                      </a:r>
                    </a:p>
                    <a:p>
                      <a:r>
                        <a:rPr lang="ru-RU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8684" marR="186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Декабрь</a:t>
                      </a:r>
                    </a:p>
                  </a:txBody>
                  <a:tcPr marL="18684" marR="186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Старший воспитатель</a:t>
                      </a:r>
                    </a:p>
                  </a:txBody>
                  <a:tcPr marL="18684" marR="186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207204"/>
                  </a:ext>
                </a:extLst>
              </a:tr>
              <a:tr h="977685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</a:t>
                      </a:r>
                    </a:p>
                  </a:txBody>
                  <a:tcPr marL="18684" marR="186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Круглый стол с использованием презентации «Использование ИКТ в образовательном процессе в ДОУ»</a:t>
                      </a:r>
                    </a:p>
                    <a:p>
                      <a:r>
                        <a:rPr lang="ru-RU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8684" marR="186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январь</a:t>
                      </a:r>
                    </a:p>
                  </a:txBody>
                  <a:tcPr marL="18684" marR="186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Старший воспитатель</a:t>
                      </a:r>
                    </a:p>
                  </a:txBody>
                  <a:tcPr marL="18684" marR="186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4342883"/>
                  </a:ext>
                </a:extLst>
              </a:tr>
              <a:tr h="977685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5.</a:t>
                      </a:r>
                    </a:p>
                  </a:txBody>
                  <a:tcPr marL="18684" marR="186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 Семинар - практикум  </a:t>
                      </a:r>
                      <a:endParaRPr lang="ru-RU" sz="16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ru-RU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Работа в</a:t>
                      </a: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«Microsoft Word». Требования к оформлению текстовых документов. Работа с таблицами в Word.</a:t>
                      </a:r>
                    </a:p>
                  </a:txBody>
                  <a:tcPr marL="18684" marR="186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Январь </a:t>
                      </a:r>
                    </a:p>
                  </a:txBody>
                  <a:tcPr marL="18684" marR="186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Старший воспитатель</a:t>
                      </a:r>
                    </a:p>
                  </a:txBody>
                  <a:tcPr marL="18684" marR="186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0095607"/>
                  </a:ext>
                </a:extLst>
              </a:tr>
              <a:tr h="1027924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6.</a:t>
                      </a:r>
                    </a:p>
                  </a:txBody>
                  <a:tcPr marL="18684" marR="186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2. Семинар - практикум  </a:t>
                      </a:r>
                      <a:endParaRPr lang="ru-RU" sz="160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Работа в «Microsoft Word».</a:t>
                      </a:r>
                    </a:p>
                    <a:p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Упрощаем работу в текстовом редакторе «</a:t>
                      </a:r>
                      <a:r>
                        <a:rPr lang="en-US" sz="160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Microsoft Word</a:t>
                      </a: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». </a:t>
                      </a:r>
                    </a:p>
                    <a:p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Горячие клавиши.</a:t>
                      </a:r>
                    </a:p>
                  </a:txBody>
                  <a:tcPr marL="18684" marR="186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Февраль  </a:t>
                      </a:r>
                    </a:p>
                  </a:txBody>
                  <a:tcPr marL="18684" marR="186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Старший воспитатель</a:t>
                      </a:r>
                    </a:p>
                  </a:txBody>
                  <a:tcPr marL="18684" marR="186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17481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224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C8B0BADB-8C99-FA5C-6AEE-B60637531D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4962399"/>
              </p:ext>
            </p:extLst>
          </p:nvPr>
        </p:nvGraphicFramePr>
        <p:xfrm>
          <a:off x="377188" y="262890"/>
          <a:ext cx="11304271" cy="5706154"/>
        </p:xfrm>
        <a:graphic>
          <a:graphicData uri="http://schemas.openxmlformats.org/drawingml/2006/table">
            <a:tbl>
              <a:tblPr firstRow="1" firstCol="1" bandRow="1"/>
              <a:tblGrid>
                <a:gridCol w="571502">
                  <a:extLst>
                    <a:ext uri="{9D8B030D-6E8A-4147-A177-3AD203B41FA5}">
                      <a16:colId xmlns:a16="http://schemas.microsoft.com/office/drawing/2014/main" val="4058126142"/>
                    </a:ext>
                  </a:extLst>
                </a:gridCol>
                <a:gridCol w="7315200">
                  <a:extLst>
                    <a:ext uri="{9D8B030D-6E8A-4147-A177-3AD203B41FA5}">
                      <a16:colId xmlns:a16="http://schemas.microsoft.com/office/drawing/2014/main" val="3581880112"/>
                    </a:ext>
                  </a:extLst>
                </a:gridCol>
                <a:gridCol w="1321485">
                  <a:extLst>
                    <a:ext uri="{9D8B030D-6E8A-4147-A177-3AD203B41FA5}">
                      <a16:colId xmlns:a16="http://schemas.microsoft.com/office/drawing/2014/main" val="1089791733"/>
                    </a:ext>
                  </a:extLst>
                </a:gridCol>
                <a:gridCol w="2096084">
                  <a:extLst>
                    <a:ext uri="{9D8B030D-6E8A-4147-A177-3AD203B41FA5}">
                      <a16:colId xmlns:a16="http://schemas.microsoft.com/office/drawing/2014/main" val="445455212"/>
                    </a:ext>
                  </a:extLst>
                </a:gridCol>
              </a:tblGrid>
              <a:tr h="164411">
                <a:tc>
                  <a:txBody>
                    <a:bodyPr/>
                    <a:lstStyle/>
                    <a:p>
                      <a:pPr algn="just"/>
                      <a:r>
                        <a:rPr lang="ru-RU" sz="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№</a:t>
                      </a:r>
                      <a:endParaRPr lang="ru-RU" sz="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684" marR="186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b="1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Вид деятельности</a:t>
                      </a:r>
                      <a:endParaRPr lang="ru-RU" sz="160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684" marR="186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Сроки </a:t>
                      </a:r>
                    </a:p>
                  </a:txBody>
                  <a:tcPr marL="18684" marR="186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Ответственный </a:t>
                      </a:r>
                    </a:p>
                  </a:txBody>
                  <a:tcPr marL="18684" marR="186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8817909"/>
                  </a:ext>
                </a:extLst>
              </a:tr>
              <a:tr h="733264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7.</a:t>
                      </a:r>
                    </a:p>
                  </a:txBody>
                  <a:tcPr marL="18684" marR="186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 Семинар - практикум  </a:t>
                      </a:r>
                      <a:endParaRPr lang="ru-RU" sz="1400" kern="12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«Особенности работы с интернет-ресурсами. Ведение персональных сайтов»</a:t>
                      </a:r>
                      <a:endParaRPr lang="ru-RU" sz="14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84" marR="186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Март</a:t>
                      </a:r>
                      <a:endParaRPr lang="ru-RU" sz="16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84" marR="186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Старший воспитатель</a:t>
                      </a:r>
                      <a:endParaRPr lang="ru-RU" sz="16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84" marR="186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6821626"/>
                  </a:ext>
                </a:extLst>
              </a:tr>
              <a:tr h="977685">
                <a:tc>
                  <a:txBody>
                    <a:bodyPr/>
                    <a:lstStyle/>
                    <a:p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8.</a:t>
                      </a:r>
                    </a:p>
                  </a:txBody>
                  <a:tcPr marL="18684" marR="186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4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Семинар - практикум  </a:t>
                      </a:r>
                      <a:endParaRPr lang="ru-RU" sz="14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 Microsoft Word </a:t>
                      </a:r>
                      <a:r>
                        <a:rPr lang="en-US" sz="14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PowerPoint</a:t>
                      </a:r>
                      <a:endParaRPr lang="ru-RU" sz="14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Март</a:t>
                      </a:r>
                      <a:endParaRPr lang="ru-RU" sz="16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84" marR="186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Старший воспитатель</a:t>
                      </a:r>
                      <a:endParaRPr lang="ru-RU" sz="16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84" marR="186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7461172"/>
                  </a:ext>
                </a:extLst>
              </a:tr>
              <a:tr h="1222106">
                <a:tc>
                  <a:txBody>
                    <a:bodyPr/>
                    <a:lstStyle/>
                    <a:p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9.</a:t>
                      </a:r>
                    </a:p>
                  </a:txBody>
                  <a:tcPr marL="18684" marR="186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Круглый стол</a:t>
                      </a:r>
                      <a:endParaRPr lang="ru-RU" sz="1400" kern="12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Тема: «Внедрение инновационных технологий в образовательный процесс»</a:t>
                      </a:r>
                    </a:p>
                    <a:p>
                      <a:r>
                        <a:rPr lang="ru-RU" sz="1400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Предварительная работа.</a:t>
                      </a:r>
                    </a:p>
                    <a:p>
                      <a:r>
                        <a:rPr lang="ru-RU" sz="1400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1.тематический контроль:  Внедрение в образовательный процесс инновационных технологий (метод проектов, ТРИЗ, ИК – технология)</a:t>
                      </a:r>
                    </a:p>
                    <a:p>
                      <a:r>
                        <a:rPr lang="ru-RU" sz="1400" u="sng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 </a:t>
                      </a:r>
                      <a:endParaRPr lang="ru-RU" sz="1400" kern="12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Вступительное слово «Актуальность использования инновационных технологий в образовательной деятельности»</a:t>
                      </a:r>
                    </a:p>
                    <a:p>
                      <a:r>
                        <a:rPr lang="ru-RU" sz="1400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 Справка по итоговому контролю  «уровень ИКТ – компетентности педагогов и степени использования информационно-компьютерных технологий в педагогической деятельности».</a:t>
                      </a:r>
                    </a:p>
                    <a:p>
                      <a:r>
                        <a:rPr lang="ru-RU" sz="1400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 Разработка плана мероприятий по применению ИТ в образовательном процессе.</a:t>
                      </a:r>
                    </a:p>
                    <a:p>
                      <a:r>
                        <a:rPr lang="ru-RU" sz="1400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 Обсуждение и утверждение проекта решения.</a:t>
                      </a:r>
                    </a:p>
                    <a:p>
                      <a:endParaRPr lang="ru-RU" sz="14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84" marR="186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</a:t>
                      </a:r>
                    </a:p>
                  </a:txBody>
                  <a:tcPr marL="18684" marR="186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Старший воспитатель</a:t>
                      </a:r>
                      <a:endParaRPr lang="ru-RU" sz="14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ru-RU" sz="14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84" marR="186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207204"/>
                  </a:ext>
                </a:extLst>
              </a:tr>
              <a:tr h="977685">
                <a:tc>
                  <a:txBody>
                    <a:bodyPr/>
                    <a:lstStyle/>
                    <a:p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</a:p>
                  </a:txBody>
                  <a:tcPr marL="18684" marR="186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  Тематический контроль:</a:t>
                      </a:r>
                      <a:endParaRPr lang="ru-RU" sz="1400" kern="12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«уровень ИКТ – компетентности педагогов и степени использования информационно-компьютерных технологий в педагогической деятельности».</a:t>
                      </a:r>
                      <a:endParaRPr lang="ru-RU" sz="14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84" marR="186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Май </a:t>
                      </a:r>
                    </a:p>
                  </a:txBody>
                  <a:tcPr marL="18684" marR="186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Старший воспитатель</a:t>
                      </a:r>
                      <a:endParaRPr lang="ru-RU" sz="14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ru-RU" sz="14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84" marR="186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43428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5122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9A995571-559D-7C17-62A0-AE22BC1350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8884181"/>
              </p:ext>
            </p:extLst>
          </p:nvPr>
        </p:nvGraphicFramePr>
        <p:xfrm>
          <a:off x="377188" y="348905"/>
          <a:ext cx="11384281" cy="1045845"/>
        </p:xfrm>
        <a:graphic>
          <a:graphicData uri="http://schemas.openxmlformats.org/drawingml/2006/table">
            <a:tbl>
              <a:tblPr firstRow="1" firstCol="1" bandRow="1"/>
              <a:tblGrid>
                <a:gridCol w="777066">
                  <a:extLst>
                    <a:ext uri="{9D8B030D-6E8A-4147-A177-3AD203B41FA5}">
                      <a16:colId xmlns:a16="http://schemas.microsoft.com/office/drawing/2014/main" val="4058126142"/>
                    </a:ext>
                  </a:extLst>
                </a:gridCol>
                <a:gridCol w="7189646">
                  <a:extLst>
                    <a:ext uri="{9D8B030D-6E8A-4147-A177-3AD203B41FA5}">
                      <a16:colId xmlns:a16="http://schemas.microsoft.com/office/drawing/2014/main" val="3581880112"/>
                    </a:ext>
                  </a:extLst>
                </a:gridCol>
                <a:gridCol w="1306649">
                  <a:extLst>
                    <a:ext uri="{9D8B030D-6E8A-4147-A177-3AD203B41FA5}">
                      <a16:colId xmlns:a16="http://schemas.microsoft.com/office/drawing/2014/main" val="1089791733"/>
                    </a:ext>
                  </a:extLst>
                </a:gridCol>
                <a:gridCol w="2110920">
                  <a:extLst>
                    <a:ext uri="{9D8B030D-6E8A-4147-A177-3AD203B41FA5}">
                      <a16:colId xmlns:a16="http://schemas.microsoft.com/office/drawing/2014/main" val="445455212"/>
                    </a:ext>
                  </a:extLst>
                </a:gridCol>
              </a:tblGrid>
              <a:tr h="164411"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№</a:t>
                      </a:r>
                      <a:endParaRPr lang="ru-RU" sz="16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684" marR="186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Вид деятельности</a:t>
                      </a:r>
                      <a:endParaRPr lang="ru-RU" sz="16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684" marR="186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kern="1200">
                          <a:solidFill>
                            <a:srgbClr val="504228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Сроки </a:t>
                      </a:r>
                      <a:endParaRPr lang="ru-RU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669" marR="18669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kern="1200" dirty="0">
                          <a:solidFill>
                            <a:srgbClr val="504228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Ответственный 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669" marR="18669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8817909"/>
                  </a:ext>
                </a:extLst>
              </a:tr>
              <a:tr h="733264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11.</a:t>
                      </a:r>
                    </a:p>
                  </a:txBody>
                  <a:tcPr marL="18684" marR="186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800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Провести мониторинг уровня профессионального мастерства педагогов ДОУ по использованию ИКТ в работе с детьми</a:t>
                      </a:r>
                    </a:p>
                    <a:p>
                      <a:r>
                        <a:rPr lang="ru-RU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Май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Старший воспитатель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68216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4381529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71</TotalTime>
  <Words>972</Words>
  <Application>Microsoft Office PowerPoint</Application>
  <PresentationFormat>Широкоэкранный</PresentationFormat>
  <Paragraphs>112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</vt:lpstr>
      <vt:lpstr>Arial Narrow</vt:lpstr>
      <vt:lpstr>Calibri</vt:lpstr>
      <vt:lpstr>Century Gothic</vt:lpstr>
      <vt:lpstr>Times New Roman</vt:lpstr>
      <vt:lpstr>Wingdings</vt:lpstr>
      <vt:lpstr>Wingdings 3</vt:lpstr>
      <vt:lpstr>Легкий дым</vt:lpstr>
      <vt:lpstr>Презентация PowerPoint</vt:lpstr>
      <vt:lpstr>Актуальность</vt:lpstr>
      <vt:lpstr>Презентация PowerPoint</vt:lpstr>
      <vt:lpstr>Назначение проекта.  Повышение качества образования через активное внедрение в воспитательно – образовательный процесс ДОУ информационно – коммуникативных технологий, развитие ИКТ – компетентности педагога ДОУ.  Цель проекта. Повышение компьютерной грамотности педагогов, освоение работы с программными образовательными комплексами, ресурсами глобальной компьютерной сети Интернет для того, чтобы в перспективе каждый из них мог ис­пользовать современные компьютерные технологии в методической деятельности, для подготовки и проведения занятий с детьми на качественно новом уровне. Задачи проекта: 1. Организовать работу по повышению квалификации и методической поддержке педагогов в области использования информационных технологий; 2. Использовать информационные технологии во всех сферах образовательной деятельности (умение разрабатывать занятия с использованием информационных технологий, умение применять электронные дидактические и педагогические программные средства, владение способами и методами применения компьютерных технологий в работе с детьми и родителями); 3. Создать банк информационно – образовательных ресурсов, дидактических и методических материалов по использованию ИКТ в работе ДОУ;    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Сказка</dc:creator>
  <cp:lastModifiedBy>Сказка</cp:lastModifiedBy>
  <cp:revision>2</cp:revision>
  <dcterms:created xsi:type="dcterms:W3CDTF">2022-11-24T07:42:12Z</dcterms:created>
  <dcterms:modified xsi:type="dcterms:W3CDTF">2022-11-24T23:50:49Z</dcterms:modified>
</cp:coreProperties>
</file>