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1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  <p:sldMasterId id="2147483896" r:id="rId2"/>
    <p:sldMasterId id="2147483914" r:id="rId3"/>
    <p:sldMasterId id="2147483932" r:id="rId4"/>
    <p:sldMasterId id="2147483950" r:id="rId5"/>
    <p:sldMasterId id="2147483968" r:id="rId6"/>
    <p:sldMasterId id="2147483986" r:id="rId7"/>
    <p:sldMasterId id="2147484004" r:id="rId8"/>
    <p:sldMasterId id="2147484022" r:id="rId9"/>
    <p:sldMasterId id="2147484040" r:id="rId10"/>
    <p:sldMasterId id="2147484058" r:id="rId11"/>
    <p:sldMasterId id="2147484076" r:id="rId12"/>
  </p:sldMasterIdLst>
  <p:sldIdLst>
    <p:sldId id="257" r:id="rId13"/>
    <p:sldId id="260" r:id="rId14"/>
    <p:sldId id="282" r:id="rId15"/>
    <p:sldId id="283" r:id="rId16"/>
    <p:sldId id="284" r:id="rId17"/>
    <p:sldId id="285" r:id="rId18"/>
    <p:sldId id="286" r:id="rId19"/>
    <p:sldId id="259" r:id="rId20"/>
    <p:sldId id="287" r:id="rId21"/>
    <p:sldId id="261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2" r:id="rId30"/>
    <p:sldId id="270" r:id="rId31"/>
    <p:sldId id="271" r:id="rId32"/>
    <p:sldId id="27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казка" initials="С" lastIdx="14" clrIdx="0">
    <p:extLst>
      <p:ext uri="{19B8F6BF-5375-455C-9EA6-DF929625EA0E}">
        <p15:presenceInfo xmlns:p15="http://schemas.microsoft.com/office/powerpoint/2012/main" userId="Сказк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5T14:59:38.426" idx="7">
    <p:pos x="5040" y="19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9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799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654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834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548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780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747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148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216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609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395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964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150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313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414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344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5015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501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64006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598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916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45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1147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276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500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888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247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05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218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582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832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366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0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578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524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4147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447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8986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744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917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126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5367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685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6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0021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515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5023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261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445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0616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599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938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976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49173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0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236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5390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679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453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116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9648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53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91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405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530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91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834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824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993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1296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214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900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04143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786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43213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0483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0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888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077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8706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773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495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9504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268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3408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363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277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50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3942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1494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0929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587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48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3221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8177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3832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668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55841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86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3374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5066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729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274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969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7859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904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1817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128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0072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20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44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2557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078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45440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9529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652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679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29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90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39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71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36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01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84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6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80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34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29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062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46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65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69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32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1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75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34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4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709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2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71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69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86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02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86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6627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89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14113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4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435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61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9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19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59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178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0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000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12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27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2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591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44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484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222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8042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87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47974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313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57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240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1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031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215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84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087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19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122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164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827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16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507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5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278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302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512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2517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9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238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80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0857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107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126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7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587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620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809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426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956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532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175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929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1421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819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775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2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63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06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82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97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01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81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95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76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2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93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05DAB1-4DEC-4211-9816-B13C361DC35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70BCE7-8C4C-4188-9C4F-6D029645E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31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5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Использование приемов социально психологической реабилитации, направленных ...">
            <a:extLst>
              <a:ext uri="{FF2B5EF4-FFF2-40B4-BE49-F238E27FC236}">
                <a16:creationId xmlns:a16="http://schemas.microsoft.com/office/drawing/2014/main" id="{36C86FCC-3B21-2086-F121-FEDA10F9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91875" l="10000" r="90000">
                        <a14:foregroundMark x1="53438" y1="6563" x2="54375" y2="16563"/>
                        <a14:foregroundMark x1="68125" y1="6250" x2="62187" y2="18438"/>
                        <a14:foregroundMark x1="44688" y1="10625" x2="51563" y2="17500"/>
                        <a14:foregroundMark x1="68750" y1="25625" x2="81250" y2="22188"/>
                        <a14:foregroundMark x1="75938" y1="31250" x2="87813" y2="33125"/>
                        <a14:foregroundMark x1="72188" y1="36875" x2="77188" y2="41563"/>
                        <a14:foregroundMark x1="61250" y1="59375" x2="57500" y2="9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66" y="2718595"/>
            <a:ext cx="3005667" cy="30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0120BF-114F-5C69-12E1-A85EA4651C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МБДОУ «УНДС №3 «Сказка»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863CC-3C75-720C-C6C3-B63972D6FE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8889" y="6995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ru-RU" sz="4000" b="1" i="0" dirty="0">
                <a:solidFill>
                  <a:srgbClr val="002060"/>
                </a:solidFill>
                <a:effectLst/>
                <a:latin typeface="Sitka Text" panose="02000505000000020004" pitchFamily="2" charset="0"/>
                <a:ea typeface="MS PGothic" panose="020B0600070205080204" pitchFamily="34" charset="-128"/>
              </a:rPr>
              <a:t>КАК НЕ ТРАНСЛИРОВАТЬ ДЕТЯМ ТРЕВОЖНЫЙ ФОН – ТРЕНИНГ ДЛЯ РОДИТЕЛЕЙ СРЕДНЕЙ ГРУППЫ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Дата проведения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FE2AFD-0D1F-A3B6-8F81-762FB4890826}"/>
              </a:ext>
            </a:extLst>
          </p:cNvPr>
          <p:cNvSpPr txBox="1"/>
          <p:nvPr/>
        </p:nvSpPr>
        <p:spPr>
          <a:xfrm>
            <a:off x="1309511" y="5418667"/>
            <a:ext cx="628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Старший воспитатель: </a:t>
            </a:r>
            <a:r>
              <a:rPr lang="ru-RU" dirty="0" err="1"/>
              <a:t>Орешко</a:t>
            </a:r>
            <a:r>
              <a:rPr lang="ru-RU" dirty="0"/>
              <a:t> Н.Н</a:t>
            </a:r>
          </a:p>
        </p:txBody>
      </p:sp>
    </p:spTree>
    <p:extLst>
      <p:ext uri="{BB962C8B-B14F-4D97-AF65-F5344CB8AC3E}">
        <p14:creationId xmlns:p14="http://schemas.microsoft.com/office/powerpoint/2010/main" val="19930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863CC-3C75-720C-C6C3-B63972D6FE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flipH="1">
            <a:off x="0" y="1546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0120BF-114F-5C69-12E1-A85EA4651C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МБДОУ «УНДС №3 «Сказка»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9505E-D733-790B-ED12-FA90FCB48C16}"/>
              </a:ext>
            </a:extLst>
          </p:cNvPr>
          <p:cNvSpPr txBox="1"/>
          <p:nvPr/>
        </p:nvSpPr>
        <p:spPr>
          <a:xfrm>
            <a:off x="1486623" y="2479437"/>
            <a:ext cx="61802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СОВЕТОВ, КАК СНИЗИТЬ ФОНОВУЮ ТРЕВОГУ </a:t>
            </a:r>
            <a:endParaRPr lang="ru-RU" sz="4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2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0120BF-114F-5C69-12E1-A85EA4651C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6" y="491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УПРАВЛЯЕМЫЕ ИЗОБРАЖЕНИЯ</a:t>
            </a:r>
            <a:endParaRPr lang="ru-RU" sz="2400" dirty="0">
              <a:solidFill>
                <a:srgbClr val="C00000"/>
              </a:solidFill>
              <a:latin typeface="Palatino Linotype" panose="020405020505050303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863CC-3C75-720C-C6C3-B63972D6FE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flipH="1">
            <a:off x="0" y="1546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B02CF-3CBE-D2A9-0799-9F14F3ECE5C1}"/>
              </a:ext>
            </a:extLst>
          </p:cNvPr>
          <p:cNvSpPr txBox="1"/>
          <p:nvPr/>
        </p:nvSpPr>
        <p:spPr>
          <a:xfrm>
            <a:off x="21166" y="1295982"/>
            <a:ext cx="1148558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Это такой подвид медитации, когда ты садишься, закрываешь глаза и представляешь себе во всех подробностях место, где тебе хорошо и спокойно. Есть даже специальные подкасты, аудио, где тебе приятным голосом рассказывают о таком месте. Это словно небольшой умственный отдых, мысленный перенос в место, где тебе совершенно комфортно и хорошо. Э</a:t>
            </a:r>
            <a:r>
              <a:rPr lang="ru-RU" sz="2800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та техника также известна как управляемая визуализация или медитация.</a:t>
            </a:r>
          </a:p>
          <a:p>
            <a:endParaRPr lang="ru-RU" sz="1600" dirty="0">
              <a:solidFill>
                <a:srgbClr val="00000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081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0120BF-114F-5C69-12E1-A85EA4651C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9700"/>
            <a:ext cx="10515600" cy="93503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НОВЫЧКАМ</a:t>
            </a:r>
            <a:endParaRPr lang="ru-RU" sz="2400" dirty="0">
              <a:solidFill>
                <a:srgbClr val="002060"/>
              </a:solidFill>
              <a:latin typeface="Palatino Linotype" panose="020405020505050303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863CC-3C75-720C-C6C3-B63972D6FE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flipH="1">
            <a:off x="0" y="1546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1EE3C-048B-BC48-1FF9-11C03A9A816B}"/>
              </a:ext>
            </a:extLst>
          </p:cNvPr>
          <p:cNvSpPr txBox="1"/>
          <p:nvPr/>
        </p:nvSpPr>
        <p:spPr>
          <a:xfrm>
            <a:off x="143811" y="327790"/>
            <a:ext cx="1179717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r>
              <a:rPr lang="ru-RU" sz="1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Выбрать тихое место, где никто не побеспокоит</a:t>
            </a: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Носить удобную свободную одежду</a:t>
            </a: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Выключить телефон и другие электронные устройства. Если запись воспроизводится на телефоне, стоит установить для него режим «не беспокоить».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ru-RU" sz="1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Сделать несколько глубоких вдохов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Глубоко вдохнуть и выдохнуть, затем начать прослушивание звука.</a:t>
            </a: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Продолжать глубоко вдыхать и выдыхать, следуя инструкциям в аудиозаписи.</a:t>
            </a: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 беспокоится о своем внешнем виде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Расслабиться, не слишком стараться и позволить процессу произойти самому.</a:t>
            </a: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Управляемые образы требуют практики. Начать стоит с 5 минут в день, а затем увеличивать время.</a:t>
            </a: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Если сложно представить тихие пейзажи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можно посмотреть изображения или видео в Интернете. Найти расслабляющую сцену и представить, что переноситесь туда.</a:t>
            </a: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Записать свои чувства после управляемых образов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Со временем получится отслеживать уровень стресса, чтобы определять, улучшился ли он.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2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863CC-3C75-720C-C6C3-B63972D6FE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flipH="1">
            <a:off x="0" y="1546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Отличие релаксационной от других типов музыки.">
            <a:extLst>
              <a:ext uri="{FF2B5EF4-FFF2-40B4-BE49-F238E27FC236}">
                <a16:creationId xmlns:a16="http://schemas.microsoft.com/office/drawing/2014/main" id="{F7F1DA41-3F0F-70BF-2F5A-69FC3720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" y="71967"/>
            <a:ext cx="4572000" cy="307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Скамья - обои ">
            <a:extLst>
              <a:ext uri="{FF2B5EF4-FFF2-40B4-BE49-F238E27FC236}">
                <a16:creationId xmlns:a16="http://schemas.microsoft.com/office/drawing/2014/main" id="{9C65E16A-69BF-0E3B-AF09-24217B89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4" y="3202400"/>
            <a:ext cx="4918663" cy="307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FF93E48-3014-3D0F-59D8-C5FD414E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87" y="128236"/>
            <a:ext cx="5418666" cy="307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Картинки мы не понимаем друг друга (54 фото) .">
            <a:extLst>
              <a:ext uri="{FF2B5EF4-FFF2-40B4-BE49-F238E27FC236}">
                <a16:creationId xmlns:a16="http://schemas.microsoft.com/office/drawing/2014/main" id="{B0748ADA-2300-52D6-9B5F-B3F5C713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5240441" cy="298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0120BF-114F-5C69-12E1-A85EA4651C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9700"/>
            <a:ext cx="10515600" cy="93503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</a:t>
            </a:r>
            <a:endParaRPr lang="ru-RU" sz="2400" dirty="0">
              <a:solidFill>
                <a:srgbClr val="002060"/>
              </a:solidFill>
              <a:latin typeface="Palatino Linotype" panose="020405020505050303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863CC-3C75-720C-C6C3-B63972D6FE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flipH="1">
            <a:off x="0" y="1546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1EE3C-048B-BC48-1FF9-11C03A9A816B}"/>
              </a:ext>
            </a:extLst>
          </p:cNvPr>
          <p:cNvSpPr txBox="1"/>
          <p:nvPr/>
        </p:nvSpPr>
        <p:spPr>
          <a:xfrm>
            <a:off x="167655" y="796066"/>
            <a:ext cx="1179717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 algn="l"/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правляемые изображения помогают уменьшить: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беспокойство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усталость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боль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депрессию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проблемы со сном</a:t>
            </a:r>
          </a:p>
          <a:p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D08379-1DFC-A117-F4F3-33BCA6DC6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41" y="1930636"/>
            <a:ext cx="5389350" cy="35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6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0120BF-114F-5C69-12E1-A85EA4651C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9700"/>
            <a:ext cx="10515600" cy="93503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МЕДИТАЦИЯ</a:t>
            </a:r>
            <a:endParaRPr lang="ru-RU" sz="2400" dirty="0">
              <a:solidFill>
                <a:srgbClr val="C00000"/>
              </a:solidFill>
              <a:latin typeface="Palatino Linotype" panose="020405020505050303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863CC-3C75-720C-C6C3-B63972D6FE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 flipH="1">
            <a:off x="0" y="1546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1EE3C-048B-BC48-1FF9-11C03A9A816B}"/>
              </a:ext>
            </a:extLst>
          </p:cNvPr>
          <p:cNvSpPr txBox="1"/>
          <p:nvPr/>
        </p:nvSpPr>
        <p:spPr>
          <a:xfrm>
            <a:off x="210238" y="960437"/>
            <a:ext cx="1146672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 algn="just"/>
            <a:r>
              <a:rPr lang="ru-RU" sz="2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ru-RU" sz="2400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Самое простое ‒ это медленно вдыхать и выдыхать, повторяя про себя «вдох… выдох… вдох… выдох». Или считать на счет: вдыхаешь, мысленно считая до четырех ‒ на счет «четыре» останавливаешься, задерживаешь дыхание, мысленно считая до четырех ‒ выдыхаешь тоже на протяжении четырех счетов ‒ останавливаешься, задерживаешь дыхание на четыре секунды ‒ и так по кругу.</a:t>
            </a:r>
            <a:b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31AB045-00C6-B3F1-27E5-61200A98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85" y="3180012"/>
            <a:ext cx="4931229" cy="3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0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0120BF-114F-5C69-12E1-A85EA465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02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ПРОГРЕССИВНАЯ МЫШЕЧНАЯ РЕЛАКСАЦИЯ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863CC-3C75-720C-C6C3-B63972D6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57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B2A6A-80E1-1FFF-A573-43C873100E0F}"/>
              </a:ext>
            </a:extLst>
          </p:cNvPr>
          <p:cNvSpPr txBox="1"/>
          <p:nvPr/>
        </p:nvSpPr>
        <p:spPr>
          <a:xfrm>
            <a:off x="463923" y="994629"/>
            <a:ext cx="1154745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Подходит тем, у кого не получается фокусироваться на дыхании. Суть в том, что ты последовательно очень сильно напрягаешь, а потом расслабляешь все мышцы тела от головы до ног. Хмуришь лоб (а потом расслабляешь), сильно жмуришься (а потом расслабляешься), сжимаешь нос, поджимаешь губы, поднимаешь плечи ‒ и так далее, до пальцев на ногах. Так ты принудительно расслабляешь тело, оно уже просто не может быть напряженным. А вместе с телом расслабляются и мышцы. Особенно хорошо практиковать такое перед сном.</a:t>
            </a:r>
            <a:b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55D5E8F-4042-01F2-39A9-8DB2DF2A8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9984"/>
          <a:stretch/>
        </p:blipFill>
        <p:spPr bwMode="auto">
          <a:xfrm>
            <a:off x="1344727" y="3925962"/>
            <a:ext cx="7826146" cy="281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4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0120BF-114F-5C69-12E1-A85EA465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02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ПРОГРЕССИВНАЯ МЫШЕЧНАЯ РЕЛАКСАЦИЯ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863CC-3C75-720C-C6C3-B63972D6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57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8E150781-9C32-C365-3C87-4A62AE72B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7" b="60712"/>
          <a:stretch/>
        </p:blipFill>
        <p:spPr bwMode="auto">
          <a:xfrm>
            <a:off x="1911509" y="1046246"/>
            <a:ext cx="7449171" cy="25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F0ED6878-1602-DCB9-9803-E97C1C514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t="38901" r="-1" b="40184"/>
          <a:stretch/>
        </p:blipFill>
        <p:spPr bwMode="auto">
          <a:xfrm>
            <a:off x="556013" y="3733633"/>
            <a:ext cx="7449170" cy="271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9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0120BF-114F-5C69-12E1-A85EA465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02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ОСНОВНЫЕ ПРАВИЛА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863CC-3C75-720C-C6C3-B63972D6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57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3C58E-AA50-2927-374C-FA1A83901EDD}"/>
              </a:ext>
            </a:extLst>
          </p:cNvPr>
          <p:cNvSpPr txBox="1"/>
          <p:nvPr/>
        </p:nvSpPr>
        <p:spPr>
          <a:xfrm>
            <a:off x="619908" y="878540"/>
            <a:ext cx="1079315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Никогда 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не напрягайте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мышцы 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до ощущения боли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 Если перед началом упражнения в той или иной группе мышц ощущается боль, то будьте особенно осторожны. Напрягайте эти мышцы очень бережно, следите за ощущениями и продолжайте лишь в том случае, если последовательное напряжение и расслабление будут облегчать боль. Если боль от напряжения усиливается, остановитесь! Перейдите к другой группе мышц. Расслабленность, которую вы создадите в других мышцах, в конце концов распространится и на группу хронически напряженных мышц.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Всегда 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максимально усиливайте разницу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между напряжением и расслаблением. Когда вы ослабляете напряжение, делайте это целиком и сразу.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 ходу упражнений 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обращайте внимание на контраст между ощущениями напряжения и расслабления.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Если вы обнаружили, что во время упражнения ваши мысли где-то далеко, сконцентрируйте внимание на мышцах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0763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0120BF-114F-5C69-12E1-A85EA465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2500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ЕЖЕДНЕВНЫЕ ПРОГУЛКИ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863CC-3C75-720C-C6C3-B63972D6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51" y="1086246"/>
            <a:ext cx="1088434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ru-RU" sz="2400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Они успокаивают, помогают сфокусироваться на текущем моменте и на том, что происходит вокруг, без особых усилий ‒ просто наблюдая за сменой обстановки. Плюс польза от небольших физических нагрузок и свежего воздуха.</a:t>
            </a:r>
            <a:b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sz="3600" dirty="0">
              <a:solidFill>
                <a:schemeClr val="bg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7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863CC-3C75-720C-C6C3-B63972D6FE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46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2BD78C-8DB7-F054-C5EC-E384CDE2CBA2}"/>
              </a:ext>
            </a:extLst>
          </p:cNvPr>
          <p:cNvSpPr txBox="1"/>
          <p:nvPr/>
        </p:nvSpPr>
        <p:spPr>
          <a:xfrm>
            <a:off x="268942" y="376169"/>
            <a:ext cx="107791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ети дошкольного возраста всегда чутко реагируют на эмоциональный фон взрослых, которые входят в их ближайшее окружение. Поэтому педагоги и родители должны следить за своими эмоциями, особенно в связи с ситуацией в России и мире, чтобы не провоцировать тревожность у дошкольников. Взять эмоции под контроль педагогам и родителям помогут памятки с рекомендациями и несложными практиками. Тревожность ребёнка во многом зависит от уровня тревожности окружающих его взрослых. Высокая тревожность педагога или родителя передаётся ребёнку. В семьях с доброжелательными отношениями дети менее тревожны, чем в семьях, где часто возникают конфликты.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8F96184-DFBC-1B18-CD92-18B300F7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63" y="3409299"/>
            <a:ext cx="4610221" cy="30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2E50143-4DE8-CE16-DF6D-BCE84313C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84" y="3429000"/>
            <a:ext cx="4667120" cy="30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30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0120BF-114F-5C69-12E1-A85EA4651C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ФИЗИЧЕСКОЕ ЗДОРОВЬЕ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A863CC-3C75-720C-C6C3-B63972D6FE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00138"/>
            <a:ext cx="10515600" cy="4352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endParaRPr lang="ru-RU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1FF29-D2C4-AC18-39F5-1FEE5050E6F3}"/>
              </a:ext>
            </a:extLst>
          </p:cNvPr>
          <p:cNvSpPr txBox="1"/>
          <p:nvPr/>
        </p:nvSpPr>
        <p:spPr>
          <a:xfrm>
            <a:off x="402066" y="1100931"/>
            <a:ext cx="110222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</a:rPr>
              <a:t>Состояние тела напрямую влияет на состояние разума. Поэтому старайся следить за питанием, чтобы оно было сбалансированным, и ты регулярно получала пищу. Старайся высыпаться, достаточно двигаться, достаточно бывать на свежем воздухе, достаточно отдыхать, не перерабатывать. Удивительно, но эти простые, вроде бы очевидные действия серьезно снижают уровень </a:t>
            </a:r>
            <a:r>
              <a:rPr lang="ru-RU" sz="2800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</a:rPr>
              <a:t>тревожности</a:t>
            </a:r>
            <a:r>
              <a:rPr lang="ru-RU" sz="2800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ru-RU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450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851BB9-E909-D04B-6340-0424393C86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B0120BF-114F-5C69-12E1-A85EA4651C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463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ДОБРОЖЕЛАТЕЛЬНЫЙ ВНУТРЕННИЙ ГОЛОС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C0CF8-0DFB-7ACF-D989-B77FB6A1A7B3}"/>
              </a:ext>
            </a:extLst>
          </p:cNvPr>
          <p:cNvSpPr txBox="1"/>
          <p:nvPr/>
        </p:nvSpPr>
        <p:spPr>
          <a:xfrm>
            <a:off x="764407" y="1243838"/>
            <a:ext cx="100535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Georgia" panose="02040502050405020303" pitchFamily="18" charset="0"/>
              </a:rPr>
              <a:t>Понаблюдай, как и в каких формулировках ты разговариваешь с собой. Часто люди, особенно тревожные, жестоки к себе, склонны к радикальным суждениям и негативным оценкам, к депрессивному образу будущего. Попробуй все это изменить ‒ общаться с собой так же тепло и мягко, как ты общалась с близким другом, который находится в таком же состоянии, как ты сейчас. С ним ты была бы гораздо добрее, верно? Значит, и ты сама заслуживаешь доброты.</a:t>
            </a:r>
            <a:b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</a:br>
            <a:b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Пойми меня, если сможешь: отцы и дети в социальных сетях">
            <a:extLst>
              <a:ext uri="{FF2B5EF4-FFF2-40B4-BE49-F238E27FC236}">
                <a16:creationId xmlns:a16="http://schemas.microsoft.com/office/drawing/2014/main" id="{F8A6F60D-EB33-00CF-E7CC-43747411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74" y="3905192"/>
            <a:ext cx="3887052" cy="259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1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398D7F-FA34-A6AE-06F3-284FE7EE33A5}"/>
              </a:ext>
            </a:extLst>
          </p:cNvPr>
          <p:cNvSpPr txBox="1"/>
          <p:nvPr/>
        </p:nvSpPr>
        <p:spPr>
          <a:xfrm>
            <a:off x="653344" y="0"/>
            <a:ext cx="10639495" cy="5422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Необходимо ли скрывать свои  тревоги от детей?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Ученые- психологи изучив вопросы детской тревожности, пришли к выводу, что 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важно открыто, но деликатно рассказать ребенку о своих тревогах, если он задает вопросы, а также извиниться за неуместные придирки. Но не стоит взваливать на неокрепшую психику все проблемы без прикрас. Главное — донести до ребенка, что все обязательно наладится. При этом не стоит забывать о зрительном контакте, ведь часто проблемы «написаны на лице» малыша или подростка. Можно, к примеру, придумать знак «у меня все хорошо» и использовать его почаще, хотя бы просто проходя мимо детской комнаты.</a:t>
            </a:r>
            <a:endParaRPr lang="ru-RU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6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4CD60-3C7E-6627-7B69-B8D3BB38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72" y="-228600"/>
            <a:ext cx="7187248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СПОСОБЫ СНЯТИЯ ТРЕВОЖНОСТИ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6790EE-01CF-99E1-2223-FEF7DA055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9942" y="1060027"/>
            <a:ext cx="6021388" cy="5055023"/>
          </a:xfrm>
        </p:spPr>
        <p:txBody>
          <a:bodyPr>
            <a:normAutofit/>
          </a:bodyPr>
          <a:lstStyle/>
          <a:p>
            <a:pPr algn="just"/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var(--stk-f_family)"/>
              </a:rPr>
              <a:t>Баланс общения и уединения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1.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В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ажно умение радоваться одиночеству. Даже новоиспеченным мамам специалисты советуют проводить несколько часов в разлуке с ребенком. Встречи с друзьями, посещение выставок или просто прогулка под дождем отлично поддержат эмоциональный баланс. Это актуально и для детей: поразмышлять, поиграть, самому справиться с непростой ситуацией — именно так развиваются самостоятельность, независимость, ответственность и свобода выбора. В случае наличия в семье позитивной бабушки, непременно стоит воспользоваться ее услугами: пусть водит внуков в театры, кружки и ближайший сквер и радостно щебечет о новостях ее подъезда образцового содержания. Радость и оптимизм весьма заразны!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6B1C63-D1FE-2943-5355-58DD06D4580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2" r="26072"/>
          <a:stretch>
            <a:fillRect/>
          </a:stretch>
        </p:blipFill>
        <p:spPr bwMode="auto">
          <a:xfrm>
            <a:off x="428942" y="822960"/>
            <a:ext cx="34115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9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4142D-5B93-92EF-C599-08D0DCA9B6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6100" y="0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СЕМЕЙНЫЙ СПОРТ И ОТДЫХ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F96F30-2CE9-AC8C-5AC7-0C0A996322D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763079" y="-322883"/>
            <a:ext cx="5645150" cy="6324600"/>
          </a:xfrm>
        </p:spPr>
        <p:txBody>
          <a:bodyPr>
            <a:no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Не забываем о туризме — вот уж вид досуга со спортивным уклоном, который и несет большую познавательную функцию, и тренирует выносливость. А главное — доказывает, что можно наслаждаться прекрасными вещами, предоставленными в бесплатное пользование всему человечеству вроде закатов над рекой, цветения дикого шиповника, запаха травы или сена и пения птиц.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903155-1AA9-246C-2E02-8FF9122B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74" y="1371600"/>
            <a:ext cx="4402773" cy="293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8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855C68-A1BA-BC6D-B7EA-C3ECE40C3834}"/>
              </a:ext>
            </a:extLst>
          </p:cNvPr>
          <p:cNvSpPr txBox="1"/>
          <p:nvPr/>
        </p:nvSpPr>
        <p:spPr>
          <a:xfrm>
            <a:off x="986971" y="272533"/>
            <a:ext cx="8309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var(--stk-f_family)"/>
              </a:rPr>
              <a:t>Помощь другим людям или животным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B7605-2DCC-EDDC-175D-FA508051FA0E}"/>
              </a:ext>
            </a:extLst>
          </p:cNvPr>
          <p:cNvSpPr txBox="1"/>
          <p:nvPr/>
        </p:nvSpPr>
        <p:spPr>
          <a:xfrm>
            <a:off x="1155882" y="917806"/>
            <a:ext cx="407119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Вы замечали, как живо откликаются дети в ситуациях, когда их помощь востребована?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Так что навестить вместе с малышом приболевшую соседку, сходить для нее в магазин за продуктами единожды или превратить это в привычку, поухаживать за кошкой, пока та в больнице — вполне актуальные и жизнеспособные идеи</a:t>
            </a:r>
            <a:r>
              <a:rPr lang="ru-RU" dirty="0"/>
              <a:t>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6C7662-2749-7269-123F-90C42394B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28" y="1382264"/>
            <a:ext cx="4662942" cy="310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5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9B9035-0E44-779C-1934-2FF7BA5FB335}"/>
              </a:ext>
            </a:extLst>
          </p:cNvPr>
          <p:cNvSpPr txBox="1"/>
          <p:nvPr/>
        </p:nvSpPr>
        <p:spPr>
          <a:xfrm>
            <a:off x="1168400" y="213248"/>
            <a:ext cx="61105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Ритуалы сближения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DECCB-1400-C1F5-1516-3CE32EC048EB}"/>
              </a:ext>
            </a:extLst>
          </p:cNvPr>
          <p:cNvSpPr txBox="1"/>
          <p:nvPr/>
        </p:nvSpPr>
        <p:spPr>
          <a:xfrm>
            <a:off x="820058" y="780534"/>
            <a:ext cx="6110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Совместное приготовление еды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Чтение по вечерам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Коллективное творчество</a:t>
            </a:r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«Час молодца»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Пробуждальная</a:t>
            </a:r>
            <a:r>
              <a:rPr lang="ru-RU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» песенка</a:t>
            </a:r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39A1244-A0A9-6F3D-13A7-9308FF82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99" y="1189103"/>
            <a:ext cx="6444343" cy="36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9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7BD3AE-6458-BC71-7974-77C29D986E67}"/>
              </a:ext>
            </a:extLst>
          </p:cNvPr>
          <p:cNvSpPr txBox="1"/>
          <p:nvPr/>
        </p:nvSpPr>
        <p:spPr>
          <a:xfrm>
            <a:off x="164052" y="-86061"/>
            <a:ext cx="90660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rgbClr val="000000"/>
              </a:solidFill>
              <a:effectLst/>
              <a:latin typeface="PT Serif" panose="020A0603040505020204" pitchFamily="18" charset="-52"/>
            </a:endParaRPr>
          </a:p>
          <a:p>
            <a:endParaRPr lang="ru-RU" dirty="0">
              <a:solidFill>
                <a:srgbClr val="000000"/>
              </a:solidFill>
              <a:latin typeface="PT Serif" panose="020A0603040505020204" pitchFamily="18" charset="-52"/>
            </a:endParaRPr>
          </a:p>
          <a:p>
            <a:pPr algn="ctr"/>
            <a:r>
              <a:rPr lang="ru-RU" b="0" i="0" dirty="0">
                <a:solidFill>
                  <a:srgbClr val="C00000"/>
                </a:solidFill>
                <a:effectLst/>
                <a:latin typeface="PT Serif" panose="020A0603040505020204" pitchFamily="18" charset="-52"/>
              </a:rPr>
              <a:t>МЕРЫ</a:t>
            </a:r>
          </a:p>
          <a:p>
            <a:pPr algn="ctr"/>
            <a:endParaRPr lang="ru-RU" b="0" i="0" dirty="0">
              <a:solidFill>
                <a:srgbClr val="C00000"/>
              </a:solidFill>
              <a:effectLst/>
              <a:latin typeface="PT Serif" panose="020A0603040505020204" pitchFamily="18" charset="-52"/>
            </a:endParaRPr>
          </a:p>
          <a:p>
            <a:r>
              <a:rPr lang="ru-RU" dirty="0">
                <a:solidFill>
                  <a:srgbClr val="000000"/>
                </a:solidFill>
                <a:latin typeface="PT Serif" panose="020A0603040505020204" pitchFamily="18" charset="-52"/>
              </a:rPr>
              <a:t>      </a:t>
            </a:r>
            <a:r>
              <a:rPr lang="ru-RU" dirty="0">
                <a:solidFill>
                  <a:srgbClr val="C00000"/>
                </a:solidFill>
                <a:latin typeface="PT Serif" panose="020A0603040505020204" pitchFamily="18" charset="-52"/>
              </a:rPr>
              <a:t>К</a:t>
            </a:r>
            <a:r>
              <a:rPr lang="ru-RU" b="0" i="0" dirty="0">
                <a:solidFill>
                  <a:srgbClr val="C00000"/>
                </a:solidFill>
                <a:effectLst/>
                <a:latin typeface="PT Serif" panose="020A0603040505020204" pitchFamily="18" charset="-52"/>
              </a:rPr>
              <a:t>акие меры предпринять, если тревожность уже повысилась – вплоть до случаев, когда ребенок или взрослый паникует.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AC9FB-8E1F-DDBB-6B32-29BCB3C0D140}"/>
              </a:ext>
            </a:extLst>
          </p:cNvPr>
          <p:cNvSpPr txBox="1"/>
          <p:nvPr/>
        </p:nvSpPr>
        <p:spPr>
          <a:xfrm>
            <a:off x="247426" y="2249178"/>
            <a:ext cx="112785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Sitka Text" panose="02000505000000020004" pitchFamily="2" charset="0"/>
              </a:rPr>
              <a:t>Поддержите, дайте выговориться, выполните техники.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Sitka Text" panose="02000505000000020004" pitchFamily="2" charset="0"/>
              </a:rPr>
              <a:t>Быстрая помощь близким при сильной тревоге: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Sitka Text" panose="02000505000000020004" pitchFamily="2" charset="0"/>
              </a:rPr>
              <a:t>Дайте человеку присесть или прилечь, попить воды, при необходимости обнимите. Напомните о том, что необходимо дышать. Предложите проговорить, что он чувствует. Предложите ребенку или близкому описать, что он ощущает в своем теле, а потом – что видит вокруг. </a:t>
            </a:r>
          </a:p>
        </p:txBody>
      </p:sp>
    </p:spTree>
    <p:extLst>
      <p:ext uri="{BB962C8B-B14F-4D97-AF65-F5344CB8AC3E}">
        <p14:creationId xmlns:p14="http://schemas.microsoft.com/office/powerpoint/2010/main" val="420750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е бойся, я с тобой. Как не передать ребенку свою тревожность">
            <a:extLst>
              <a:ext uri="{FF2B5EF4-FFF2-40B4-BE49-F238E27FC236}">
                <a16:creationId xmlns:a16="http://schemas.microsoft.com/office/drawing/2014/main" id="{158E9B0D-3F77-7668-8F6F-E6C1369DC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119188"/>
            <a:ext cx="714375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97564"/>
      </p:ext>
    </p:extLst>
  </p:cSld>
  <p:clrMapOvr>
    <a:masterClrMapping/>
  </p:clrMapOvr>
</p:sld>
</file>

<file path=ppt/theme/theme1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0.xml><?xml version="1.0" encoding="utf-8"?>
<a:theme xmlns:a="http://schemas.openxmlformats.org/drawingml/2006/main" name="9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1.xml><?xml version="1.0" encoding="utf-8"?>
<a:theme xmlns:a="http://schemas.openxmlformats.org/drawingml/2006/main" name="10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2.xml><?xml version="1.0" encoding="utf-8"?>
<a:theme xmlns:a="http://schemas.openxmlformats.org/drawingml/2006/main" name="1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3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7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9.xml><?xml version="1.0" encoding="utf-8"?>
<a:theme xmlns:a="http://schemas.openxmlformats.org/drawingml/2006/main" name="8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1558</TotalTime>
  <Words>1346</Words>
  <Application>Microsoft Office PowerPoint</Application>
  <PresentationFormat>Широкоэкранный</PresentationFormat>
  <Paragraphs>74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21</vt:i4>
      </vt:variant>
    </vt:vector>
  </HeadingPairs>
  <TitlesOfParts>
    <vt:vector size="46" baseType="lpstr">
      <vt:lpstr>Arial</vt:lpstr>
      <vt:lpstr>Cambria</vt:lpstr>
      <vt:lpstr>Century Gothic</vt:lpstr>
      <vt:lpstr>Georgia</vt:lpstr>
      <vt:lpstr>Montserrat</vt:lpstr>
      <vt:lpstr>Palatino Linotype</vt:lpstr>
      <vt:lpstr>PT Serif</vt:lpstr>
      <vt:lpstr>roboto</vt:lpstr>
      <vt:lpstr>roboto</vt:lpstr>
      <vt:lpstr>Sitka Text</vt:lpstr>
      <vt:lpstr>Times New Roman</vt:lpstr>
      <vt:lpstr>var(--stk-f_family)</vt:lpstr>
      <vt:lpstr>Wingdings 3</vt:lpstr>
      <vt:lpstr>1_Сектор</vt:lpstr>
      <vt:lpstr>Сектор</vt:lpstr>
      <vt:lpstr>2_Сектор</vt:lpstr>
      <vt:lpstr>3_Сектор</vt:lpstr>
      <vt:lpstr>4_Сектор</vt:lpstr>
      <vt:lpstr>5_Сектор</vt:lpstr>
      <vt:lpstr>6_Сектор</vt:lpstr>
      <vt:lpstr>7_Сектор</vt:lpstr>
      <vt:lpstr>8_Сектор</vt:lpstr>
      <vt:lpstr>9_Сектор</vt:lpstr>
      <vt:lpstr>10_Сектор</vt:lpstr>
      <vt:lpstr>11_Сектор</vt:lpstr>
      <vt:lpstr>МБДОУ «УНДС №3 «Сказка»</vt:lpstr>
      <vt:lpstr>Презентация PowerPoint</vt:lpstr>
      <vt:lpstr>Презентация PowerPoint</vt:lpstr>
      <vt:lpstr>СПОСОБЫ СНЯТИЯ ТРЕВОЖНОСТИ</vt:lpstr>
      <vt:lpstr>СЕМЕЙНЫЙ СПОРТ И ОТДЫХ</vt:lpstr>
      <vt:lpstr>Презентация PowerPoint</vt:lpstr>
      <vt:lpstr>Презентация PowerPoint</vt:lpstr>
      <vt:lpstr>Презентация PowerPoint</vt:lpstr>
      <vt:lpstr>Презентация PowerPoint</vt:lpstr>
      <vt:lpstr>МБДОУ «УНДС №3 «Сказка»</vt:lpstr>
      <vt:lpstr>УПРАВЛЯЕМЫЕ ИЗОБРАЖЕНИЯ</vt:lpstr>
      <vt:lpstr>СОВЕТЫ НОВЫЧКАМ</vt:lpstr>
      <vt:lpstr>Презентация PowerPoint</vt:lpstr>
      <vt:lpstr>ИТОГ</vt:lpstr>
      <vt:lpstr>МЕДИТАЦИЯ</vt:lpstr>
      <vt:lpstr>ПРОГРЕССИВНАЯ МЫШЕЧНАЯ РЕЛАКСАЦИЯ</vt:lpstr>
      <vt:lpstr>ПРОГРЕССИВНАЯ МЫШЕЧНАЯ РЕЛАКСАЦИЯ</vt:lpstr>
      <vt:lpstr>ОСНОВНЫЕ ПРАВИЛА</vt:lpstr>
      <vt:lpstr>ЕЖЕДНЕВНЫЕ ПРОГУЛКИ</vt:lpstr>
      <vt:lpstr>ФИЗИЧЕСКОЕ ЗДОРОВЬЕ</vt:lpstr>
      <vt:lpstr>ДОБРОЖЕЛАТЕЛЬНЫЙ ВНУТРЕННИЙ ГОЛОС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«УНДС №3 «Сказка»</dc:title>
  <dc:creator>Сказка</dc:creator>
  <cp:lastModifiedBy>Сказка</cp:lastModifiedBy>
  <cp:revision>3</cp:revision>
  <dcterms:created xsi:type="dcterms:W3CDTF">2022-10-25T01:54:11Z</dcterms:created>
  <dcterms:modified xsi:type="dcterms:W3CDTF">2022-10-27T03:22:08Z</dcterms:modified>
</cp:coreProperties>
</file>