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" y="-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65C18-FF38-4685-B887-0ED34971CBB2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2E039-7E49-4ECC-8E8E-234C87AA9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451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Программа рассчитана на дошкольный возраст с 3 до 7 лет и обеспечивает построение целостного педагогического процесса, направленного на полноценное всестороннее развитие ребенка – физическое, социально – коммуникативное, познавательное, речевое, художественно – эстетическое. Реализуется программа не только в процессе непосредственно образовательной деятельности,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 и в ходе режимных моментов с учетом приоритетных для каждого возрастного периода видов детской деятельности.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2E039-7E49-4ECC-8E8E-234C87AA9D0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313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u="sng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Программа О.Л. Князевой «Приобщение детей к истокам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 </a:t>
            </a:r>
            <a:r>
              <a:rPr lang="ru-RU" sz="1200" b="0" u="sng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русской  народной культуры»</a:t>
            </a:r>
            <a:endParaRPr lang="ru-RU" sz="1200" b="0" kern="1200" dirty="0" smtClean="0">
              <a:solidFill>
                <a:schemeClr val="tx1"/>
              </a:solidFill>
              <a:effectLst/>
              <a:latin typeface="Cambria" pitchFamily="18" charset="0"/>
              <a:ea typeface="+mn-ea"/>
              <a:cs typeface="+mn-cs"/>
            </a:endParaRPr>
          </a:p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Определяет новые ориентиры в нравственно – патриотическом воспитании детей, основанные на их приобщении к русскому народному творчеству и культуре. Программа расширяет представления детей о традициях русской народной культуры: места проживания наших предков; быт и основные занятия русских людей; историю одежды, кухни; народные приметы, обычаи, праздники, художественные промыслы, песни, игры.</a:t>
            </a:r>
          </a:p>
          <a:p>
            <a:r>
              <a:rPr lang="ru-RU" sz="1200" b="0" u="sng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Программа М.Д. </a:t>
            </a:r>
            <a:r>
              <a:rPr lang="ru-RU" sz="1200" b="0" u="sng" kern="1200" dirty="0" err="1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Маханевой</a:t>
            </a:r>
            <a:r>
              <a:rPr lang="ru-RU" sz="1200" b="0" u="sng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 «Театрализованные занятия в детском саду»( адаптированная к условиям ДОУ)</a:t>
            </a:r>
            <a:endParaRPr lang="ru-RU" sz="1200" b="0" kern="1200" dirty="0" smtClean="0">
              <a:solidFill>
                <a:schemeClr val="tx1"/>
              </a:solidFill>
              <a:effectLst/>
              <a:latin typeface="Cambria" pitchFamily="18" charset="0"/>
              <a:ea typeface="+mn-ea"/>
              <a:cs typeface="+mn-cs"/>
            </a:endParaRPr>
          </a:p>
          <a:p>
            <a:r>
              <a:rPr lang="ru-RU" sz="1200" b="0" u="sng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Физкультурный комплекс нормативов «</a:t>
            </a:r>
            <a:r>
              <a:rPr lang="ru-RU" sz="1200" b="0" u="sng" kern="1200" dirty="0" err="1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Кэнчээри</a:t>
            </a:r>
            <a:r>
              <a:rPr lang="ru-RU" sz="1200" b="0" u="sng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»</a:t>
            </a:r>
            <a:endParaRPr lang="ru-RU" sz="1200" b="0" kern="1200" dirty="0" smtClean="0">
              <a:solidFill>
                <a:schemeClr val="tx1"/>
              </a:solidFill>
              <a:effectLst/>
              <a:latin typeface="Cambria" pitchFamily="18" charset="0"/>
              <a:ea typeface="+mn-ea"/>
              <a:cs typeface="+mn-cs"/>
            </a:endParaRPr>
          </a:p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Физкультурный комплекс нормативов «</a:t>
            </a:r>
            <a:r>
              <a:rPr lang="ru-RU" sz="1200" b="0" kern="1200" dirty="0" err="1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Кэнчээри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»  предназначен для дошкольных образовательных учреждений  республики Саха(Якутия) и состоит из одной ступени (6-7 лет).</a:t>
            </a:r>
          </a:p>
          <a:p>
            <a:r>
              <a:rPr lang="ru-RU" sz="1200" b="0" u="sng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Региональная программа «</a:t>
            </a:r>
            <a:r>
              <a:rPr lang="ru-RU" sz="1200" b="0" u="sng" kern="1200" dirty="0" err="1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Северячок»Л.А.Труфонова</a:t>
            </a:r>
            <a:r>
              <a:rPr lang="ru-RU" sz="1200" b="0" u="sng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 ( адаптированная к условиям ДОУ)</a:t>
            </a:r>
            <a:endParaRPr lang="ru-RU" sz="1200" b="0" kern="1200" dirty="0" smtClean="0">
              <a:solidFill>
                <a:schemeClr val="tx1"/>
              </a:solidFill>
              <a:effectLst/>
              <a:latin typeface="Cambria" pitchFamily="18" charset="0"/>
              <a:ea typeface="+mn-ea"/>
              <a:cs typeface="+mn-cs"/>
            </a:endParaRPr>
          </a:p>
          <a:p>
            <a:r>
              <a:rPr lang="ru-RU" sz="1200" b="0" u="none" strike="noStrike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 </a:t>
            </a:r>
            <a:endParaRPr lang="ru-RU" sz="1200" b="0" kern="1200" dirty="0" smtClean="0">
              <a:solidFill>
                <a:schemeClr val="tx1"/>
              </a:solidFill>
              <a:effectLst/>
              <a:latin typeface="Cambria" pitchFamily="18" charset="0"/>
              <a:ea typeface="+mn-ea"/>
              <a:cs typeface="+mn-cs"/>
            </a:endParaRPr>
          </a:p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    Гарантирует охрану и укрепление физического и психологического здоровья воспитанников, проживающих на Севере России, способствует созданию благоприятных условий для формирования у них представлений о природе родного края, декоративно-прикладном творчестве коренных народов Крайнего Севера, их фольклоре, подвижных играх, танцах и музыке.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     Программа способствует экологическому воспитанию дошкольников: помогает развитию чувственной сферы детей, способствует расширению их личного жизненного опыта, формирует интерес к окружающему миру, имя которому - Север.</a:t>
            </a:r>
          </a:p>
          <a:p>
            <a:r>
              <a:rPr lang="ru-RU" sz="1200" b="0" u="sng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Программа «Культура народов Республики Саха» авторского коллектива </a:t>
            </a:r>
            <a:r>
              <a:rPr lang="ru-RU" sz="1200" b="0" u="sng" kern="1200" dirty="0" err="1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Багрийчук</a:t>
            </a:r>
            <a:r>
              <a:rPr lang="ru-RU" sz="1200" b="0" u="sng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 Е. П., </a:t>
            </a:r>
            <a:r>
              <a:rPr lang="ru-RU" sz="1200" b="0" u="sng" kern="1200" dirty="0" err="1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Калимуллиной</a:t>
            </a:r>
            <a:r>
              <a:rPr lang="ru-RU" sz="1200" b="0" u="sng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 Н. В. и других.</a:t>
            </a:r>
            <a:endParaRPr lang="ru-RU" sz="1200" b="0" kern="1200" dirty="0" smtClean="0">
              <a:solidFill>
                <a:schemeClr val="tx1"/>
              </a:solidFill>
              <a:effectLst/>
              <a:latin typeface="Cambria" pitchFamily="18" charset="0"/>
              <a:ea typeface="+mn-ea"/>
              <a:cs typeface="+mn-cs"/>
            </a:endParaRPr>
          </a:p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       Программа охватывает четыре возрастные ступени развития ребенка:от3 до 7 лет.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В каждой возрастной группе программа располагает разделы: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-Обычаи и традиции.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-Быт и культура якутов.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-Устное народное творчество, фольклор.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-Национальные игры: подвижные, дидактические, настольные.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 </a:t>
            </a:r>
          </a:p>
          <a:p>
            <a:r>
              <a:rPr lang="ru-RU" sz="1200" b="0" u="sng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Авторская программа </a:t>
            </a:r>
            <a:r>
              <a:rPr lang="ru-RU" sz="1200" b="0" u="sng" kern="1200" dirty="0" err="1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И.Г.Сухина</a:t>
            </a:r>
            <a:r>
              <a:rPr lang="ru-RU" sz="1200" b="0" u="sng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 «Шахматы»</a:t>
            </a:r>
            <a:endParaRPr lang="ru-RU" sz="1200" b="0" kern="1200" dirty="0" smtClean="0">
              <a:solidFill>
                <a:schemeClr val="tx1"/>
              </a:solidFill>
              <a:effectLst/>
              <a:latin typeface="Cambria" pitchFamily="18" charset="0"/>
              <a:ea typeface="+mn-ea"/>
              <a:cs typeface="+mn-cs"/>
            </a:endParaRPr>
          </a:p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В центре современной концепции общего образования лежит идея развития личности ребёнка, формирование его творческих способностей, воспитание важных личностных качеств. Всему этому и многому другому способствует процесс обучения игре в шахматы.</a:t>
            </a:r>
          </a:p>
          <a:p>
            <a:endParaRPr lang="ru-RU" b="0" dirty="0">
              <a:latin typeface="Cambr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2E039-7E49-4ECC-8E8E-234C87AA9D0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981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Целями и задачами взаимодействия работы с родителями педагоги ДОУ считают: возрождение традиций семейного воспитания и вовлечения семьи в образовательный процесс, обеспечение психолого-педагогической поддержки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семьи и повышения компетентности родителей (законных представителей) в вопросах развития 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образования, охраны и укреплении здоровья детей.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Сотрудничество воспитателей и родителей обеспечит ребенку двойную защиту, эмоциональный комфорт, интересную, содержательную жизнь и дома и в детском саду, поможет развитию его основных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способностей,умению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 обращаться со сверстниками и обеспечат подготовку к школе.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 Главный момент в контексте «семья – дошкольное учреждение» личное взаимодействие педагога и родителей по поводу трудностей и радостей, успехов и неудач, сомнений и размышлений в процессе воспитания конкретного ребенка в данной семье.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 В выстраивании образовательных отношений учитывается основной принцип Конвенции ООН о правах ребенка – личностно-развивающий и гуманистический характер взаимодействия взрослых (родителей(законных представителей), работников ДОУ) и детей.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Cambria" pitchFamily="18" charset="0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2E039-7E49-4ECC-8E8E-234C87AA9D0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959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259" y="102988"/>
            <a:ext cx="8964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ru-RU" sz="1400" dirty="0">
                <a:latin typeface="Cambria" pitchFamily="18" charset="0"/>
              </a:rPr>
              <a:t>Муниципальное бюджетное  дошкольное  образовательное учреждение  «</a:t>
            </a:r>
            <a:r>
              <a:rPr lang="ru-RU" sz="1400" dirty="0" err="1">
                <a:latin typeface="Cambria" pitchFamily="18" charset="0"/>
              </a:rPr>
              <a:t>Усть</a:t>
            </a:r>
            <a:r>
              <a:rPr lang="ru-RU" sz="1400" dirty="0">
                <a:latin typeface="Cambria" pitchFamily="18" charset="0"/>
              </a:rPr>
              <a:t> – </a:t>
            </a:r>
            <a:r>
              <a:rPr lang="ru-RU" sz="1400" dirty="0" err="1">
                <a:latin typeface="Cambria" pitchFamily="18" charset="0"/>
              </a:rPr>
              <a:t>Нерский</a:t>
            </a:r>
            <a:r>
              <a:rPr lang="ru-RU" sz="1400" dirty="0">
                <a:latin typeface="Cambria" pitchFamily="18" charset="0"/>
              </a:rPr>
              <a:t> детский сад общеразвивающего вида с приоритетным осуществлением  деятельности по познавательно –   речевому развитию детей № 3  «Сказка» муниципального образования   «</a:t>
            </a:r>
            <a:r>
              <a:rPr lang="ru-RU" sz="1400" dirty="0" err="1">
                <a:latin typeface="Cambria" pitchFamily="18" charset="0"/>
              </a:rPr>
              <a:t>Оймяконский</a:t>
            </a:r>
            <a:r>
              <a:rPr lang="ru-RU" sz="1400" dirty="0">
                <a:latin typeface="Cambria" pitchFamily="18" charset="0"/>
              </a:rPr>
              <a:t> улус (район)»</a:t>
            </a:r>
          </a:p>
          <a:p>
            <a:r>
              <a:rPr lang="ru-RU" dirty="0"/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259" y="1340768"/>
            <a:ext cx="89644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Cambria" pitchFamily="18" charset="0"/>
              </a:rPr>
              <a:t>                                                                                                                                Утверждаю</a:t>
            </a:r>
            <a:endParaRPr lang="ru-RU" sz="1600" dirty="0">
              <a:latin typeface="Cambria" pitchFamily="18" charset="0"/>
            </a:endParaRPr>
          </a:p>
          <a:p>
            <a:r>
              <a:rPr lang="ru-RU" sz="1600" dirty="0">
                <a:latin typeface="Cambria" pitchFamily="18" charset="0"/>
              </a:rPr>
              <a:t>Принята 	</a:t>
            </a:r>
            <a:r>
              <a:rPr lang="ru-RU" sz="1600" dirty="0" smtClean="0">
                <a:latin typeface="Cambria" pitchFamily="18" charset="0"/>
              </a:rPr>
              <a:t>                                                                                                   Заведующая </a:t>
            </a:r>
            <a:r>
              <a:rPr lang="ru-RU" sz="1600" dirty="0">
                <a:latin typeface="Cambria" pitchFamily="18" charset="0"/>
              </a:rPr>
              <a:t>МБДОУ «УНДС</a:t>
            </a:r>
          </a:p>
          <a:p>
            <a:r>
              <a:rPr lang="ru-RU" sz="1600" dirty="0">
                <a:latin typeface="Cambria" pitchFamily="18" charset="0"/>
              </a:rPr>
              <a:t>На заседании педагогического совете	</a:t>
            </a:r>
            <a:r>
              <a:rPr lang="ru-RU" sz="1600" dirty="0" smtClean="0">
                <a:latin typeface="Cambria" pitchFamily="18" charset="0"/>
              </a:rPr>
              <a:t>                                   общеразвивающего </a:t>
            </a:r>
            <a:r>
              <a:rPr lang="ru-RU" sz="1600" dirty="0">
                <a:latin typeface="Cambria" pitchFamily="18" charset="0"/>
              </a:rPr>
              <a:t>вида №3 «Сказка»</a:t>
            </a:r>
          </a:p>
          <a:p>
            <a:r>
              <a:rPr lang="ru-RU" sz="1600" dirty="0">
                <a:latin typeface="Cambria" pitchFamily="18" charset="0"/>
              </a:rPr>
              <a:t>Протокол №      от «_____»_________</a:t>
            </a:r>
            <a:r>
              <a:rPr lang="ru-RU" sz="1600" dirty="0" smtClean="0">
                <a:latin typeface="Cambria" pitchFamily="18" charset="0"/>
              </a:rPr>
              <a:t>2019г                                         </a:t>
            </a:r>
            <a:r>
              <a:rPr lang="ru-RU" sz="1600" dirty="0">
                <a:latin typeface="Cambria" pitchFamily="18" charset="0"/>
              </a:rPr>
              <a:t>_______________</a:t>
            </a:r>
            <a:r>
              <a:rPr lang="ru-RU" sz="1600" dirty="0" err="1">
                <a:latin typeface="Cambria" pitchFamily="18" charset="0"/>
              </a:rPr>
              <a:t>ДеменеваЛ.П</a:t>
            </a:r>
            <a:endParaRPr lang="ru-RU" sz="1600" dirty="0">
              <a:latin typeface="Cambria" pitchFamily="18" charset="0"/>
            </a:endParaRPr>
          </a:p>
          <a:p>
            <a:r>
              <a:rPr lang="ru-RU" sz="1600" dirty="0" smtClean="0">
                <a:latin typeface="Cambria" pitchFamily="18" charset="0"/>
              </a:rPr>
              <a:t>                                                                                                                      «______» </a:t>
            </a:r>
            <a:r>
              <a:rPr lang="ru-RU" sz="1600" dirty="0">
                <a:latin typeface="Cambria" pitchFamily="18" charset="0"/>
              </a:rPr>
              <a:t>______________ 2019г</a:t>
            </a:r>
          </a:p>
          <a:p>
            <a:endParaRPr lang="ru-RU" sz="1600" dirty="0" smtClean="0">
              <a:latin typeface="Cambria" pitchFamily="18" charset="0"/>
            </a:endParaRPr>
          </a:p>
          <a:p>
            <a:r>
              <a:rPr lang="ru-RU" sz="1600" dirty="0">
                <a:latin typeface="Cambria" pitchFamily="18" charset="0"/>
              </a:rPr>
              <a:t>	</a:t>
            </a:r>
            <a:r>
              <a:rPr lang="ru-RU" sz="1600" dirty="0" smtClean="0">
                <a:latin typeface="Cambria" pitchFamily="18" charset="0"/>
              </a:rPr>
              <a:t> </a:t>
            </a:r>
            <a:r>
              <a:rPr lang="ru-RU" dirty="0">
                <a:latin typeface="Cambria" pitchFamily="18" charset="0"/>
              </a:rPr>
              <a:t>	</a:t>
            </a:r>
            <a:r>
              <a:rPr lang="ru-RU" dirty="0" smtClean="0">
                <a:latin typeface="Cambria" pitchFamily="18" charset="0"/>
              </a:rPr>
              <a:t>                                                                             </a:t>
            </a:r>
            <a:r>
              <a:rPr lang="ru-RU" dirty="0">
                <a:latin typeface="Cambria" pitchFamily="18" charset="0"/>
              </a:rPr>
              <a:t>	</a:t>
            </a:r>
          </a:p>
          <a:p>
            <a:r>
              <a:rPr lang="ru-RU" dirty="0">
                <a:latin typeface="Cambria" pitchFamily="18" charset="0"/>
              </a:rPr>
              <a:t> 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14" name="WordArt 7"/>
          <p:cNvSpPr>
            <a:spLocks noChangeArrowheads="1" noChangeShapeType="1" noTextEdit="1"/>
          </p:cNvSpPr>
          <p:nvPr/>
        </p:nvSpPr>
        <p:spPr bwMode="auto">
          <a:xfrm>
            <a:off x="323528" y="2674813"/>
            <a:ext cx="8136904" cy="1076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2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ОБРАЗОВАТЕЛЬНАЯ </a:t>
            </a:r>
          </a:p>
          <a:p>
            <a:pPr algn="ctr" rtl="0">
              <a:buNone/>
            </a:pPr>
            <a:r>
              <a:rPr lang="ru-RU" sz="32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ПРОГРАММА</a:t>
            </a:r>
            <a:endParaRPr lang="ru-RU" sz="32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59" y="3861048"/>
            <a:ext cx="88569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Cambria" pitchFamily="18" charset="0"/>
              </a:rPr>
              <a:t>Муниципального бюджетного дошкольного  образовательного учреждения  «</a:t>
            </a:r>
            <a:r>
              <a:rPr lang="ru-RU" sz="1400" dirty="0" err="1">
                <a:latin typeface="Cambria" pitchFamily="18" charset="0"/>
              </a:rPr>
              <a:t>Усть</a:t>
            </a:r>
            <a:r>
              <a:rPr lang="ru-RU" sz="1400" dirty="0">
                <a:latin typeface="Cambria" pitchFamily="18" charset="0"/>
              </a:rPr>
              <a:t> – </a:t>
            </a:r>
            <a:r>
              <a:rPr lang="ru-RU" sz="1400" dirty="0" err="1">
                <a:latin typeface="Cambria" pitchFamily="18" charset="0"/>
              </a:rPr>
              <a:t>Нерский</a:t>
            </a:r>
            <a:r>
              <a:rPr lang="ru-RU" sz="1400" dirty="0">
                <a:latin typeface="Cambria" pitchFamily="18" charset="0"/>
              </a:rPr>
              <a:t> детский сад общеразвивающего вида с приоритетным осуществлением  деятельности по познавательно -  речевому развитию детей № 3  «Сказка» муниципального образования   «</a:t>
            </a:r>
            <a:r>
              <a:rPr lang="ru-RU" sz="1400" dirty="0" err="1">
                <a:latin typeface="Cambria" pitchFamily="18" charset="0"/>
              </a:rPr>
              <a:t>Оймяконский</a:t>
            </a:r>
            <a:r>
              <a:rPr lang="ru-RU" sz="1400" dirty="0">
                <a:latin typeface="Cambria" pitchFamily="18" charset="0"/>
              </a:rPr>
              <a:t> улус (район)»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4259" y="980728"/>
            <a:ext cx="89644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7310" y="486916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Cambria" pitchFamily="18" charset="0"/>
              </a:rPr>
              <a:t>В соответствии с требованиями Федерального Государственного образовательного стандарта дошкольного образования</a:t>
            </a:r>
          </a:p>
          <a:p>
            <a:r>
              <a:rPr lang="ru-RU" sz="1400" dirty="0">
                <a:latin typeface="Cambria" pitchFamily="18" charset="0"/>
              </a:rPr>
              <a:t>	</a:t>
            </a:r>
          </a:p>
          <a:p>
            <a:r>
              <a:rPr lang="ru-RU" sz="1400" dirty="0">
                <a:latin typeface="Cambria" pitchFamily="18" charset="0"/>
              </a:rPr>
              <a:t>Составлена на основе учебно-методических материалов примерной программы дошкольного образования «От рождения до школы»     под ред. Н.Е. </a:t>
            </a:r>
            <a:r>
              <a:rPr lang="ru-RU" sz="1400" dirty="0" err="1">
                <a:latin typeface="Cambria" pitchFamily="18" charset="0"/>
              </a:rPr>
              <a:t>Вераксы</a:t>
            </a:r>
            <a:r>
              <a:rPr lang="ru-RU" sz="1400" dirty="0">
                <a:latin typeface="Cambria" pitchFamily="18" charset="0"/>
              </a:rPr>
              <a:t>, Т.С. Комаровой, М.А. Васильевой издание 3-е, исправленное и дополненное, издательство МОЗАИКА- СИНТЕЗ Москва </a:t>
            </a:r>
            <a:r>
              <a:rPr lang="ru-RU" sz="1400" dirty="0" smtClean="0">
                <a:latin typeface="Cambria" pitchFamily="18" charset="0"/>
              </a:rPr>
              <a:t>2016г</a:t>
            </a:r>
            <a:r>
              <a:rPr lang="ru-RU" sz="1400" dirty="0">
                <a:latin typeface="Cambria" pitchFamily="18" charset="0"/>
              </a:rPr>
              <a:t>. 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283968" y="6254155"/>
            <a:ext cx="1779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Cambria" pitchFamily="18" charset="0"/>
              </a:rPr>
              <a:t>2019г-2020уч.г</a:t>
            </a:r>
          </a:p>
        </p:txBody>
      </p:sp>
    </p:spTree>
    <p:extLst>
      <p:ext uri="{BB962C8B-B14F-4D97-AF65-F5344CB8AC3E}">
        <p14:creationId xmlns:p14="http://schemas.microsoft.com/office/powerpoint/2010/main" val="411203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90811"/>
              </p:ext>
            </p:extLst>
          </p:nvPr>
        </p:nvGraphicFramePr>
        <p:xfrm>
          <a:off x="323528" y="332656"/>
          <a:ext cx="8141704" cy="651529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713712"/>
                <a:gridCol w="2713712"/>
                <a:gridCol w="2714280"/>
              </a:tblGrid>
              <a:tr h="333243">
                <a:tc gridSpan="3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C99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РАЗДЕЛЫ ОСНОВНОЙ ОБРАЗОВАТЕЛЬНОЙ ПРОГРАММЫ ДОШКОЛЬНОГО ОБРАЗОВАНИЯ</a:t>
                      </a:r>
                      <a:endParaRPr lang="ru-RU" sz="1400" dirty="0">
                        <a:solidFill>
                          <a:srgbClr val="CC99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417" marR="61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3379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Целевой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417" marR="61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Содержательный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(общее содержание Программы, обеспечивающее полноценное развитие детей)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417" marR="61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Организационный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417" marR="614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9340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1. Пояснительная записка: цели и задачи Программы; принципы и подходы к ее формированию; значимые для разработки программы характеристики (в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. характеристики особенностей развития детей раннего и дошкольного возраста).</a:t>
                      </a:r>
                    </a:p>
                    <a:p>
                      <a:pPr indent="18034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2. Планируемые результаты освоения Программы</a:t>
                      </a: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</a:rPr>
                        <a:t> (конкретизируют требования ФГОС ДО к целевым ориентирам в обязательной части и в части, формируемой участниками образовательных отношений)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417" marR="61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1. Описание образовательной деятельности в соответствии с направлениями развития ребенка, представленными в пяти образовательных областях.</a:t>
                      </a:r>
                    </a:p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2. Описание вариативных форм, способов, методов и средств реализации Программы с учетом возрастных и индивидуальных особенностей воспитанников, специфики их образовательных потребностей и интересов.</a:t>
                      </a:r>
                    </a:p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417" marR="61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- описание материально-технического обеспечения Программы;</a:t>
                      </a:r>
                    </a:p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- обеспеченность методическими материалами и средствами обучения и воспитания;</a:t>
                      </a:r>
                    </a:p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- распорядок и (или) режим дня, особенности традиционных событий, праздников, мероприятий;</a:t>
                      </a:r>
                    </a:p>
                    <a:p>
                      <a:pPr indent="18034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- особенности организации развивающей предметно-пространственной среды.</a:t>
                      </a:r>
                    </a:p>
                  </a:txBody>
                  <a:tcPr marL="61417" marR="614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20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mbria" pitchFamily="18" charset="0"/>
              </a:rPr>
              <a:t>НАЗНАЧЕНИЕ ПРОГРАММЫ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92500"/>
          </a:bodyPr>
          <a:lstStyle/>
          <a:p>
            <a:pPr lvl="0"/>
            <a:r>
              <a:rPr lang="ru-RU" sz="2400" dirty="0">
                <a:latin typeface="Cambria" pitchFamily="18" charset="0"/>
              </a:rPr>
              <a:t>Программа представляет  собой модель процесса воспитания и обучения детей, охватывающую все основные моменты их жизнедеятельности с учетом приоритетности видов детской деятельности в каждом возрастном периоде и обеспечивающую достижение воспитанниками физической и психологической  готовности к школе.</a:t>
            </a:r>
          </a:p>
          <a:p>
            <a:pPr lvl="0"/>
            <a:r>
              <a:rPr lang="ru-RU" sz="2400" dirty="0">
                <a:latin typeface="Cambria" pitchFamily="18" charset="0"/>
              </a:rPr>
              <a:t>Является нормативно-управленческим документом, обосновывающим выбор цели, содержания, применяемых методик и технологий, форм организации образовательно- воспитательного процесса в ДОУ.</a:t>
            </a:r>
          </a:p>
          <a:p>
            <a:pPr lvl="0"/>
            <a:r>
              <a:rPr lang="ru-RU" sz="2400" dirty="0">
                <a:latin typeface="Cambria" pitchFamily="18" charset="0"/>
              </a:rPr>
              <a:t>Программа определяет обязательную часть и часть, формируемую участниками образовательных отношений для детей от1,5 лет до прекращения образовательных отношений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876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mbria" pitchFamily="18" charset="0"/>
              </a:rPr>
              <a:t>ИСПОЛЬЗУЕМЫЕ ПРОГРАММЫ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ambr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526348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Образовательная программа ДОУ разработана в соответствии с федеральным государственным образовательным стандартом дошкольного образования и с учётом </a:t>
            </a:r>
            <a:r>
              <a:rPr lang="ru-RU" dirty="0">
                <a:solidFill>
                  <a:srgbClr val="C00000"/>
                </a:solidFill>
                <a:latin typeface="Cambria" pitchFamily="18" charset="0"/>
              </a:rPr>
              <a:t>Примерной</a:t>
            </a:r>
          </a:p>
          <a:p>
            <a:r>
              <a:rPr lang="ru-RU" dirty="0">
                <a:solidFill>
                  <a:srgbClr val="C00000"/>
                </a:solidFill>
                <a:latin typeface="Cambria" pitchFamily="18" charset="0"/>
              </a:rPr>
              <a:t>общеобразовательной программы дошкольного образования «От рождения до школы» под ред. Н. Е. </a:t>
            </a:r>
            <a:r>
              <a:rPr lang="ru-RU" dirty="0" err="1">
                <a:solidFill>
                  <a:srgbClr val="C00000"/>
                </a:solidFill>
                <a:latin typeface="Cambria" pitchFamily="18" charset="0"/>
              </a:rPr>
              <a:t>Вераксы</a:t>
            </a:r>
            <a:r>
              <a:rPr lang="ru-RU" dirty="0">
                <a:solidFill>
                  <a:srgbClr val="C00000"/>
                </a:solidFill>
                <a:latin typeface="Cambria" pitchFamily="18" charset="0"/>
              </a:rPr>
              <a:t>,</a:t>
            </a:r>
          </a:p>
          <a:p>
            <a:r>
              <a:rPr lang="ru-RU" dirty="0">
                <a:solidFill>
                  <a:srgbClr val="C00000"/>
                </a:solidFill>
                <a:latin typeface="Cambria" pitchFamily="18" charset="0"/>
              </a:rPr>
              <a:t>Т. С. Комаровой, М. А. Васильевой (2016г.)</a:t>
            </a:r>
          </a:p>
          <a:p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Примерная общеобразовательная программа «От рождения до школы» авторы </a:t>
            </a:r>
            <a:r>
              <a:rPr lang="ru-RU" dirty="0" err="1">
                <a:solidFill>
                  <a:schemeClr val="tx1"/>
                </a:solidFill>
                <a:latin typeface="Cambria" pitchFamily="18" charset="0"/>
              </a:rPr>
              <a:t>Н.Веракса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, В </a:t>
            </a:r>
            <a:r>
              <a:rPr lang="ru-RU" dirty="0" err="1">
                <a:solidFill>
                  <a:schemeClr val="tx1"/>
                </a:solidFill>
                <a:latin typeface="Cambria" pitchFamily="18" charset="0"/>
              </a:rPr>
              <a:t>Гербова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Cambria" pitchFamily="18" charset="0"/>
              </a:rPr>
              <a:t>М.Васильева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, является инновационным общеобразовательным программным документом для дошкольных учреждений.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788024" y="1052736"/>
            <a:ext cx="4041775" cy="525658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Picture 2" descr="https://detectivebookshop.ru/image/101652992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349463"/>
            <a:ext cx="2896766" cy="440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662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mbria" pitchFamily="18" charset="0"/>
              </a:rPr>
              <a:t>ПРОГРАММЫ ДОПОЛНИТЕЛЬНОГО ОБРАЗОВАНИЯ</a:t>
            </a:r>
            <a:endParaRPr lang="ru-RU" sz="3600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Cambria" pitchFamily="18" charset="0"/>
              </a:rPr>
              <a:t>Программа О.Л. Князевой «Приобщение детей к истокам  русской  народной </a:t>
            </a:r>
            <a:r>
              <a:rPr lang="ru-RU" sz="2400" dirty="0" smtClean="0">
                <a:latin typeface="Cambria" pitchFamily="18" charset="0"/>
              </a:rPr>
              <a:t>культуры»</a:t>
            </a:r>
          </a:p>
          <a:p>
            <a:pPr marL="109728" indent="0">
              <a:buNone/>
            </a:pPr>
            <a:r>
              <a:rPr lang="ru-RU" sz="2400" dirty="0">
                <a:latin typeface="Cambria" pitchFamily="18" charset="0"/>
              </a:rPr>
              <a:t> </a:t>
            </a:r>
            <a:r>
              <a:rPr lang="ru-RU" sz="2400" dirty="0" smtClean="0">
                <a:latin typeface="Cambria" pitchFamily="18" charset="0"/>
              </a:rPr>
              <a:t>     Программа </a:t>
            </a:r>
            <a:r>
              <a:rPr lang="ru-RU" sz="2400" dirty="0">
                <a:latin typeface="Cambria" pitchFamily="18" charset="0"/>
              </a:rPr>
              <a:t>М.Д. </a:t>
            </a:r>
            <a:r>
              <a:rPr lang="ru-RU" sz="2400" dirty="0" err="1">
                <a:latin typeface="Cambria" pitchFamily="18" charset="0"/>
              </a:rPr>
              <a:t>Маханевой</a:t>
            </a:r>
            <a:r>
              <a:rPr lang="ru-RU" sz="2400" dirty="0">
                <a:latin typeface="Cambria" pitchFamily="18" charset="0"/>
              </a:rPr>
              <a:t> «Театрализованные занятия в детском саду»( адаптированная к условиям ДОУ)</a:t>
            </a:r>
          </a:p>
          <a:p>
            <a:r>
              <a:rPr lang="ru-RU" sz="2400" dirty="0">
                <a:latin typeface="Cambria" pitchFamily="18" charset="0"/>
              </a:rPr>
              <a:t>Физкультурный комплекс нормативов «</a:t>
            </a:r>
            <a:r>
              <a:rPr lang="ru-RU" sz="2400" dirty="0" err="1">
                <a:latin typeface="Cambria" pitchFamily="18" charset="0"/>
              </a:rPr>
              <a:t>Кэнчээри</a:t>
            </a:r>
            <a:r>
              <a:rPr lang="ru-RU" sz="2400" dirty="0">
                <a:latin typeface="Cambria" pitchFamily="18" charset="0"/>
              </a:rPr>
              <a:t>»</a:t>
            </a:r>
          </a:p>
          <a:p>
            <a:r>
              <a:rPr lang="ru-RU" sz="2400" dirty="0" smtClean="0">
                <a:latin typeface="Cambria" pitchFamily="18" charset="0"/>
              </a:rPr>
              <a:t>Региональная </a:t>
            </a:r>
            <a:r>
              <a:rPr lang="ru-RU" sz="2400" dirty="0">
                <a:latin typeface="Cambria" pitchFamily="18" charset="0"/>
              </a:rPr>
              <a:t>программа «</a:t>
            </a:r>
            <a:r>
              <a:rPr lang="ru-RU" sz="2400" dirty="0" err="1">
                <a:latin typeface="Cambria" pitchFamily="18" charset="0"/>
              </a:rPr>
              <a:t>Северячок»Л.А.Труфонова</a:t>
            </a:r>
            <a:r>
              <a:rPr lang="ru-RU" sz="2400" dirty="0">
                <a:latin typeface="Cambria" pitchFamily="18" charset="0"/>
              </a:rPr>
              <a:t> ( адаптированная к условиям ДОУ</a:t>
            </a:r>
            <a:r>
              <a:rPr lang="ru-RU" sz="2400" dirty="0" smtClean="0">
                <a:latin typeface="Cambria" pitchFamily="18" charset="0"/>
              </a:rPr>
              <a:t>)</a:t>
            </a:r>
            <a:endParaRPr lang="ru-RU" sz="2400" dirty="0">
              <a:latin typeface="Cambria" pitchFamily="18" charset="0"/>
            </a:endParaRPr>
          </a:p>
          <a:p>
            <a:r>
              <a:rPr lang="ru-RU" sz="2400" dirty="0">
                <a:latin typeface="Cambria" pitchFamily="18" charset="0"/>
              </a:rPr>
              <a:t>Программа «Культура народов Республики Саха» авторского коллектива </a:t>
            </a:r>
            <a:r>
              <a:rPr lang="ru-RU" sz="2400" dirty="0" err="1">
                <a:latin typeface="Cambria" pitchFamily="18" charset="0"/>
              </a:rPr>
              <a:t>Багрийчук</a:t>
            </a:r>
            <a:r>
              <a:rPr lang="ru-RU" sz="2400" dirty="0">
                <a:latin typeface="Cambria" pitchFamily="18" charset="0"/>
              </a:rPr>
              <a:t> Е. П., </a:t>
            </a:r>
            <a:r>
              <a:rPr lang="ru-RU" sz="2400" dirty="0" err="1">
                <a:latin typeface="Cambria" pitchFamily="18" charset="0"/>
              </a:rPr>
              <a:t>Калимуллиной</a:t>
            </a:r>
            <a:r>
              <a:rPr lang="ru-RU" sz="2400" dirty="0">
                <a:latin typeface="Cambria" pitchFamily="18" charset="0"/>
              </a:rPr>
              <a:t> Н. В. и других</a:t>
            </a:r>
            <a:r>
              <a:rPr lang="ru-RU" sz="2400" dirty="0" smtClean="0">
                <a:latin typeface="Cambria" pitchFamily="18" charset="0"/>
              </a:rPr>
              <a:t>.</a:t>
            </a:r>
          </a:p>
          <a:p>
            <a:r>
              <a:rPr lang="ru-RU" sz="2400" dirty="0">
                <a:latin typeface="Cambria" pitchFamily="18" charset="0"/>
              </a:rPr>
              <a:t>Авторская программа </a:t>
            </a:r>
            <a:r>
              <a:rPr lang="ru-RU" sz="2400" dirty="0" err="1">
                <a:latin typeface="Cambria" pitchFamily="18" charset="0"/>
              </a:rPr>
              <a:t>И.Г.Сухина</a:t>
            </a:r>
            <a:r>
              <a:rPr lang="ru-RU" sz="2400" dirty="0">
                <a:latin typeface="Cambria" pitchFamily="18" charset="0"/>
              </a:rPr>
              <a:t> «Шахматы»</a:t>
            </a:r>
          </a:p>
          <a:p>
            <a:endParaRPr lang="ru-RU" sz="2400" dirty="0">
              <a:latin typeface="Cambria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41694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mbria" pitchFamily="18" charset="0"/>
              </a:rPr>
              <a:t>ХАРАКТЕРИСТИКА ВЗАИМОДЕЙСТВИЯ КОЛЛЕКТИВА С СЕМЬМИ ВОСПИТАННИКОВ</a:t>
            </a:r>
            <a:endParaRPr lang="ru-RU" b="0" dirty="0">
              <a:effectLst/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>
                <a:latin typeface="Cambria" pitchFamily="18" charset="0"/>
              </a:rPr>
              <a:t>Целями и задачами взаимодействия работы с родителями педагоги ДОУ </a:t>
            </a:r>
            <a:r>
              <a:rPr lang="ru-RU" dirty="0" smtClean="0">
                <a:latin typeface="Cambria" pitchFamily="18" charset="0"/>
              </a:rPr>
              <a:t>считают: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Cambria" pitchFamily="18" charset="0"/>
              </a:rPr>
              <a:t>возрождение традиций семейного воспитания и вовлечения семьи в образовательный </a:t>
            </a:r>
            <a:r>
              <a:rPr lang="ru-RU" dirty="0" smtClean="0">
                <a:latin typeface="Cambria" pitchFamily="18" charset="0"/>
              </a:rPr>
              <a:t>процесс;</a:t>
            </a:r>
          </a:p>
          <a:p>
            <a:r>
              <a:rPr lang="ru-RU" dirty="0">
                <a:latin typeface="Cambria" pitchFamily="18" charset="0"/>
              </a:rPr>
              <a:t>обеспечение психолого-педагогической </a:t>
            </a:r>
            <a:r>
              <a:rPr lang="ru-RU" dirty="0" smtClean="0">
                <a:latin typeface="Cambria" pitchFamily="18" charset="0"/>
              </a:rPr>
              <a:t>поддержки семьи </a:t>
            </a:r>
            <a:r>
              <a:rPr lang="ru-RU" dirty="0">
                <a:latin typeface="Cambria" pitchFamily="18" charset="0"/>
              </a:rPr>
              <a:t>и повышения компетентности родителей (законных представителей) в вопросах развития </a:t>
            </a:r>
            <a:r>
              <a:rPr lang="ru-RU" dirty="0" smtClean="0">
                <a:latin typeface="Cambria" pitchFamily="18" charset="0"/>
              </a:rPr>
              <a:t>и образования</a:t>
            </a:r>
            <a:r>
              <a:rPr lang="ru-RU" dirty="0">
                <a:latin typeface="Cambria" pitchFamily="18" charset="0"/>
              </a:rPr>
              <a:t>, охраны и укреплении здоровья </a:t>
            </a:r>
            <a:r>
              <a:rPr lang="ru-RU" dirty="0" smtClean="0">
                <a:latin typeface="Cambria" pitchFamily="18" charset="0"/>
              </a:rPr>
              <a:t>детей.</a:t>
            </a: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494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latin typeface="Cambria" pitchFamily="18" charset="0"/>
              </a:rPr>
              <a:t>1 этап – ОЗНАКОМИТЕЛЬНЫЙ</a:t>
            </a:r>
          </a:p>
          <a:p>
            <a:pPr marL="109728" indent="0">
              <a:buNone/>
            </a:pPr>
            <a:r>
              <a:rPr lang="ru-RU" dirty="0" smtClean="0">
                <a:latin typeface="Cambria" pitchFamily="18" charset="0"/>
              </a:rPr>
              <a:t>Педагоги</a:t>
            </a:r>
            <a:r>
              <a:rPr lang="ru-RU" dirty="0">
                <a:latin typeface="Cambria" pitchFamily="18" charset="0"/>
              </a:rPr>
              <a:t>:</a:t>
            </a:r>
          </a:p>
          <a:p>
            <a:r>
              <a:rPr lang="ru-RU" dirty="0">
                <a:latin typeface="Cambria" pitchFamily="18" charset="0"/>
              </a:rPr>
              <a:t>Сбор информации (первое общение; беседа, наблюдение; анализ полученных результатов, анализ типа семей).</a:t>
            </a:r>
          </a:p>
          <a:p>
            <a:pPr marL="109728" indent="0">
              <a:buNone/>
            </a:pPr>
            <a:r>
              <a:rPr lang="ru-RU" dirty="0" smtClean="0">
                <a:latin typeface="Cambria" pitchFamily="18" charset="0"/>
              </a:rPr>
              <a:t>Родители</a:t>
            </a:r>
            <a:r>
              <a:rPr lang="ru-RU" dirty="0">
                <a:latin typeface="Cambria" pitchFamily="18" charset="0"/>
              </a:rPr>
              <a:t>:</a:t>
            </a:r>
          </a:p>
          <a:p>
            <a:r>
              <a:rPr lang="ru-RU" dirty="0">
                <a:latin typeface="Cambria" pitchFamily="18" charset="0"/>
              </a:rPr>
              <a:t>Сбор информации (знакомство с детским садом (адаптация).</a:t>
            </a:r>
          </a:p>
          <a:p>
            <a:r>
              <a:rPr lang="ru-RU" dirty="0">
                <a:latin typeface="Cambria" pitchFamily="18" charset="0"/>
              </a:rPr>
              <a:t>2 этап – ОБЩЕПРОФИЛАКТИЧЕСКИЙ</a:t>
            </a:r>
          </a:p>
          <a:p>
            <a:pPr marL="109728" indent="0">
              <a:buNone/>
            </a:pPr>
            <a:r>
              <a:rPr lang="ru-RU" dirty="0">
                <a:latin typeface="Cambria" pitchFamily="18" charset="0"/>
              </a:rPr>
              <a:t> Педагоги: Наглядная агитация ( стенды, консультации, родительская газета, информационные проспекты)</a:t>
            </a:r>
          </a:p>
          <a:p>
            <a:pPr marL="109728" indent="0">
              <a:buNone/>
            </a:pPr>
            <a:r>
              <a:rPr lang="ru-RU" dirty="0">
                <a:latin typeface="Cambria" pitchFamily="18" charset="0"/>
              </a:rPr>
              <a:t> Родители: Встреча со специалистами. Просмотр открытых мероприятий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mbria" pitchFamily="18" charset="0"/>
              </a:rPr>
              <a:t>МОДЕЛЬ ВЗАИМОДЕЙСТВИЯ ПЕДАГОГОВ И РОДИТЕЛЕЙ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2920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mbria" pitchFamily="18" charset="0"/>
              </a:rPr>
              <a:t>МОДЕЛЬ ВЗАИМОДЕЙСТВИЯ ПЕДАГОГОВ И РОДИТЕЛЕЙ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Cambria" pitchFamily="18" charset="0"/>
              </a:rPr>
              <a:t>3 этап – ИНДИВИДУАЛЬНАЯ РАБОТА</a:t>
            </a:r>
          </a:p>
          <a:p>
            <a:pPr marL="109728" indent="0">
              <a:buNone/>
            </a:pPr>
            <a:r>
              <a:rPr lang="ru-RU" dirty="0">
                <a:latin typeface="Cambria" pitchFamily="18" charset="0"/>
              </a:rPr>
              <a:t> Педагоги</a:t>
            </a:r>
            <a:r>
              <a:rPr lang="ru-RU" dirty="0" smtClean="0">
                <a:latin typeface="Cambria" pitchFamily="18" charset="0"/>
              </a:rPr>
              <a:t>:</a:t>
            </a:r>
          </a:p>
          <a:p>
            <a:pPr marL="109728" indent="0">
              <a:buNone/>
            </a:pP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>
                <a:latin typeface="Cambria" pitchFamily="18" charset="0"/>
              </a:rPr>
              <a:t>Знакомство с опытом семейного воспитания, традициями, фотовыставки, творческая мастерская.  Выбор содержания, форм с семьей ребенка.</a:t>
            </a:r>
          </a:p>
          <a:p>
            <a:pPr marL="109728" indent="0">
              <a:buNone/>
            </a:pPr>
            <a:r>
              <a:rPr lang="ru-RU" dirty="0">
                <a:latin typeface="Cambria" pitchFamily="18" charset="0"/>
              </a:rPr>
              <a:t> Родители: Получение консультативной индивидуальной помощи.</a:t>
            </a:r>
          </a:p>
          <a:p>
            <a:r>
              <a:rPr lang="ru-RU" dirty="0">
                <a:latin typeface="Cambria" pitchFamily="18" charset="0"/>
              </a:rPr>
              <a:t>4 этап – ИНТЕГРАТИВНЫЙ</a:t>
            </a:r>
          </a:p>
          <a:p>
            <a:pPr marL="109728" indent="0">
              <a:buNone/>
            </a:pPr>
            <a:r>
              <a:rPr lang="ru-RU" dirty="0">
                <a:latin typeface="Cambria" pitchFamily="18" charset="0"/>
              </a:rPr>
              <a:t>Педагоги:</a:t>
            </a:r>
          </a:p>
          <a:p>
            <a:r>
              <a:rPr lang="ru-RU" dirty="0">
                <a:latin typeface="Cambria" pitchFamily="18" charset="0"/>
              </a:rPr>
              <a:t>Современные мероприятия (досуги, праздники, круглые столы, «Дни здоровья», «День матери», конкурсы, выставки , тренинги, семинары) .</a:t>
            </a:r>
          </a:p>
          <a:p>
            <a:pPr marL="109728" indent="0">
              <a:buNone/>
            </a:pPr>
            <a:r>
              <a:rPr lang="ru-RU" dirty="0">
                <a:latin typeface="Cambria" pitchFamily="18" charset="0"/>
              </a:rPr>
              <a:t>Родители: Совместное обсуждение проблем, участие в совместных делах, деловые игры, совместные проекты.</a:t>
            </a:r>
          </a:p>
          <a:p>
            <a:r>
              <a:rPr lang="ru-RU" dirty="0">
                <a:latin typeface="Cambria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115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910</Words>
  <Application>Microsoft Office PowerPoint</Application>
  <PresentationFormat>Экран (4:3)</PresentationFormat>
  <Paragraphs>105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Презентация PowerPoint</vt:lpstr>
      <vt:lpstr>Презентация PowerPoint</vt:lpstr>
      <vt:lpstr>НАЗНАЧЕНИЕ ПРОГРАММЫ</vt:lpstr>
      <vt:lpstr>ИСПОЛЬЗУЕМЫЕ ПРОГРАММЫ</vt:lpstr>
      <vt:lpstr>ПРОГРАММЫ ДОПОЛНИТЕЛЬНОГО ОБРАЗОВАНИЯ</vt:lpstr>
      <vt:lpstr>ХАРАКТЕРИСТИКА ВЗАИМОДЕЙСТВИЯ КОЛЛЕКТИВА С СЕМЬМИ ВОСПИТАННИКОВ</vt:lpstr>
      <vt:lpstr>МОДЕЛЬ ВЗАИМОДЕЙСТВИЯ ПЕДАГОГОВ И РОДИТЕЛЕЙ</vt:lpstr>
      <vt:lpstr>МОДЕЛЬ ВЗАИМОДЕЙСТВИЯ ПЕДАГОГОВ И РОДИТЕЛЕЙ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</cp:revision>
  <dcterms:created xsi:type="dcterms:W3CDTF">2019-10-16T00:23:22Z</dcterms:created>
  <dcterms:modified xsi:type="dcterms:W3CDTF">2019-10-16T01:35:30Z</dcterms:modified>
</cp:coreProperties>
</file>