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57" r:id="rId4"/>
    <p:sldId id="271" r:id="rId5"/>
    <p:sldId id="27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06" autoAdjust="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88374" y="2147928"/>
            <a:ext cx="1295714" cy="12998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t="11803" r="17737" b="28841"/>
          <a:stretch>
            <a:fillRect/>
          </a:stretch>
        </p:blipFill>
        <p:spPr bwMode="auto">
          <a:xfrm>
            <a:off x="1458913" y="1504950"/>
            <a:ext cx="6931025" cy="428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Рисунок 4" descr="http://ndou34.mskobr.ru/files/%D1%88%D0%B0%D0%BB%D1%83%D0%B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684588"/>
            <a:ext cx="4211637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7938" y="260350"/>
            <a:ext cx="9251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400" b="1" i="1">
                <a:solidFill>
                  <a:srgbClr val="FF0000"/>
                </a:solidFill>
                <a:latin typeface="Bookman Old Style" pitchFamily="18" charset="0"/>
              </a:rPr>
              <a:t>Реализация</a:t>
            </a:r>
            <a:r>
              <a:rPr lang="ru-RU" altLang="ru-RU" sz="2400" b="1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altLang="ru-RU" sz="2400" b="1" i="1">
                <a:solidFill>
                  <a:srgbClr val="FF0000"/>
                </a:solidFill>
                <a:latin typeface="Bookman Old Style" pitchFamily="18" charset="0"/>
              </a:rPr>
              <a:t>экологического природоохранного социально-образовательного проекта </a:t>
            </a:r>
          </a:p>
          <a:p>
            <a:pPr algn="ctr"/>
            <a:r>
              <a:rPr lang="ru-RU" altLang="ru-RU" sz="2400" b="1" i="1">
                <a:solidFill>
                  <a:srgbClr val="FF0000"/>
                </a:solidFill>
                <a:latin typeface="Bookman Old Style" pitchFamily="18" charset="0"/>
              </a:rPr>
              <a:t>«Эколята – дошколята» 2017-2020г.г.</a:t>
            </a:r>
            <a:endParaRPr lang="ru-RU" altLang="ru-RU" sz="2400" b="1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0" y="107304"/>
            <a:ext cx="1492391" cy="14971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457450" y="82550"/>
            <a:ext cx="5113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latin typeface="Bookman Old Style" pitchFamily="18" charset="0"/>
              </a:rPr>
              <a:t>Февраль </a:t>
            </a:r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2195513" y="485775"/>
            <a:ext cx="5637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«Огород на подоконнике»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5" b="17003"/>
          <a:stretch/>
        </p:blipFill>
        <p:spPr bwMode="auto">
          <a:xfrm>
            <a:off x="467544" y="2129220"/>
            <a:ext cx="3726087" cy="3163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" name="Picture 3" descr="F:\педагог 20112)\P1010023.JPG"/>
          <p:cNvPicPr>
            <a:picLocks noChangeAspect="1" noChangeArrowheads="1"/>
          </p:cNvPicPr>
          <p:nvPr/>
        </p:nvPicPr>
        <p:blipFill>
          <a:blip r:embed="rId5" cstate="print"/>
          <a:srcRect l="12486" r="12486"/>
          <a:stretch>
            <a:fillRect/>
          </a:stretch>
        </p:blipFill>
        <p:spPr>
          <a:xfrm>
            <a:off x="5608388" y="4433741"/>
            <a:ext cx="2347604" cy="2347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50" y="1636994"/>
            <a:ext cx="4426480" cy="24898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3611587" y="2924944"/>
            <a:ext cx="1856884" cy="18627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2268538" y="38100"/>
            <a:ext cx="5111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latin typeface="Bookman Old Style" pitchFamily="18" charset="0"/>
              </a:rPr>
              <a:t>Февраль</a:t>
            </a:r>
            <a:r>
              <a:rPr lang="ru-RU" altLang="ru-RU" sz="2800" b="1"/>
              <a:t> </a:t>
            </a:r>
          </a:p>
        </p:txBody>
      </p:sp>
      <p:pic>
        <p:nvPicPr>
          <p:cNvPr id="8194" name="Picture 2" descr="G:\фото Томтор\20170417_0934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/>
          <a:stretch/>
        </p:blipFill>
        <p:spPr bwMode="auto">
          <a:xfrm>
            <a:off x="-24315" y="4221088"/>
            <a:ext cx="3635902" cy="2355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92" y="1225592"/>
            <a:ext cx="3419872" cy="1923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7" r="14892" b="33059"/>
          <a:stretch/>
        </p:blipFill>
        <p:spPr bwMode="auto">
          <a:xfrm>
            <a:off x="3275856" y="1088837"/>
            <a:ext cx="1857910" cy="1666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09" y="4469422"/>
            <a:ext cx="3761178" cy="2115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4585" name="TextBox 3"/>
          <p:cNvSpPr txBox="1">
            <a:spLocks noChangeArrowheads="1"/>
          </p:cNvSpPr>
          <p:nvPr/>
        </p:nvSpPr>
        <p:spPr bwMode="auto">
          <a:xfrm>
            <a:off x="1908175" y="560388"/>
            <a:ext cx="5832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800" b="1">
                <a:solidFill>
                  <a:srgbClr val="FF0000"/>
                </a:solidFill>
                <a:latin typeface="Bookman Old Style" pitchFamily="18" charset="0"/>
              </a:rPr>
              <a:t>«</a:t>
            </a:r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Огород на подоконнике»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62" b="9040"/>
          <a:stretch/>
        </p:blipFill>
        <p:spPr bwMode="auto">
          <a:xfrm>
            <a:off x="395536" y="931330"/>
            <a:ext cx="2203105" cy="18497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61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128703" y="322826"/>
            <a:ext cx="1588946" cy="15940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7" y="2699591"/>
            <a:ext cx="1799637" cy="319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01" y="1916832"/>
            <a:ext cx="1839551" cy="32703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637">
            <a:off x="7079443" y="2620437"/>
            <a:ext cx="1788754" cy="3180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5607" name="TextBox 1"/>
          <p:cNvSpPr txBox="1">
            <a:spLocks noChangeArrowheads="1"/>
          </p:cNvSpPr>
          <p:nvPr/>
        </p:nvSpPr>
        <p:spPr bwMode="auto">
          <a:xfrm>
            <a:off x="1692275" y="577850"/>
            <a:ext cx="6959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  «Наши комнатные растения»</a:t>
            </a:r>
          </a:p>
          <a:p>
            <a:pPr algn="ctr"/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Акция</a:t>
            </a:r>
          </a:p>
          <a:p>
            <a:pPr algn="ctr"/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«Посади свой цветок </a:t>
            </a:r>
          </a:p>
          <a:p>
            <a:pPr algn="ctr"/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и ухаживай целый год»</a:t>
            </a:r>
          </a:p>
        </p:txBody>
      </p:sp>
      <p:sp>
        <p:nvSpPr>
          <p:cNvPr id="25608" name="TextBox 3"/>
          <p:cNvSpPr txBox="1">
            <a:spLocks noChangeArrowheads="1"/>
          </p:cNvSpPr>
          <p:nvPr/>
        </p:nvSpPr>
        <p:spPr bwMode="auto">
          <a:xfrm>
            <a:off x="3662363" y="0"/>
            <a:ext cx="3871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>
                <a:latin typeface="Bookman Old Style" pitchFamily="18" charset="0"/>
              </a:rPr>
              <a:t>Март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22905" r="12769"/>
          <a:stretch/>
        </p:blipFill>
        <p:spPr bwMode="auto">
          <a:xfrm>
            <a:off x="2771800" y="4693603"/>
            <a:ext cx="3946935" cy="213623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17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270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107504" y="196589"/>
            <a:ext cx="1968509" cy="1974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2339975" y="549275"/>
            <a:ext cx="5976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Следы невиданных зверей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5720"/>
            <a:ext cx="2560744" cy="3414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40968"/>
            <a:ext cx="2685919" cy="20144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5" y="4293096"/>
            <a:ext cx="3045069" cy="2283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C:\Documents and Settings\Allex.C3\Рабочий стол\Марфа\фотоэкология 4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68" y="1093146"/>
            <a:ext cx="3382962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6633" name="TextBox 3"/>
          <p:cNvSpPr txBox="1">
            <a:spLocks noChangeArrowheads="1"/>
          </p:cNvSpPr>
          <p:nvPr/>
        </p:nvSpPr>
        <p:spPr bwMode="auto">
          <a:xfrm>
            <a:off x="2878138" y="196850"/>
            <a:ext cx="3854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latin typeface="Bookman Old Style" pitchFamily="18" charset="0"/>
              </a:rPr>
              <a:t>Апрель</a:t>
            </a:r>
          </a:p>
        </p:txBody>
      </p:sp>
    </p:spTree>
    <p:extLst>
      <p:ext uri="{BB962C8B-B14F-4D97-AF65-F5344CB8AC3E}">
        <p14:creationId xmlns:p14="http://schemas.microsoft.com/office/powerpoint/2010/main" val="41964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3754368" y="2723555"/>
            <a:ext cx="1766035" cy="17716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3951288" y="293688"/>
            <a:ext cx="123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>
                <a:latin typeface="Bookman Old Style" pitchFamily="18" charset="0"/>
              </a:rPr>
              <a:t>Май</a:t>
            </a:r>
          </a:p>
        </p:txBody>
      </p:sp>
      <p:pic>
        <p:nvPicPr>
          <p:cNvPr id="8" name="Picture 4" descr="G:\Марфа\фотоэкология 6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05" y="137633"/>
            <a:ext cx="2971462" cy="25941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6" y="3988521"/>
            <a:ext cx="3456440" cy="2592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4821" r="21371" b="11539"/>
          <a:stretch/>
        </p:blipFill>
        <p:spPr bwMode="auto">
          <a:xfrm>
            <a:off x="301053" y="3933056"/>
            <a:ext cx="3337656" cy="2614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6" r="34383" b="27036"/>
          <a:stretch/>
        </p:blipFill>
        <p:spPr bwMode="auto">
          <a:xfrm>
            <a:off x="301053" y="638350"/>
            <a:ext cx="3296596" cy="2085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657" name="TextBox 3"/>
          <p:cNvSpPr txBox="1">
            <a:spLocks noChangeArrowheads="1"/>
          </p:cNvSpPr>
          <p:nvPr/>
        </p:nvSpPr>
        <p:spPr bwMode="auto">
          <a:xfrm>
            <a:off x="-144463" y="3033713"/>
            <a:ext cx="389890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Акция </a:t>
            </a:r>
          </a:p>
          <a:p>
            <a:pPr algn="ctr"/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«Берегите Землю»</a:t>
            </a:r>
          </a:p>
        </p:txBody>
      </p:sp>
      <p:sp>
        <p:nvSpPr>
          <p:cNvPr id="27658" name="TextBox 5"/>
          <p:cNvSpPr txBox="1">
            <a:spLocks noChangeArrowheads="1"/>
          </p:cNvSpPr>
          <p:nvPr/>
        </p:nvSpPr>
        <p:spPr bwMode="auto">
          <a:xfrm>
            <a:off x="5778500" y="3013075"/>
            <a:ext cx="3132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0000"/>
                </a:solidFill>
                <a:latin typeface="Bookman Old Style" pitchFamily="18" charset="0"/>
              </a:rPr>
              <a:t>Акция </a:t>
            </a:r>
          </a:p>
          <a:p>
            <a:pPr algn="ctr"/>
            <a:r>
              <a:rPr lang="ru-RU" altLang="ru-RU" sz="2400" b="1">
                <a:solidFill>
                  <a:srgbClr val="FF0000"/>
                </a:solidFill>
                <a:latin typeface="Bookman Old Style" pitchFamily="18" charset="0"/>
              </a:rPr>
              <a:t>«Капелька»</a:t>
            </a:r>
          </a:p>
        </p:txBody>
      </p:sp>
    </p:spTree>
    <p:extLst>
      <p:ext uri="{BB962C8B-B14F-4D97-AF65-F5344CB8AC3E}">
        <p14:creationId xmlns:p14="http://schemas.microsoft.com/office/powerpoint/2010/main" val="42365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221107" y="116632"/>
            <a:ext cx="1968509" cy="1974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63" y="260648"/>
            <a:ext cx="1988916" cy="3535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/>
          <a:stretch/>
        </p:blipFill>
        <p:spPr bwMode="auto">
          <a:xfrm>
            <a:off x="4427984" y="1737975"/>
            <a:ext cx="2090830" cy="25649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2700338" y="260350"/>
            <a:ext cx="5184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>
                <a:latin typeface="Bookman Old Style" pitchFamily="18" charset="0"/>
              </a:rPr>
              <a:t>Июнь, июль, август  </a:t>
            </a:r>
          </a:p>
        </p:txBody>
      </p:sp>
      <p:sp>
        <p:nvSpPr>
          <p:cNvPr id="28679" name="TextBox 3"/>
          <p:cNvSpPr txBox="1">
            <a:spLocks noChangeArrowheads="1"/>
          </p:cNvSpPr>
          <p:nvPr/>
        </p:nvSpPr>
        <p:spPr bwMode="auto">
          <a:xfrm>
            <a:off x="2243138" y="784225"/>
            <a:ext cx="4651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Поливаем цветники, получаем, мы цветы</a:t>
            </a:r>
            <a:r>
              <a:rPr lang="ru-RU" altLang="ru-RU" sz="2800">
                <a:solidFill>
                  <a:srgbClr val="FF0000"/>
                </a:solidFill>
                <a:latin typeface="Bookman Old Style" pitchFamily="18" charset="0"/>
              </a:rPr>
              <a:t>.»  </a:t>
            </a:r>
          </a:p>
        </p:txBody>
      </p:sp>
      <p:pic>
        <p:nvPicPr>
          <p:cNvPr id="9" name="Picture 3" descr="C:\Documents and Settings\Allex.C3\Рабочий стол\Марфа\фотоэкология 1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92294"/>
            <a:ext cx="3240088" cy="2420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Box 4"/>
          <p:cNvSpPr txBox="1">
            <a:spLocks noChangeArrowheads="1"/>
          </p:cNvSpPr>
          <p:nvPr/>
        </p:nvSpPr>
        <p:spPr bwMode="auto">
          <a:xfrm>
            <a:off x="334963" y="5413375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«Экологическая тропа»</a:t>
            </a:r>
          </a:p>
        </p:txBody>
      </p:sp>
    </p:spTree>
    <p:extLst>
      <p:ext uri="{BB962C8B-B14F-4D97-AF65-F5344CB8AC3E}">
        <p14:creationId xmlns:p14="http://schemas.microsoft.com/office/powerpoint/2010/main" val="1239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221108" y="116632"/>
            <a:ext cx="1507368" cy="15121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7313" r="14566"/>
          <a:stretch/>
        </p:blipFill>
        <p:spPr bwMode="auto">
          <a:xfrm rot="679102">
            <a:off x="4311060" y="1282904"/>
            <a:ext cx="4540902" cy="3425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15990" r="10357"/>
          <a:stretch/>
        </p:blipFill>
        <p:spPr bwMode="auto">
          <a:xfrm>
            <a:off x="221108" y="3789040"/>
            <a:ext cx="4859347" cy="2664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220663" y="2333625"/>
            <a:ext cx="3990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/>
              <a:t>   </a:t>
            </a:r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С детьми проводим </a:t>
            </a:r>
          </a:p>
          <a:p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«Экологические акции –флэш-мобы» </a:t>
            </a:r>
          </a:p>
        </p:txBody>
      </p:sp>
    </p:spTree>
    <p:extLst>
      <p:ext uri="{BB962C8B-B14F-4D97-AF65-F5344CB8AC3E}">
        <p14:creationId xmlns:p14="http://schemas.microsoft.com/office/powerpoint/2010/main" val="26411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-30163"/>
            <a:ext cx="91503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35516" y="116632"/>
            <a:ext cx="1459210" cy="14638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58" y="795947"/>
            <a:ext cx="3563441" cy="2677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Рисунок 5" descr="http://ndou34.mskobr.ru/files/%D1%88%D0%B0%D0%BB%D1%83%D0%B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4437063"/>
            <a:ext cx="8742362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2339975" y="241300"/>
            <a:ext cx="5976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>
                <a:latin typeface="Bookman Old Style" pitchFamily="18" charset="0"/>
              </a:rPr>
              <a:t>Республиканский проект </a:t>
            </a:r>
          </a:p>
        </p:txBody>
      </p:sp>
      <p:sp>
        <p:nvSpPr>
          <p:cNvPr id="6151" name="Прямоугольник 2"/>
          <p:cNvSpPr>
            <a:spLocks noChangeArrowheads="1"/>
          </p:cNvSpPr>
          <p:nvPr/>
        </p:nvSpPr>
        <p:spPr bwMode="auto">
          <a:xfrm>
            <a:off x="468313" y="2136775"/>
            <a:ext cx="7848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FF0000"/>
                </a:solidFill>
                <a:latin typeface="Bookman Old Style" pitchFamily="18" charset="0"/>
              </a:rPr>
              <a:t>Цель Проекта:</a:t>
            </a:r>
          </a:p>
          <a:p>
            <a:r>
              <a:rPr lang="ru-RU" altLang="ru-RU" sz="2400">
                <a:latin typeface="Bookman Old Style" pitchFamily="18" charset="0"/>
              </a:rPr>
              <a:t>Формирование у ребёнка богатого внутреннего мира и системы ценностных отношений к природе, её животному и растительному миру, развитие внутренней потребности любви к природе и, как следствие, бережного отношения к ней, воспитание у ребёнка культуры природолюбия.</a:t>
            </a:r>
          </a:p>
        </p:txBody>
      </p:sp>
    </p:spTree>
    <p:extLst>
      <p:ext uri="{BB962C8B-B14F-4D97-AF65-F5344CB8AC3E}">
        <p14:creationId xmlns:p14="http://schemas.microsoft.com/office/powerpoint/2010/main" val="21739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179512" y="0"/>
            <a:ext cx="1824493" cy="18303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2374900" y="622300"/>
            <a:ext cx="6769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/>
              <a:t> </a:t>
            </a:r>
            <a:r>
              <a:rPr lang="ru-RU" altLang="ru-RU" b="1">
                <a:latin typeface="Bookman Old Style" pitchFamily="18" charset="0"/>
              </a:rPr>
              <a:t>Экологический проект </a:t>
            </a:r>
          </a:p>
        </p:txBody>
      </p:sp>
      <p:pic>
        <p:nvPicPr>
          <p:cNvPr id="4100" name="Picture 4" descr="http://s-marshak.ru/art/cinema/cinema04/cinema04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4" y="1737662"/>
            <a:ext cx="3360083" cy="25200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4102" name="Picture 6" descr="http://2.bp.blogspot.com/-518C0N45fIE/VX__uquLecI/AAAAAAAADEo/T4eBEqVq-yE/w1200-h630-p-k-no-nu/%25D0%25A1%25D0%25BA%25D0%25B0%25D0%25B7%25D0%25BA%25D0%25B0%2B%25D0%2594%25D0%25B2%25D0%25B5%25D0%25BD%25D0%25B2%25D0%25B4%25D1%2586%25D0%25B0%25D1%2582%25D1%258C%2B%25D0%25BC%25D0%25B5%25D1%2581%25D1%258F%25D1%2586%25D0%25B5%25D0%25B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30" y="2088859"/>
            <a:ext cx="4131170" cy="2168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468313" y="6092825"/>
            <a:ext cx="813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/>
              <a:t> </a:t>
            </a:r>
            <a:r>
              <a:rPr lang="ru-RU" altLang="ru-RU" sz="2400" b="1">
                <a:latin typeface="Bookman Old Style" pitchFamily="18" charset="0"/>
              </a:rPr>
              <a:t>Воспитатель: Винокурова Марфа Дмитриевна </a:t>
            </a:r>
          </a:p>
        </p:txBody>
      </p:sp>
      <p:pic>
        <p:nvPicPr>
          <p:cNvPr id="18440" name="Рисунок 9" descr="http://ndou34.mskobr.ru/files/%D1%88%D0%B0%D0%BB%D1%83%D0%B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429000"/>
            <a:ext cx="88931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3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179512" y="0"/>
            <a:ext cx="1824493" cy="18303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2374900" y="622300"/>
            <a:ext cx="6769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 dirty="0"/>
              <a:t> </a:t>
            </a:r>
            <a:r>
              <a:rPr lang="ru-RU" altLang="ru-RU" b="1" dirty="0" smtClean="0">
                <a:latin typeface="Bookman Old Style" pitchFamily="18" charset="0"/>
              </a:rPr>
              <a:t> </a:t>
            </a:r>
            <a:r>
              <a:rPr lang="ru-RU" altLang="ru-RU" b="1" dirty="0" smtClean="0">
                <a:latin typeface="Bookman Old Style" pitchFamily="18" charset="0"/>
              </a:rPr>
              <a:t>Ц</a:t>
            </a:r>
            <a:r>
              <a:rPr lang="ru-RU" altLang="ru-RU" b="1" dirty="0" smtClean="0">
                <a:latin typeface="Bookman Old Style" pitchFamily="18" charset="0"/>
              </a:rPr>
              <a:t>ель моего проекта:</a:t>
            </a:r>
            <a:endParaRPr lang="ru-RU" altLang="ru-RU" b="1" dirty="0">
              <a:latin typeface="Bookman Old Style" pitchFamily="18" charset="0"/>
            </a:endParaRPr>
          </a:p>
        </p:txBody>
      </p:sp>
      <p:pic>
        <p:nvPicPr>
          <p:cNvPr id="4100" name="Picture 4" descr="http://s-marshak.ru/art/cinema/cinema04/cinema04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42" y="1215442"/>
            <a:ext cx="3360083" cy="25200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4102" name="Picture 6" descr="http://2.bp.blogspot.com/-518C0N45fIE/VX__uquLecI/AAAAAAAADEo/T4eBEqVq-yE/w1200-h630-p-k-no-nu/%25D0%25A1%25D0%25BA%25D0%25B0%25D0%25B7%25D0%25BA%25D0%25B0%2B%25D0%2594%25D0%25B2%25D0%25B5%25D0%25BD%25D0%25B2%25D0%25B4%25D1%2586%25D0%25B0%25D1%2582%25D1%258C%2B%25D0%25BC%25D0%25B5%25D1%2581%25D1%258F%25D1%2586%25D0%25B5%25D0%25B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98968"/>
            <a:ext cx="4131170" cy="2168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629443" y="4725144"/>
            <a:ext cx="81359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1800" dirty="0"/>
              <a:t> </a:t>
            </a:r>
            <a:r>
              <a:rPr lang="ru-RU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Продолжать работу над становлением основ </a:t>
            </a:r>
            <a:r>
              <a:rPr 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>личности, в том числе позитивное отношение к природе, окружающему миру. </a:t>
            </a:r>
          </a:p>
          <a:p>
            <a:endParaRPr lang="ru-RU" altLang="ru-RU" sz="2400" b="1" dirty="0">
              <a:latin typeface="Bookman Old Style" pitchFamily="18" charset="0"/>
            </a:endParaRPr>
          </a:p>
        </p:txBody>
      </p:sp>
      <p:pic>
        <p:nvPicPr>
          <p:cNvPr id="18440" name="Рисунок 9" descr="http://ndou34.mskobr.ru/files/%D1%88%D0%B0%D0%BB%D1%83%D0%B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3" y="2182135"/>
            <a:ext cx="88931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26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195935" y="230545"/>
            <a:ext cx="1824493" cy="18303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2374900" y="622300"/>
            <a:ext cx="6769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 dirty="0"/>
              <a:t> </a:t>
            </a:r>
            <a:r>
              <a:rPr lang="ru-RU" altLang="ru-RU" b="1" dirty="0" smtClean="0">
                <a:latin typeface="Bookman Old Style" pitchFamily="18" charset="0"/>
              </a:rPr>
              <a:t> Задачи моего проекта:</a:t>
            </a:r>
            <a:endParaRPr lang="ru-RU" altLang="ru-RU" b="1" dirty="0">
              <a:latin typeface="Bookman Old Style" pitchFamily="18" charset="0"/>
            </a:endParaRPr>
          </a:p>
        </p:txBody>
      </p:sp>
      <p:pic>
        <p:nvPicPr>
          <p:cNvPr id="4100" name="Picture 4" descr="http://s-marshak.ru/art/cinema/cinema04/cinema04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26" y="1145696"/>
            <a:ext cx="3360083" cy="25200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641581" y="4005064"/>
            <a:ext cx="8135937" cy="351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Продолжить работу </a:t>
            </a:r>
            <a:r>
              <a:rPr 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>с детьми младшего дошкольного возраста </a:t>
            </a:r>
            <a:r>
              <a:rPr lang="ru-RU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над ориентирами </a:t>
            </a:r>
            <a:r>
              <a:rPr 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>в мире природы - растений и животных как живых существ и их зависимости от условий жизни.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ru-RU" altLang="ru-RU" sz="2400" b="1" dirty="0">
              <a:latin typeface="Bookman Old Style" pitchFamily="18" charset="0"/>
            </a:endParaRPr>
          </a:p>
        </p:txBody>
      </p:sp>
      <p:pic>
        <p:nvPicPr>
          <p:cNvPr id="18440" name="Рисунок 9" descr="http://ndou34.mskobr.ru/files/%D1%88%D0%B0%D0%BB%D1%83%D0%B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9" y="1224152"/>
            <a:ext cx="88931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95064" y="116632"/>
            <a:ext cx="1635159" cy="16403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avatars.mds.yandex.net/get-pdb/70729/d109e8b4-3b9d-475b-8fdc-9a0007f05398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64" y="865013"/>
            <a:ext cx="3449793" cy="2181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img1.liveinternet.ru/images/attach/c/4/78/781/78781247_1494199_0310_2011_0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12602" r="3284" b="31360"/>
          <a:stretch/>
        </p:blipFill>
        <p:spPr bwMode="auto">
          <a:xfrm>
            <a:off x="6113206" y="1345066"/>
            <a:ext cx="3030794" cy="1401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i.pinimg.com/736x/f4/65/a5/f465a52a12117d5df89fd40d6acec64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-16688" r="22934" b="16688"/>
          <a:stretch/>
        </p:blipFill>
        <p:spPr bwMode="auto">
          <a:xfrm>
            <a:off x="281648" y="3212976"/>
            <a:ext cx="2376264" cy="2508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5608" name="Picture 8" descr="https://avatars.mds.yandex.net/get-pdb/231404/af1a5d24-b842-40f8-a2e5-37eb85274827/s1200?webp=fal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21" y="3593764"/>
            <a:ext cx="3767013" cy="21189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Box 1"/>
          <p:cNvSpPr txBox="1">
            <a:spLocks noChangeArrowheads="1"/>
          </p:cNvSpPr>
          <p:nvPr/>
        </p:nvSpPr>
        <p:spPr bwMode="auto">
          <a:xfrm>
            <a:off x="2268538" y="5949950"/>
            <a:ext cx="6264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«Осень в гости к нам пришла»</a:t>
            </a:r>
          </a:p>
        </p:txBody>
      </p:sp>
      <p:sp>
        <p:nvSpPr>
          <p:cNvPr id="19465" name="TextBox 4"/>
          <p:cNvSpPr txBox="1">
            <a:spLocks noChangeArrowheads="1"/>
          </p:cNvSpPr>
          <p:nvPr/>
        </p:nvSpPr>
        <p:spPr bwMode="auto">
          <a:xfrm>
            <a:off x="2657475" y="260350"/>
            <a:ext cx="374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b="1">
                <a:latin typeface="Bookman Old Style" pitchFamily="18" charset="0"/>
              </a:rPr>
              <a:t>Сентябрь</a:t>
            </a:r>
          </a:p>
        </p:txBody>
      </p:sp>
    </p:spTree>
    <p:extLst>
      <p:ext uri="{BB962C8B-B14F-4D97-AF65-F5344CB8AC3E}">
        <p14:creationId xmlns:p14="http://schemas.microsoft.com/office/powerpoint/2010/main" val="391974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95064" y="116632"/>
            <a:ext cx="1635159" cy="16403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3144838" y="260350"/>
            <a:ext cx="374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b="1">
                <a:latin typeface="Bookman Old Style" pitchFamily="18" charset="0"/>
              </a:rPr>
              <a:t>Октябрь, ноябрь </a:t>
            </a:r>
          </a:p>
        </p:txBody>
      </p:sp>
      <p:pic>
        <p:nvPicPr>
          <p:cNvPr id="10" name="Picture 2" descr="C:\Documents and Settings\Allex.C3\Рабочий стол\Марфа\P3070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4" y="2420888"/>
            <a:ext cx="4226668" cy="3181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Box 3"/>
          <p:cNvSpPr txBox="1">
            <a:spLocks noChangeArrowheads="1"/>
          </p:cNvSpPr>
          <p:nvPr/>
        </p:nvSpPr>
        <p:spPr bwMode="auto">
          <a:xfrm>
            <a:off x="250825" y="5805488"/>
            <a:ext cx="5329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Детское развлечение «Осинины»</a:t>
            </a:r>
          </a:p>
        </p:txBody>
      </p:sp>
      <p:pic>
        <p:nvPicPr>
          <p:cNvPr id="12" name="Picture 6" descr="C:\Documents and Settings\Администратор\Мои документы\Люда\мусечка\P4080022.JPG"/>
          <p:cNvPicPr>
            <a:picLocks noChangeAspect="1" noChangeArrowheads="1"/>
          </p:cNvPicPr>
          <p:nvPr/>
        </p:nvPicPr>
        <p:blipFill rotWithShape="1"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9" b="19651"/>
          <a:stretch/>
        </p:blipFill>
        <p:spPr bwMode="auto">
          <a:xfrm>
            <a:off x="4644534" y="1165023"/>
            <a:ext cx="4322763" cy="2831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Box 5"/>
          <p:cNvSpPr txBox="1">
            <a:spLocks noChangeArrowheads="1"/>
          </p:cNvSpPr>
          <p:nvPr/>
        </p:nvSpPr>
        <p:spPr bwMode="auto">
          <a:xfrm>
            <a:off x="5016500" y="4292600"/>
            <a:ext cx="4379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12 ноября «Синичкин день»</a:t>
            </a:r>
          </a:p>
        </p:txBody>
      </p:sp>
    </p:spTree>
    <p:extLst>
      <p:ext uri="{BB962C8B-B14F-4D97-AF65-F5344CB8AC3E}">
        <p14:creationId xmlns:p14="http://schemas.microsoft.com/office/powerpoint/2010/main" val="249998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20767" y="142260"/>
            <a:ext cx="1968509" cy="1974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195513" y="138113"/>
            <a:ext cx="3922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/>
              <a:t>                </a:t>
            </a:r>
            <a:r>
              <a:rPr lang="ru-RU" altLang="ru-RU" sz="2800" b="1">
                <a:latin typeface="Bookman Old Style" pitchFamily="18" charset="0"/>
              </a:rPr>
              <a:t>Декабрь  </a:t>
            </a:r>
          </a:p>
        </p:txBody>
      </p:sp>
      <p:pic>
        <p:nvPicPr>
          <p:cNvPr id="5122" name="Picture 2" descr="http://900igr.net/up/datai/162737/0003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54" y="1684992"/>
            <a:ext cx="3535392" cy="3524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3203575" y="5753100"/>
            <a:ext cx="31686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800" b="1">
                <a:solidFill>
                  <a:srgbClr val="FF0000"/>
                </a:solidFill>
                <a:latin typeface="Bookman Old Style" pitchFamily="18" charset="0"/>
              </a:rPr>
              <a:t>«Чтобы ёлки не рубить, </a:t>
            </a:r>
          </a:p>
          <a:p>
            <a:pPr algn="ctr"/>
            <a:r>
              <a:rPr lang="ru-RU" altLang="ru-RU" sz="1800" b="1">
                <a:solidFill>
                  <a:srgbClr val="FF0000"/>
                </a:solidFill>
                <a:latin typeface="Bookman Old Style" pitchFamily="18" charset="0"/>
              </a:rPr>
              <a:t>можно елки смастерить» </a:t>
            </a:r>
          </a:p>
        </p:txBody>
      </p:sp>
      <p:sp>
        <p:nvSpPr>
          <p:cNvPr id="21511" name="TextBox 4"/>
          <p:cNvSpPr txBox="1">
            <a:spLocks noChangeArrowheads="1"/>
          </p:cNvSpPr>
          <p:nvPr/>
        </p:nvSpPr>
        <p:spPr bwMode="auto">
          <a:xfrm>
            <a:off x="2274888" y="779463"/>
            <a:ext cx="58975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  <a:latin typeface="Bookman Old Style" pitchFamily="18" charset="0"/>
              </a:rPr>
              <a:t>Акция «Зеленая красавица</a:t>
            </a:r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» </a:t>
            </a:r>
          </a:p>
        </p:txBody>
      </p:sp>
      <p:sp>
        <p:nvSpPr>
          <p:cNvPr id="21512" name="AutoShape 4" descr="http://maiak-aya.ucoz.ru/_nw/1/8421261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13" name="AutoShape 6" descr="https://im0-tub-ru.yandex.net/i?id=95250c689c814a634dd85eff77434ace&amp;n=13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0" r="28479"/>
          <a:stretch/>
        </p:blipFill>
        <p:spPr bwMode="auto">
          <a:xfrm>
            <a:off x="468163" y="2107073"/>
            <a:ext cx="1838475" cy="3429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14950" r="32380"/>
          <a:stretch/>
        </p:blipFill>
        <p:spPr bwMode="auto">
          <a:xfrm>
            <a:off x="6804248" y="2099012"/>
            <a:ext cx="2048569" cy="3437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shahtinsklib.kz/files/userfiles/news/2016/f8/skazka/drop_wa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150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:\томтор путь к успеху\IMG_6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1430" r="20805" b="12398"/>
          <a:stretch/>
        </p:blipFill>
        <p:spPr bwMode="auto">
          <a:xfrm>
            <a:off x="198616" y="320674"/>
            <a:ext cx="1790660" cy="17963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3132138" y="168275"/>
            <a:ext cx="3922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>
                <a:latin typeface="Bookman Old Style" pitchFamily="18" charset="0"/>
              </a:rPr>
              <a:t>  Январь</a:t>
            </a:r>
          </a:p>
        </p:txBody>
      </p:sp>
      <p:sp>
        <p:nvSpPr>
          <p:cNvPr id="22533" name="AutoShape 4" descr="http://maiak-aya.ucoz.ru/_nw/1/8421261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534" name="AutoShape 6" descr="https://im0-tub-ru.yandex.net/i?id=95250c689c814a634dd85eff77434ace&amp;n=13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5128" name="Picture 8" descr="https://im0-tub-ru.yandex.net/i?id=95250c689c814a634dd85eff77434ace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30" y="4536094"/>
            <a:ext cx="2814723" cy="2024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20700" y="5845175"/>
            <a:ext cx="4699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Акция </a:t>
            </a:r>
          </a:p>
          <a:p>
            <a:pPr algn="ctr"/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«Покормите птиц зимой»</a:t>
            </a:r>
          </a:p>
          <a:p>
            <a:pPr algn="ctr"/>
            <a:r>
              <a:rPr lang="ru-RU" altLang="ru-RU" sz="2000" b="1">
                <a:solidFill>
                  <a:srgbClr val="FF0000"/>
                </a:solidFill>
                <a:latin typeface="Bookman Old Style" pitchFamily="18" charset="0"/>
              </a:rPr>
              <a:t>Работа с детьми и  родителями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60" y="1340630"/>
            <a:ext cx="5093285" cy="28649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538" name="TextBox 8"/>
          <p:cNvSpPr txBox="1">
            <a:spLocks noChangeArrowheads="1"/>
          </p:cNvSpPr>
          <p:nvPr/>
        </p:nvSpPr>
        <p:spPr bwMode="auto">
          <a:xfrm>
            <a:off x="4233863" y="981075"/>
            <a:ext cx="458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/>
          </a:p>
        </p:txBody>
      </p:sp>
      <p:sp>
        <p:nvSpPr>
          <p:cNvPr id="22539" name="TextBox 9"/>
          <p:cNvSpPr txBox="1">
            <a:spLocks noChangeArrowheads="1"/>
          </p:cNvSpPr>
          <p:nvPr/>
        </p:nvSpPr>
        <p:spPr bwMode="auto">
          <a:xfrm>
            <a:off x="4784725" y="879475"/>
            <a:ext cx="4035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b="1">
                <a:solidFill>
                  <a:srgbClr val="FF0000"/>
                </a:solidFill>
                <a:latin typeface="Bookman Old Style" pitchFamily="18" charset="0"/>
              </a:rPr>
              <a:t>Изучаем птицы</a:t>
            </a:r>
          </a:p>
        </p:txBody>
      </p:sp>
      <p:pic>
        <p:nvPicPr>
          <p:cNvPr id="15" name="Picture 4" descr="C:\Documents and Settings\Администратор\Мои документы\Люда\мусечка\P1010001.JPG"/>
          <p:cNvPicPr>
            <a:picLocks noChangeAspect="1" noChangeArrowheads="1"/>
          </p:cNvPicPr>
          <p:nvPr/>
        </p:nvPicPr>
        <p:blipFill>
          <a:blip r:embed="rId6" cstate="print"/>
          <a:srcRect l="12507" r="12507"/>
          <a:stretch>
            <a:fillRect/>
          </a:stretch>
        </p:blipFill>
        <p:spPr>
          <a:xfrm>
            <a:off x="131070" y="2432339"/>
            <a:ext cx="3716412" cy="34221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248</Words>
  <Application>Microsoft Office PowerPoint</Application>
  <PresentationFormat>Экран (4:3)</PresentationFormat>
  <Paragraphs>46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yulia</dc:creator>
  <cp:lastModifiedBy>yulia</cp:lastModifiedBy>
  <cp:revision>4</cp:revision>
  <dcterms:created xsi:type="dcterms:W3CDTF">2018-04-26T00:30:17Z</dcterms:created>
  <dcterms:modified xsi:type="dcterms:W3CDTF">2018-04-26T00:57:03Z</dcterms:modified>
</cp:coreProperties>
</file>