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7" r:id="rId3"/>
    <p:sldId id="257" r:id="rId4"/>
    <p:sldId id="288" r:id="rId5"/>
    <p:sldId id="289" r:id="rId6"/>
    <p:sldId id="290" r:id="rId7"/>
    <p:sldId id="260" r:id="rId8"/>
    <p:sldId id="292" r:id="rId9"/>
    <p:sldId id="293" r:id="rId10"/>
    <p:sldId id="294" r:id="rId11"/>
    <p:sldId id="295" r:id="rId12"/>
    <p:sldId id="296" r:id="rId13"/>
    <p:sldId id="299" r:id="rId14"/>
    <p:sldId id="261" r:id="rId15"/>
    <p:sldId id="263" r:id="rId16"/>
    <p:sldId id="264" r:id="rId17"/>
    <p:sldId id="297" r:id="rId18"/>
    <p:sldId id="26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94" y="-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://s1.pic4you.ru/allimage/y2012/08-28/12216/2377746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58082" y="4299072"/>
            <a:ext cx="1785918" cy="25589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МБДОУ «УНДС  №3 «Сказка»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Материалы к родительскому собранию</a:t>
            </a:r>
          </a:p>
          <a:p>
            <a:r>
              <a:rPr lang="ru-RU" dirty="0" smtClean="0"/>
              <a:t>Ноябрь 2019г.</a:t>
            </a:r>
          </a:p>
          <a:p>
            <a:endParaRPr lang="ru-RU" dirty="0" smtClean="0"/>
          </a:p>
          <a:p>
            <a:r>
              <a:rPr lang="ru-RU" dirty="0" smtClean="0"/>
              <a:t>Подготовила </a:t>
            </a:r>
            <a:r>
              <a:rPr lang="ru-RU" dirty="0" err="1" smtClean="0"/>
              <a:t>зам.зав</a:t>
            </a:r>
            <a:r>
              <a:rPr lang="ru-RU" dirty="0" smtClean="0"/>
              <a:t> по ВМР </a:t>
            </a:r>
            <a:r>
              <a:rPr lang="ru-RU" dirty="0" err="1" smtClean="0"/>
              <a:t>Орешко</a:t>
            </a:r>
            <a:r>
              <a:rPr lang="ru-RU" dirty="0" smtClean="0"/>
              <a:t> Н.Н.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97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" pitchFamily="18" charset="0"/>
              </a:rPr>
              <a:t>Речевое развитие</a:t>
            </a:r>
            <a:r>
              <a:rPr lang="ru-RU" dirty="0">
                <a:latin typeface="Century" pitchFamily="18" charset="0"/>
              </a:rPr>
              <a:t> -включает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детской жанров литературы; формирование звуковой аналитико-синтетической активности как предпосылки обучения грамоте.</a:t>
            </a:r>
          </a:p>
        </p:txBody>
      </p:sp>
      <p:pic>
        <p:nvPicPr>
          <p:cNvPr id="8194" name="Picture 2" descr="C:\Users\Пользователь\Desktop\фото для ОНН\IMG_94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b="7265"/>
          <a:stretch/>
        </p:blipFill>
        <p:spPr bwMode="auto">
          <a:xfrm>
            <a:off x="251520" y="2850776"/>
            <a:ext cx="3363838" cy="37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фото для ОНН\FJOB7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5" y="2924944"/>
            <a:ext cx="4603995" cy="34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4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" pitchFamily="18" charset="0"/>
              </a:rPr>
              <a:t>Художественно-эстетическое развитие</a:t>
            </a:r>
            <a:r>
              <a:rPr lang="ru-RU" dirty="0">
                <a:latin typeface="Century" pitchFamily="18" charset="0"/>
              </a:rPr>
              <a:t> -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  <p:pic>
        <p:nvPicPr>
          <p:cNvPr id="9218" name="Picture 2" descr="C:\Users\Пользователь\Desktop\фото для ОНН\IMG_7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7" y="299695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фото для ОНН\IMG_7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68" y="303391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" pitchFamily="18" charset="0"/>
              </a:rPr>
              <a:t>Физическое развитие-</a:t>
            </a:r>
            <a:r>
              <a:rPr lang="ru-RU" dirty="0">
                <a:latin typeface="Century" pitchFamily="18" charset="0"/>
              </a:rPr>
              <a:t>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dirty="0" err="1">
                <a:latin typeface="Century" pitchFamily="18" charset="0"/>
              </a:rPr>
              <a:t>саморегуляции</a:t>
            </a:r>
            <a:r>
              <a:rPr lang="ru-RU" dirty="0">
                <a:latin typeface="Century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10242" name="Picture 2" descr="C:\Users\Пользователь\Desktop\фото для ОНН\IMG_9119 (4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42444" r="124" b="-151"/>
          <a:stretch/>
        </p:blipFill>
        <p:spPr bwMode="auto">
          <a:xfrm>
            <a:off x="1907704" y="4158958"/>
            <a:ext cx="3219822" cy="24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2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ozone.ru/multimedia/102690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61"/>
            <a:ext cx="2897147" cy="41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vkniga.ru/files/shop/f_5bff041a54f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02674" cy="33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eradetstva.ru/products_pictures/big/Uchebnoe_posobie_FGOS_Znakomim_s_pravilami_dorozhnogo_dvizheniya_3_7_let-143463-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9431" r="22768" b="11049"/>
          <a:stretch/>
        </p:blipFill>
        <p:spPr bwMode="auto">
          <a:xfrm>
            <a:off x="6516216" y="205989"/>
            <a:ext cx="2398643" cy="35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1.ozone.ru/multimedia/10056336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6" y="3356992"/>
            <a:ext cx="2339750" cy="33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lsota.ru/upload/iblock/d50/d50bde2d5388dda15c3c8571f6473bd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r="18668"/>
          <a:stretch/>
        </p:blipFill>
        <p:spPr bwMode="auto">
          <a:xfrm>
            <a:off x="5152584" y="3116698"/>
            <a:ext cx="2585111" cy="37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dn1.ozone.ru/multimedia/10226962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95" y="3232525"/>
            <a:ext cx="2383708" cy="34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" pitchFamily="18" charset="0"/>
              </a:rPr>
              <a:t>Также в нашем детском саду </a:t>
            </a:r>
            <a:r>
              <a:rPr lang="ru-RU" b="1" dirty="0" smtClean="0">
                <a:latin typeface="Century" pitchFamily="18" charset="0"/>
              </a:rPr>
              <a:t>работают вариативные программы: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entury" pitchFamily="18" charset="0"/>
              </a:rPr>
              <a:t>Образовательная </a:t>
            </a:r>
            <a:r>
              <a:rPr lang="ru-RU" dirty="0">
                <a:latin typeface="Century" pitchFamily="18" charset="0"/>
              </a:rPr>
              <a:t>программа «Приобщение детей к истокам русской </a:t>
            </a:r>
            <a:r>
              <a:rPr lang="ru-RU" dirty="0" smtClean="0">
                <a:latin typeface="Century" pitchFamily="18" charset="0"/>
              </a:rPr>
              <a:t>народной культуры</a:t>
            </a:r>
            <a:r>
              <a:rPr lang="ru-RU" dirty="0">
                <a:latin typeface="Century" pitchFamily="18" charset="0"/>
              </a:rPr>
              <a:t>» О.Л. Князева</a:t>
            </a:r>
            <a:r>
              <a:rPr lang="ru-RU" dirty="0" smtClean="0">
                <a:latin typeface="Century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entury" pitchFamily="18" charset="0"/>
              </a:rPr>
              <a:t>Программа М.Д. </a:t>
            </a:r>
            <a:r>
              <a:rPr lang="ru-RU" dirty="0" err="1" smtClean="0">
                <a:latin typeface="Century" pitchFamily="18" charset="0"/>
              </a:rPr>
              <a:t>Маханевой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>
                <a:latin typeface="Century" pitchFamily="18" charset="0"/>
              </a:rPr>
              <a:t>«Театрализованные занятия в детском саду». </a:t>
            </a:r>
            <a:endParaRPr lang="ru-RU" dirty="0" smtClean="0">
              <a:latin typeface="Century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entury" pitchFamily="18" charset="0"/>
              </a:rPr>
              <a:t>Физкультурный комплекс нормативов «</a:t>
            </a:r>
            <a:r>
              <a:rPr lang="ru-RU" dirty="0" err="1">
                <a:latin typeface="Century" pitchFamily="18" charset="0"/>
              </a:rPr>
              <a:t>Кэнчээри</a:t>
            </a:r>
            <a:r>
              <a:rPr lang="ru-RU" dirty="0">
                <a:latin typeface="Century" pitchFamily="18" charset="0"/>
              </a:rPr>
              <a:t>». М-во образования РС(Я) </a:t>
            </a:r>
            <a:r>
              <a:rPr lang="ru-RU" dirty="0" err="1" smtClean="0">
                <a:latin typeface="Century" pitchFamily="18" charset="0"/>
              </a:rPr>
              <a:t>С.И.Захаров</a:t>
            </a:r>
            <a:endParaRPr lang="ru-RU" dirty="0" smtClean="0">
              <a:latin typeface="Century" pitchFamily="18" charset="0"/>
            </a:endParaRPr>
          </a:p>
          <a:p>
            <a:r>
              <a:rPr lang="ru-RU" dirty="0">
                <a:latin typeface="Century" pitchFamily="18" charset="0"/>
              </a:rPr>
              <a:t>Физкультурный комплекс нормативов «</a:t>
            </a:r>
            <a:r>
              <a:rPr lang="ru-RU" dirty="0" err="1">
                <a:latin typeface="Century" pitchFamily="18" charset="0"/>
              </a:rPr>
              <a:t>Кэнчээри</a:t>
            </a:r>
            <a:r>
              <a:rPr lang="ru-RU" dirty="0">
                <a:latin typeface="Century" pitchFamily="18" charset="0"/>
              </a:rPr>
              <a:t>» для ДОУ Республики Саха (Якутия) состоит из одной ступени (6-7 </a:t>
            </a:r>
            <a:r>
              <a:rPr lang="ru-RU" dirty="0" smtClean="0">
                <a:latin typeface="Century" pitchFamily="18" charset="0"/>
              </a:rPr>
              <a:t>лет).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entury" pitchFamily="18" charset="0"/>
              </a:rPr>
              <a:t>Региональная программа «</a:t>
            </a:r>
            <a:r>
              <a:rPr lang="ru-RU" dirty="0" err="1" smtClean="0">
                <a:latin typeface="Century" pitchFamily="18" charset="0"/>
              </a:rPr>
              <a:t>Северячок»Л.А.Труфонова</a:t>
            </a:r>
            <a:r>
              <a:rPr lang="ru-RU" dirty="0">
                <a:latin typeface="Century" pitchFamily="18" charset="0"/>
              </a:rPr>
              <a:t>, адаптированная к условиям </a:t>
            </a:r>
            <a:r>
              <a:rPr lang="ru-RU" dirty="0" smtClean="0">
                <a:latin typeface="Century" pitchFamily="18" charset="0"/>
              </a:rPr>
              <a:t>ДОУ.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entury" pitchFamily="18" charset="0"/>
              </a:rPr>
              <a:t>Программа «Культура народов Республики Саха» авторского коллектива </a:t>
            </a:r>
            <a:r>
              <a:rPr lang="ru-RU" dirty="0" err="1">
                <a:latin typeface="Century" pitchFamily="18" charset="0"/>
              </a:rPr>
              <a:t>Багрийчук</a:t>
            </a:r>
            <a:r>
              <a:rPr lang="ru-RU" dirty="0">
                <a:latin typeface="Century" pitchFamily="18" charset="0"/>
              </a:rPr>
              <a:t> Е. П., </a:t>
            </a:r>
            <a:r>
              <a:rPr lang="ru-RU" dirty="0" err="1">
                <a:latin typeface="Century" pitchFamily="18" charset="0"/>
              </a:rPr>
              <a:t>Калимуллиной</a:t>
            </a:r>
            <a:r>
              <a:rPr lang="ru-RU" dirty="0">
                <a:latin typeface="Century" pitchFamily="18" charset="0"/>
              </a:rPr>
              <a:t> Н. В. и </a:t>
            </a:r>
            <a:r>
              <a:rPr lang="ru-RU" dirty="0" smtClean="0">
                <a:latin typeface="Century" pitchFamily="18" charset="0"/>
              </a:rPr>
              <a:t>других.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entury" pitchFamily="18" charset="0"/>
              </a:rPr>
              <a:t>Авторская программа </a:t>
            </a:r>
            <a:r>
              <a:rPr lang="ru-RU" dirty="0" err="1">
                <a:latin typeface="Century" pitchFamily="18" charset="0"/>
              </a:rPr>
              <a:t>И.Г.Сухина</a:t>
            </a:r>
            <a:r>
              <a:rPr lang="ru-RU" dirty="0">
                <a:latin typeface="Century" pitchFamily="18" charset="0"/>
              </a:rPr>
              <a:t> «Шахматы</a:t>
            </a:r>
            <a:r>
              <a:rPr lang="ru-RU" dirty="0" smtClean="0">
                <a:latin typeface="Century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Century" pitchFamily="18" charset="0"/>
              </a:rPr>
              <a:t>Музыкальные шедевры</a:t>
            </a:r>
          </a:p>
          <a:p>
            <a:endParaRPr lang="ru-RU" dirty="0">
              <a:latin typeface="Century" pitchFamily="18" charset="0"/>
            </a:endParaRPr>
          </a:p>
        </p:txBody>
      </p:sp>
      <p:pic>
        <p:nvPicPr>
          <p:cNvPr id="11266" name="Picture 2" descr="C:\Users\Пользователь\Desktop\фото для ОНН\XUSF82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8" b="8870"/>
          <a:stretch/>
        </p:blipFill>
        <p:spPr bwMode="auto">
          <a:xfrm>
            <a:off x="3995936" y="4062790"/>
            <a:ext cx="3147814" cy="26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7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8579027"/>
              </p:ext>
            </p:extLst>
          </p:nvPr>
        </p:nvGraphicFramePr>
        <p:xfrm>
          <a:off x="458416" y="1267019"/>
          <a:ext cx="7503531" cy="5330338"/>
        </p:xfrm>
        <a:graphic>
          <a:graphicData uri="http://schemas.openxmlformats.org/drawingml/2006/table">
            <a:tbl>
              <a:tblPr firstRow="1" firstCol="1" bandRow="1"/>
              <a:tblGrid>
                <a:gridCol w="7503531"/>
              </a:tblGrid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Театральная студия «Капелька»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Маленькие Архимеды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" pitchFamily="18" charset="0"/>
                          <a:ea typeface="Times New Roman"/>
                        </a:rPr>
                        <a:t>Буквоежка</a:t>
                      </a: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Бумажная фантазия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Разноцветные ладошки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Песочная фантазия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" pitchFamily="18" charset="0"/>
                          <a:ea typeface="Times New Roman"/>
                        </a:rPr>
                        <a:t>Эколята</a:t>
                      </a:r>
                      <a:endParaRPr lang="ru-RU" sz="1800" dirty="0">
                        <a:effectLst/>
                        <a:latin typeface="Century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" pitchFamily="18" charset="0"/>
                          <a:ea typeface="Times New Roman"/>
                        </a:rPr>
                        <a:t>Логоритмика</a:t>
                      </a:r>
                      <a:endParaRPr lang="ru-RU" sz="1800" dirty="0">
                        <a:effectLst/>
                        <a:latin typeface="Century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Спортивный </a:t>
                      </a:r>
                      <a:r>
                        <a:rPr lang="ru-RU" sz="1800" dirty="0" err="1">
                          <a:effectLst/>
                          <a:latin typeface="Century" pitchFamily="18" charset="0"/>
                          <a:ea typeface="Times New Roman"/>
                        </a:rPr>
                        <a:t>флешмоб</a:t>
                      </a:r>
                      <a:endParaRPr lang="ru-RU" sz="1800" dirty="0">
                        <a:effectLst/>
                        <a:latin typeface="Century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Дополнительное занятие с педагогом- психологом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  <a:ea typeface="Times New Roman"/>
                        </a:rPr>
                        <a:t>Дополнительные занятия с логопедом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62068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dirty="0">
                <a:latin typeface="Century" pitchFamily="18" charset="0"/>
              </a:rPr>
              <a:t>Наше ДОУ предоставляет также </a:t>
            </a:r>
            <a:r>
              <a:rPr lang="ru-RU" b="1" dirty="0" smtClean="0">
                <a:latin typeface="Century" pitchFamily="18" charset="0"/>
              </a:rPr>
              <a:t>дополнительное бесплатное образование в виде кружковой деятельности</a:t>
            </a: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2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894" y="103535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 sz="1800" b="1" dirty="0">
                <a:latin typeface="Century" pitchFamily="18" charset="0"/>
              </a:rPr>
              <a:t>Цель</a:t>
            </a:r>
            <a:r>
              <a:rPr lang="ru-RU" sz="1800" dirty="0">
                <a:latin typeface="Century" pitchFamily="18" charset="0"/>
              </a:rPr>
              <a:t>: Повысить качество образования и воспитания в ДОУ через внедрение современных педагогических технологий, способствующих самореализации ребенка в разных видах деятельности.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новом </a:t>
            </a:r>
            <a:r>
              <a:rPr lang="ru-RU" dirty="0" smtClean="0"/>
              <a:t>2019-2020учебном </a:t>
            </a:r>
            <a:r>
              <a:rPr lang="ru-RU" dirty="0"/>
              <a:t>году педагогический коллектив ставит перед собой следующие ориентиры. </a:t>
            </a:r>
          </a:p>
        </p:txBody>
      </p:sp>
      <p:pic>
        <p:nvPicPr>
          <p:cNvPr id="12290" name="Picture 2" descr="C:\Users\Пользователь\Desktop\фото для ОНН\PBCQ3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4540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9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Century" pitchFamily="18" charset="0"/>
              </a:rPr>
              <a:t>Задачи:</a:t>
            </a:r>
            <a:r>
              <a:rPr lang="ru-RU" sz="1800" dirty="0">
                <a:latin typeface="Century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latin typeface="Century" pitchFamily="18" charset="0"/>
              </a:rPr>
              <a:t>1.      Совершенствовать содержание работы, направленной на формирование у воспитанников и их родителей представлений о героическом прошлом нашей Родины, воспитание чувства гордости за свою страну, уважения к памяти погибших героев, к ветеранам войны, развитие осознанного отношения к празднику Победы как результату героического подвига русского народа в Великой Отечественной войне.</a:t>
            </a:r>
          </a:p>
          <a:p>
            <a:pPr marL="0" indent="0">
              <a:buNone/>
            </a:pPr>
            <a:r>
              <a:rPr lang="ru-RU" sz="1800" dirty="0">
                <a:latin typeface="Century" pitchFamily="18" charset="0"/>
              </a:rPr>
              <a:t>2.      Внедрение инновационных форм организации </a:t>
            </a:r>
            <a:r>
              <a:rPr lang="ru-RU" sz="1800" dirty="0" err="1">
                <a:latin typeface="Century" pitchFamily="18" charset="0"/>
              </a:rPr>
              <a:t>воспитательно</a:t>
            </a:r>
            <a:r>
              <a:rPr lang="ru-RU" sz="1800" dirty="0">
                <a:latin typeface="Century" pitchFamily="18" charset="0"/>
              </a:rPr>
              <a:t>-образовательной работы;</a:t>
            </a:r>
          </a:p>
          <a:p>
            <a:pPr marL="0" indent="0">
              <a:buNone/>
            </a:pPr>
            <a:r>
              <a:rPr lang="ru-RU" sz="1800" b="1" dirty="0">
                <a:latin typeface="Century" pitchFamily="18" charset="0"/>
              </a:rPr>
              <a:t>3.      </a:t>
            </a:r>
            <a:r>
              <a:rPr lang="ru-RU" sz="1800" dirty="0">
                <a:latin typeface="Century" pitchFamily="18" charset="0"/>
              </a:rPr>
              <a:t>Совершенствовать работу по развитию речи, навыков общения, самостоятельности, креативность детей через развитие игровой деятельности.</a:t>
            </a:r>
          </a:p>
          <a:p>
            <a:pPr marL="0" indent="0">
              <a:buNone/>
            </a:pPr>
            <a:r>
              <a:rPr lang="ru-RU" sz="1800" dirty="0">
                <a:latin typeface="Century" pitchFamily="18" charset="0"/>
              </a:rPr>
              <a:t>4.      Совершенствовать работу по взаимодействию ДОУ и семьи по повышению </a:t>
            </a:r>
            <a:r>
              <a:rPr lang="ru-RU" sz="1800" dirty="0" err="1">
                <a:latin typeface="Century" pitchFamily="18" charset="0"/>
              </a:rPr>
              <a:t>психолого</a:t>
            </a:r>
            <a:r>
              <a:rPr lang="ru-RU" sz="1800" dirty="0">
                <a:latin typeface="Century" pitchFamily="18" charset="0"/>
              </a:rPr>
              <a:t> - педагогической компетенции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3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err="1" smtClean="0">
                <a:latin typeface="Century" pitchFamily="18" charset="0"/>
              </a:rPr>
              <a:t>В.В.Путин</a:t>
            </a:r>
            <a:r>
              <a:rPr lang="ru-RU" dirty="0" smtClean="0">
                <a:latin typeface="Century" pitchFamily="18" charset="0"/>
              </a:rPr>
              <a:t> объявил 2020г. </a:t>
            </a:r>
            <a:r>
              <a:rPr lang="ru-RU" dirty="0" smtClean="0">
                <a:solidFill>
                  <a:srgbClr val="C00000"/>
                </a:solidFill>
                <a:latin typeface="Century" pitchFamily="18" charset="0"/>
              </a:rPr>
              <a:t>ГОДОМ ПАМЯТИ И СЛАВЫ </a:t>
            </a:r>
            <a:r>
              <a:rPr lang="ru-RU" dirty="0" smtClean="0">
                <a:latin typeface="Century" pitchFamily="18" charset="0"/>
              </a:rPr>
              <a:t>в ознаменование 75-летнего юбилея победы в  ВОВ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6146" name="Picture 2" descr="https://pronedra.ru/upkeep/uploads/2019/10/417984/ext_foto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87" y="2780928"/>
            <a:ext cx="64770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467" y="1124744"/>
            <a:ext cx="50610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ЗА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8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entury" pitchFamily="18" charset="0"/>
              </a:rPr>
              <a:t>1.Ознакомление </a:t>
            </a:r>
            <a:r>
              <a:rPr lang="ru-RU" sz="4000" b="1" dirty="0">
                <a:latin typeface="Century" pitchFamily="18" charset="0"/>
              </a:rPr>
              <a:t>родителей с организацией</a:t>
            </a:r>
            <a:endParaRPr lang="ru-RU" sz="4000" dirty="0">
              <a:latin typeface="Century" pitchFamily="18" charset="0"/>
            </a:endParaRPr>
          </a:p>
          <a:p>
            <a:r>
              <a:rPr lang="ru-RU" sz="4000" b="1" dirty="0" err="1">
                <a:latin typeface="Century" pitchFamily="18" charset="0"/>
              </a:rPr>
              <a:t>воспитательно</a:t>
            </a:r>
            <a:r>
              <a:rPr lang="ru-RU" sz="4000" b="1" dirty="0">
                <a:latin typeface="Century" pitchFamily="18" charset="0"/>
              </a:rPr>
              <a:t>-образовательного процесса в ДОУ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3" name="Picture 2" descr="https://drasler.ru/wp-content/uploads/2019/08/%D0%9A%D0%B0%D1%80%D1%82%D0%B8%D0%BD%D0%BA%D0%B8-%D0%BA%D0%B0%D0%BA-%D0%BD%D0%B0%D1%80%D0%B8%D1%81%D0%BE%D0%B2%D0%B0%D1%82%D1%8C-%D0%B2%D0%BE%D1%81%D0%BF%D0%B8%D1%82%D0%B0%D1%82%D0%B5%D0%BB%D1%8F-%D0%B4%D0%B5%D1%82%D1%81%D0%BA%D0%BE%D0%B3%D0%BE-%D1%81%D0%B0%D0%B4%D0%B0-%D1%81-%D0%B4%D0%B5%D1%82%D1%8C%D0%BC%D0%B8-0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8" y1="92925" x2="7403" y2="89484"/>
                        <a14:foregroundMark x1="30390" y1="90631" x2="30390" y2="99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2579"/>
            <a:ext cx="5203825" cy="35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41333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" pitchFamily="18" charset="0"/>
              </a:rPr>
              <a:t>Взаимодействие педагогов с родителями воспитанников было и остается неотъемлемой частью деятельности дошкольной образовательной организации. Как должно строиться это взаимодействие сегодня</a:t>
            </a:r>
            <a:r>
              <a:rPr lang="ru-RU" dirty="0" smtClean="0">
                <a:latin typeface="Century" pitchFamily="18" charset="0"/>
              </a:rPr>
              <a:t>?</a:t>
            </a:r>
          </a:p>
          <a:p>
            <a:r>
              <a:rPr lang="ru-RU" dirty="0">
                <a:latin typeface="Century" pitchFamily="18" charset="0"/>
              </a:rPr>
              <a:t>Говорят, история движется по спирали. Каждый раз мы возвращаемся к пройденному на новом витке. Для проблемы взаимодействия педагогов и родителей такая постановка вопроса, как никогда, справедлива</a:t>
            </a:r>
            <a:r>
              <a:rPr lang="ru-RU" dirty="0"/>
              <a:t>. 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858962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atin typeface="Century" pitchFamily="18" charset="0"/>
              </a:rPr>
              <a:t>2.Повышение </a:t>
            </a:r>
            <a:r>
              <a:rPr lang="ru-RU" b="1" dirty="0">
                <a:latin typeface="Century" pitchFamily="18" charset="0"/>
              </a:rPr>
              <a:t>родительской компетентности в контексте ФГОС ДО</a:t>
            </a:r>
            <a:br>
              <a:rPr lang="ru-RU" b="1" dirty="0">
                <a:latin typeface="Century" pitchFamily="18" charset="0"/>
              </a:rPr>
            </a:b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" pitchFamily="18" charset="0"/>
              </a:rPr>
              <a:t>С 2012 г., с момента утверждения новых нормативных правовых актов в сфере образования, регулирующих отношения педагог — родитель, начинается современный этап, который возвращает нас назад, к сотрудничеству и диалогу педагогов с родителями воспитанников, но уже на качественно новом уровне. И этот уровень закрепляется институционально в нормативных документах. Обратимся к нормативной базе и обозначим позиции, характеризующие взаимодействие педагогов и родителей сегодня. Остановимся на трех основных </a:t>
            </a:r>
            <a:r>
              <a:rPr lang="ru-RU" dirty="0" smtClean="0">
                <a:latin typeface="Century" pitchFamily="18" charset="0"/>
              </a:rPr>
              <a:t>документах, которыми мы руководствуемся в своей работе:</a:t>
            </a:r>
            <a:endParaRPr lang="ru-RU" dirty="0">
              <a:latin typeface="Century" pitchFamily="18" charset="0"/>
            </a:endParaRPr>
          </a:p>
          <a:p>
            <a:r>
              <a:rPr lang="ru-RU" b="1" dirty="0" smtClean="0">
                <a:latin typeface="Century" pitchFamily="18" charset="0"/>
              </a:rPr>
              <a:t>1.Семейном </a:t>
            </a:r>
            <a:r>
              <a:rPr lang="ru-RU" b="1" dirty="0">
                <a:latin typeface="Century" pitchFamily="18" charset="0"/>
              </a:rPr>
              <a:t>кодексе Российской Федерации от 29.12.1995 № 223-ФЗ (ред. от 30.12.2015) (далее — СК РФ</a:t>
            </a:r>
            <a:r>
              <a:rPr lang="ru-RU" dirty="0" smtClean="0">
                <a:latin typeface="Century" pitchFamily="18" charset="0"/>
              </a:rPr>
              <a:t>)</a:t>
            </a:r>
          </a:p>
          <a:p>
            <a:r>
              <a:rPr lang="ru-RU" dirty="0">
                <a:latin typeface="Century" pitchFamily="18" charset="0"/>
              </a:rPr>
              <a:t>Так, </a:t>
            </a:r>
            <a:r>
              <a:rPr lang="ru-RU" b="1" dirty="0">
                <a:latin typeface="Century" pitchFamily="18" charset="0"/>
              </a:rPr>
              <a:t>статья 63 СК РФ</a:t>
            </a:r>
            <a:r>
              <a:rPr lang="ru-RU" dirty="0">
                <a:latin typeface="Century" pitchFamily="18" charset="0"/>
              </a:rPr>
              <a:t> гласит, что «родители несут ответственность за воспитание и развитие своих детей. Они обязаны заботиться о здоровье, физическом, психическом, духовном и нравственном развитии своих детей», а также, что «родители имеют преимущественное право на обучение и воспитание своих детей перед всеми другими лицами».</a:t>
            </a:r>
          </a:p>
          <a:p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6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2.Федеральный закон </a:t>
            </a:r>
            <a:r>
              <a:rPr lang="ru-RU" b="1" dirty="0">
                <a:latin typeface="Century" pitchFamily="18" charset="0"/>
              </a:rPr>
              <a:t>«Об образовании в Российской Федерации» от 29.12.2012 № 273-ФЗ (далее — Закон № 273-ФЗ</a:t>
            </a:r>
            <a:r>
              <a:rPr lang="ru-RU" b="1" dirty="0" smtClean="0">
                <a:latin typeface="Century" pitchFamily="18" charset="0"/>
              </a:rPr>
              <a:t>);</a:t>
            </a:r>
          </a:p>
          <a:p>
            <a:r>
              <a:rPr lang="ru-RU" dirty="0">
                <a:latin typeface="Century" pitchFamily="18" charset="0"/>
              </a:rPr>
              <a:t>Семья нуждается в серьезной планомерной помощи в воспитании детей. Но помощи адекватной и грамотной. Родителей нет необходимости поучать, а вот сопровождать и поддерживать в их воспитательной практике нужно.</a:t>
            </a:r>
          </a:p>
          <a:p>
            <a:r>
              <a:rPr lang="ru-RU" b="1" dirty="0">
                <a:latin typeface="Century" pitchFamily="18" charset="0"/>
              </a:rPr>
              <a:t>В ст. 18 </a:t>
            </a:r>
            <a:r>
              <a:rPr lang="ru-RU" b="1" dirty="0" err="1" smtClean="0">
                <a:latin typeface="Century" pitchFamily="18" charset="0"/>
              </a:rPr>
              <a:t>ЗаконаРФ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dirty="0">
                <a:latin typeface="Century" pitchFamily="18" charset="0"/>
              </a:rPr>
              <a:t>« Об </a:t>
            </a:r>
            <a:r>
              <a:rPr lang="ru-RU" dirty="0" smtClean="0">
                <a:latin typeface="Century" pitchFamily="18" charset="0"/>
              </a:rPr>
              <a:t>образовании» говорится</a:t>
            </a:r>
            <a:r>
              <a:rPr lang="ru-RU" dirty="0">
                <a:latin typeface="Century" pitchFamily="18" charset="0"/>
              </a:rPr>
              <a:t>: «Родители являются первыми педагогами ребенка. Они обязаны заложить основы физического, нравственного, интеллектуального развития личности ребенка. В помощь семье в воспитании детей действуют дошкольные учреждения». </a:t>
            </a:r>
            <a:endParaRPr lang="ru-RU" dirty="0" smtClean="0">
              <a:latin typeface="Century" pitchFamily="18" charset="0"/>
            </a:endParaRPr>
          </a:p>
          <a:p>
            <a:r>
              <a:rPr lang="ru-RU" b="1" dirty="0" smtClean="0">
                <a:latin typeface="Century" pitchFamily="18" charset="0"/>
              </a:rPr>
              <a:t>В</a:t>
            </a:r>
            <a:r>
              <a:rPr lang="ru-RU" b="1" dirty="0">
                <a:latin typeface="Century" pitchFamily="18" charset="0"/>
              </a:rPr>
              <a:t> статье 44 Закона № 273-ФЗ </a:t>
            </a:r>
            <a:r>
              <a:rPr lang="ru-RU" dirty="0">
                <a:latin typeface="Century" pitchFamily="18" charset="0"/>
              </a:rPr>
              <a:t>сказано, что «…образовательные организации оказывают помощь родителям (законным представителям) несовершеннолетних обучающихся в воспитании детей, охране и укреплении их физического и психического здоровья, развитии индивидуальных способностей и необходимой коррекции нарушений их развития».</a:t>
            </a:r>
          </a:p>
          <a:p>
            <a:endParaRPr lang="ru-RU" dirty="0" smtClean="0">
              <a:latin typeface="Century" pitchFamily="18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5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4247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3.Федеральный государственный образовательный стандарт дошкольного </a:t>
            </a:r>
            <a:r>
              <a:rPr lang="ru-RU" b="1" dirty="0">
                <a:latin typeface="Century" pitchFamily="18" charset="0"/>
              </a:rPr>
              <a:t>образования, утв. приказом </a:t>
            </a:r>
            <a:r>
              <a:rPr lang="ru-RU" b="1" dirty="0" err="1">
                <a:latin typeface="Century" pitchFamily="18" charset="0"/>
              </a:rPr>
              <a:t>Минобрнауки</a:t>
            </a:r>
            <a:r>
              <a:rPr lang="ru-RU" b="1" dirty="0">
                <a:latin typeface="Century" pitchFamily="18" charset="0"/>
              </a:rPr>
              <a:t> России от 17.10.2013 № 1155 (далее — ФГОС ДО</a:t>
            </a:r>
            <a:r>
              <a:rPr lang="ru-RU" b="1" dirty="0" smtClean="0">
                <a:latin typeface="Century" pitchFamily="18" charset="0"/>
              </a:rPr>
              <a:t>).</a:t>
            </a:r>
          </a:p>
          <a:p>
            <a:r>
              <a:rPr lang="ru-RU" dirty="0" smtClean="0">
                <a:latin typeface="Century" pitchFamily="18" charset="0"/>
              </a:rPr>
              <a:t>  ФГОС </a:t>
            </a:r>
            <a:r>
              <a:rPr lang="ru-RU" dirty="0">
                <a:latin typeface="Century" pitchFamily="18" charset="0"/>
              </a:rPr>
              <a:t>ДО одной из задач ставит «обеспечение психолого-педагогической поддержки семьи и повышение компетентности родителей (законных представителей) в вопросах развития и образования, охраны и укрепления здоровья детей».</a:t>
            </a:r>
          </a:p>
          <a:p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Задачи образования и воспитания дошкольника и определены этими тремя основными документами.</a:t>
            </a:r>
          </a:p>
          <a:p>
            <a:r>
              <a:rPr lang="ru-RU" dirty="0" smtClean="0">
                <a:latin typeface="Century" pitchFamily="18" charset="0"/>
              </a:rPr>
              <a:t>Кроме них в ДОУ действуют Устав, </a:t>
            </a:r>
            <a:r>
              <a:rPr lang="ru-RU" dirty="0">
                <a:latin typeface="Century" pitchFamily="18" charset="0"/>
              </a:rPr>
              <a:t>СанПиН 2.4.1.3049-13 </a:t>
            </a:r>
            <a:r>
              <a:rPr lang="ru-RU" dirty="0" smtClean="0">
                <a:latin typeface="Century" pitchFamily="18" charset="0"/>
              </a:rPr>
              <a:t>г «К устройству и содержанию дошкольного учреждения.</a:t>
            </a:r>
          </a:p>
          <a:p>
            <a:endParaRPr lang="ru-RU" dirty="0">
              <a:latin typeface="Century" pitchFamily="18" charset="0"/>
            </a:endParaRPr>
          </a:p>
          <a:p>
            <a:r>
              <a:rPr lang="ru-RU" dirty="0">
                <a:latin typeface="Century" pitchFamily="18" charset="0"/>
              </a:rPr>
              <a:t>Таким образом, абсолютно снимается вопрос, не одно десятилетие занимавший науку и практику: кто приоритетнее в воспитании и образовании детей — детский сад или семья. Несомненно, для ребенка, и тем более для ребенка раннего и дошкольного возраста, родители являются самыми важными, самыми значимыми и авторитетными людьми. Все сказанное и сделанное ими является истиной в последней инстанции. Любой педагог знает, как упрямится ребенок, если, например, повязать ему шарф «не как мама».</a:t>
            </a:r>
          </a:p>
          <a:p>
            <a:endParaRPr lang="ru-RU" dirty="0" smtClean="0">
              <a:latin typeface="Century" pitchFamily="18" charset="0"/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74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" pitchFamily="18" charset="0"/>
              </a:rPr>
              <a:t>Образовательный процесс в ДОУ строится на основе примерной основной общеобразовательной программы ДОУ «</a:t>
            </a:r>
            <a:r>
              <a:rPr lang="ru-RU" i="1" dirty="0">
                <a:latin typeface="Century" pitchFamily="18" charset="0"/>
              </a:rPr>
              <a:t>От рождения до школы</a:t>
            </a:r>
            <a:r>
              <a:rPr lang="ru-RU" dirty="0">
                <a:latin typeface="Century" pitchFamily="18" charset="0"/>
              </a:rPr>
              <a:t>» под редакцией  </a:t>
            </a:r>
            <a:r>
              <a:rPr lang="ru-RU" dirty="0" err="1">
                <a:latin typeface="Century" pitchFamily="18" charset="0"/>
              </a:rPr>
              <a:t>Веракса</a:t>
            </a:r>
            <a:r>
              <a:rPr lang="ru-RU" dirty="0">
                <a:latin typeface="Century" pitchFamily="18" charset="0"/>
              </a:rPr>
              <a:t> Н.Е., Комарова Т.С., Васильева М.А.</a:t>
            </a:r>
          </a:p>
          <a:p>
            <a:r>
              <a:rPr lang="ru-RU" dirty="0" smtClean="0">
                <a:latin typeface="Century" pitchFamily="18" charset="0"/>
              </a:rPr>
              <a:t>Программа </a:t>
            </a:r>
            <a:r>
              <a:rPr lang="ru-RU" dirty="0">
                <a:latin typeface="Century" pitchFamily="18" charset="0"/>
              </a:rPr>
              <a:t>обеспечивает разностороннее развитие детей в возрасте от 2 до 7 лет и направлена на формирование общей культуры, развитие физических, интеллектуальных, нравственных, эстетических и </a:t>
            </a:r>
            <a:r>
              <a:rPr lang="ru-RU" dirty="0" smtClean="0">
                <a:latin typeface="Century" pitchFamily="18" charset="0"/>
              </a:rPr>
              <a:t>личностных качеств</a:t>
            </a:r>
            <a:r>
              <a:rPr lang="ru-RU" dirty="0">
                <a:latin typeface="Century" pitchFamily="18" charset="0"/>
              </a:rPr>
              <a:t>, формирование предпосылок учебной деятельности, сохранение и укрепление здоровья детей дошкольного возраста.</a:t>
            </a:r>
          </a:p>
          <a:p>
            <a:r>
              <a:rPr lang="ru-RU" dirty="0" smtClean="0">
                <a:latin typeface="Century" pitchFamily="18" charset="0"/>
              </a:rPr>
              <a:t>В </a:t>
            </a:r>
            <a:r>
              <a:rPr lang="ru-RU" dirty="0">
                <a:latin typeface="Century" pitchFamily="18" charset="0"/>
              </a:rPr>
              <a:t>Программе отражены: </a:t>
            </a:r>
          </a:p>
          <a:p>
            <a:r>
              <a:rPr lang="ru-RU" dirty="0">
                <a:latin typeface="Century" pitchFamily="18" charset="0"/>
              </a:rPr>
              <a:t>- развивающая функция дошкольного образования;</a:t>
            </a:r>
          </a:p>
          <a:p>
            <a:r>
              <a:rPr lang="ru-RU" dirty="0">
                <a:latin typeface="Century" pitchFamily="18" charset="0"/>
              </a:rPr>
              <a:t>- становление личности ребенка;</a:t>
            </a:r>
          </a:p>
          <a:p>
            <a:r>
              <a:rPr lang="ru-RU" dirty="0">
                <a:latin typeface="Century" pitchFamily="18" charset="0"/>
              </a:rPr>
              <a:t>- индивидуальные потребности ребенка;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" pitchFamily="18" charset="0"/>
              </a:rPr>
              <a:t>сохранение </a:t>
            </a:r>
            <a:r>
              <a:rPr lang="ru-RU" dirty="0">
                <a:latin typeface="Century" pitchFamily="18" charset="0"/>
              </a:rPr>
              <a:t>уникальности и </a:t>
            </a:r>
            <a:r>
              <a:rPr lang="ru-RU" dirty="0" err="1">
                <a:latin typeface="Century" pitchFamily="18" charset="0"/>
              </a:rPr>
              <a:t>самоценности</a:t>
            </a:r>
            <a:r>
              <a:rPr lang="ru-RU" dirty="0">
                <a:latin typeface="Century" pitchFamily="18" charset="0"/>
              </a:rPr>
              <a:t> детства, что соответствует современным научным концепциям дошкольного воспитания, о признании </a:t>
            </a:r>
            <a:r>
              <a:rPr lang="ru-RU" dirty="0" err="1">
                <a:latin typeface="Century" pitchFamily="18" charset="0"/>
              </a:rPr>
              <a:t>самоценности</a:t>
            </a:r>
            <a:r>
              <a:rPr lang="ru-RU" dirty="0">
                <a:latin typeface="Century" pitchFamily="18" charset="0"/>
              </a:rPr>
              <a:t> дошкольного периода </a:t>
            </a:r>
            <a:r>
              <a:rPr lang="ru-RU" dirty="0" smtClean="0">
                <a:latin typeface="Century" pitchFamily="18" charset="0"/>
              </a:rPr>
              <a:t>детства.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entury" pitchFamily="18" charset="0"/>
              </a:rPr>
              <a:t>Особая роль уделяется игровой деятельности, как ведущей деятельности в дошкольном детстве. </a:t>
            </a:r>
            <a:r>
              <a:rPr lang="ru-RU" dirty="0" smtClean="0">
                <a:latin typeface="Century" pitchFamily="18" charset="0"/>
              </a:rPr>
              <a:t>Программа имеет пять образовательных областей</a:t>
            </a:r>
            <a:endParaRPr lang="ru-RU" dirty="0">
              <a:latin typeface="Century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734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" pitchFamily="18" charset="0"/>
              </a:rPr>
              <a:t>Социально-коммуникативное развитие-</a:t>
            </a:r>
            <a:r>
              <a:rPr lang="ru-RU" dirty="0">
                <a:latin typeface="Century" pitchFamily="18" charset="0"/>
              </a:rPr>
              <a:t>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dirty="0" err="1">
                <a:latin typeface="Century" pitchFamily="18" charset="0"/>
              </a:rPr>
              <a:t>саморегуляции</a:t>
            </a:r>
            <a:r>
              <a:rPr lang="ru-RU" dirty="0">
                <a:latin typeface="Century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  <p:pic>
        <p:nvPicPr>
          <p:cNvPr id="7170" name="Picture 2" descr="C:\Users\Пользователь\Desktop\фото для ОНН\IMG_9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29308"/>
            <a:ext cx="3381327" cy="25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фото для ОНН\OMFD1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13666"/>
            <a:ext cx="4283968" cy="25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3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" pitchFamily="18" charset="0"/>
              </a:rPr>
              <a:t>Познавательное развитие-</a:t>
            </a:r>
            <a:r>
              <a:rPr lang="ru-RU" dirty="0">
                <a:latin typeface="Century" pitchFamily="18" charset="0"/>
              </a:rPr>
              <a:t>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4101" name="Picture 5" descr="C:\Users\Пользователь\Desktop\фото для ОНН\APUW4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932040" cy="27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фото для ОНН\IMG_9070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61" y="3140967"/>
            <a:ext cx="3777230" cy="28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46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1D1B1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725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«УНДС  №3 «Сказка»</vt:lpstr>
      <vt:lpstr>Презентация PowerPoint</vt:lpstr>
      <vt:lpstr>2.Повышение родительской компетентности в контексте ФГОС ДО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В.В.Путин объявил 2020г. ГОДОМ ПАМЯТИ И СЛАВЫ в ознаменование 75-летнего юбилея победы в  ВОВ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32</cp:revision>
  <dcterms:created xsi:type="dcterms:W3CDTF">2014-06-24T15:51:35Z</dcterms:created>
  <dcterms:modified xsi:type="dcterms:W3CDTF">2019-12-13T07:51:13Z</dcterms:modified>
</cp:coreProperties>
</file>