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2" r:id="rId4"/>
    <p:sldId id="259" r:id="rId5"/>
    <p:sldId id="261" r:id="rId6"/>
    <p:sldId id="263" r:id="rId7"/>
    <p:sldId id="273" r:id="rId8"/>
    <p:sldId id="274" r:id="rId9"/>
    <p:sldId id="264" r:id="rId10"/>
    <p:sldId id="275" r:id="rId11"/>
    <p:sldId id="276" r:id="rId12"/>
    <p:sldId id="266" r:id="rId13"/>
    <p:sldId id="277" r:id="rId14"/>
    <p:sldId id="279" r:id="rId15"/>
    <p:sldId id="267" r:id="rId16"/>
    <p:sldId id="278" r:id="rId17"/>
    <p:sldId id="280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3" autoAdjust="0"/>
  </p:normalViewPr>
  <p:slideViewPr>
    <p:cSldViewPr>
      <p:cViewPr varScale="1">
        <p:scale>
          <a:sx n="68" d="100"/>
          <a:sy n="68" d="100"/>
        </p:scale>
        <p:origin x="-58" y="-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2.bp.blogspot.com/-Pw4N4RRS_EY/WqjXR6-PgZI/AAAAAAAAJ_A/fTBGwJ7slHoz911cXfdjRjMfSaGiPM71ACLcBGAs/s320/%25D1%2580%25D0%25BE%25D0%25BC%25D0%25B0%25D1%2588%25D0%25BA%25D0%25B8_DoV%2B%252810%25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5"/>
          <a:stretch/>
        </p:blipFill>
        <p:spPr bwMode="auto">
          <a:xfrm>
            <a:off x="107504" y="4878287"/>
            <a:ext cx="2924175" cy="1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1.bp.blogspot.com/-kSvsuo2R0D4/WqjXzo-w1WI/AAAAAAAAKA8/39J4Nm1AIpAKnF8ukwdUWkHooSZah29jQCLcBGAs/s320/%25D1%2580%25D0%25BE%25D0%25BC%25D0%25B0%25D1%2588%25D0%25BA%25D0%25B8_DoV%2B%252832%252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6"/>
          <a:stretch/>
        </p:blipFill>
        <p:spPr bwMode="auto">
          <a:xfrm>
            <a:off x="7452320" y="4518080"/>
            <a:ext cx="1905000" cy="23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Cambria" pitchFamily="18" charset="0"/>
              </a:rPr>
              <a:t>МБДОУ «УНДС №3 «СКАЗКА»</a:t>
            </a:r>
            <a:endParaRPr lang="ru-RU" sz="32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20472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ru-RU" dirty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itchFamily="18" charset="0"/>
              </a:rPr>
              <a:t>ОРГАНИЗАЦИЯ </a:t>
            </a:r>
            <a:r>
              <a:rPr lang="ru-RU" dirty="0">
                <a:latin typeface="Cambria" pitchFamily="18" charset="0"/>
              </a:rPr>
              <a:t>РАБОТЫ В ДОУ ПО ПАТРИОТИЧЕСКОМУ </a:t>
            </a:r>
            <a:r>
              <a:rPr lang="ru-RU" dirty="0" smtClean="0">
                <a:latin typeface="Cambria" pitchFamily="18" charset="0"/>
              </a:rPr>
              <a:t>ВОСПИТАНИЮ ДОШКОЛЬНИКОВ</a:t>
            </a: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itchFamily="18" charset="0"/>
              </a:rPr>
              <a:t>           </a:t>
            </a:r>
            <a:r>
              <a:rPr lang="ru-RU" dirty="0" err="1" smtClean="0">
                <a:latin typeface="Cambria" pitchFamily="18" charset="0"/>
              </a:rPr>
              <a:t>Зам.зав</a:t>
            </a:r>
            <a:r>
              <a:rPr lang="ru-RU" dirty="0" smtClean="0">
                <a:latin typeface="Cambria" pitchFamily="18" charset="0"/>
              </a:rPr>
              <a:t> по ВМР             </a:t>
            </a:r>
            <a:r>
              <a:rPr lang="ru-RU" dirty="0" err="1" smtClean="0">
                <a:latin typeface="Cambria" pitchFamily="18" charset="0"/>
              </a:rPr>
              <a:t>Орешко</a:t>
            </a:r>
            <a:r>
              <a:rPr lang="ru-RU" dirty="0" smtClean="0">
                <a:latin typeface="Cambria" pitchFamily="18" charset="0"/>
              </a:rPr>
              <a:t> Н.Н.</a:t>
            </a: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itchFamily="18" charset="0"/>
              </a:rPr>
              <a:t>          </a:t>
            </a:r>
            <a:r>
              <a:rPr lang="ru-RU" dirty="0" err="1" smtClean="0">
                <a:latin typeface="Cambria" pitchFamily="18" charset="0"/>
              </a:rPr>
              <a:t>п.Усть</a:t>
            </a:r>
            <a:r>
              <a:rPr lang="ru-RU" dirty="0" smtClean="0">
                <a:latin typeface="Cambria" pitchFamily="18" charset="0"/>
              </a:rPr>
              <a:t>- </a:t>
            </a:r>
            <a:r>
              <a:rPr lang="ru-RU" dirty="0" err="1" smtClean="0">
                <a:latin typeface="Cambria" pitchFamily="18" charset="0"/>
              </a:rPr>
              <a:t>Нера</a:t>
            </a:r>
            <a:r>
              <a:rPr lang="ru-RU" dirty="0" smtClean="0">
                <a:latin typeface="Cambria" pitchFamily="18" charset="0"/>
              </a:rPr>
              <a:t>                               2020год.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C:\Users\Пользователь\Desktop\лесные фоны\kisspng-birch-sap-bud-tree-birch-bark-fern-border-5b203da25702d4.3334438515288395863564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808977" cy="37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62533"/>
              </p:ext>
            </p:extLst>
          </p:nvPr>
        </p:nvGraphicFramePr>
        <p:xfrm>
          <a:off x="53277" y="120808"/>
          <a:ext cx="9036496" cy="660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65"/>
                <a:gridCol w="6759831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«Села ,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которые рядом»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первоначальных представлений об истории зарождения и развития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Оймяконского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 улуса.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Пополнение активного словаря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«Сказки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Томторской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ледяной пещеры»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Знакомство</a:t>
                      </a:r>
                      <a:r>
                        <a:rPr lang="ru-RU" sz="1400" baseline="0" dirty="0" smtClean="0">
                          <a:effectLst/>
                          <a:latin typeface="Cambria" pitchFamily="18" charset="0"/>
                        </a:rPr>
                        <a:t> с памятниками природы </a:t>
                      </a:r>
                      <a:r>
                        <a:rPr lang="ru-RU" sz="1400" baseline="0" dirty="0" err="1" smtClean="0">
                          <a:effectLst/>
                          <a:latin typeface="Cambria" pitchFamily="18" charset="0"/>
                        </a:rPr>
                        <a:t>Оймяконья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; животных, рыбах, насекомых, обитающих в районе и занесенных в Красную книгу России</a:t>
                      </a:r>
                    </a:p>
                    <a:p>
                      <a:pPr fontAlgn="t"/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«Главный город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республики»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Знакомство с историей города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Якутск,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его достопримечательностями, памятниками, промыслами. Сообщение сведений о происхождении названия города. Формирование восприятия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Якутии ,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как части большой страны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«Прошлое родного края»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прошлом и настоящем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Республики. Расширение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знаний о жилищах, орудиях труда, быте и культуре народов родного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края.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«Знаменитые люди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Якутии»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Сообщение сведений о знаменитых людях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республики,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сыгравших значительную роль в 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ее истории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«Народы, населяющие наш край»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людях, проживающих на территории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Республики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Развитие умения узнавать и называть предметы одежды представителей разных национальностей, живущих в крае. Формирование представлений о художественной литературе, народных промыслах, прикладном искусстве, песнях, танцах, праздниках народов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республики Саха (Якутия)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«Природа </a:t>
                      </a:r>
                      <a:r>
                        <a:rPr lang="ru-RU" sz="1400" baseline="0" dirty="0" smtClean="0">
                          <a:effectLst/>
                          <a:latin typeface="Cambria" pitchFamily="18" charset="0"/>
                        </a:rPr>
                        <a:t> Якутии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первоначальных представлений о природе Пермского края, пользе лесов. Воспитание бережного отношения к природе родного края. Развитие умения узнавать и называть растения, птиц и животных, обитающих в краю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39669"/>
              </p:ext>
            </p:extLst>
          </p:nvPr>
        </p:nvGraphicFramePr>
        <p:xfrm>
          <a:off x="107504" y="692696"/>
          <a:ext cx="8928992" cy="443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80"/>
                <a:gridCol w="6679412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«Полезные ископаемые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Якутии»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Развитие интереса к природным богатствам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Якутии.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умения находить на географической карте с помощью условных и цветовых обозначений места залежей и добычи полезных ископаемых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.Развитие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умения узнавать и называть на практическом материале некоторые полезные ископаемые Урала и изделия из них. Формирование представлений о роли полезных ископаемых в жизни человека, труде людей, добывающих полезные ископаемые, и  машинах-помощниках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«Праздники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и обычаи»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праздниках народов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Якутии,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обычаях, традициях и 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культуре.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Развитие познавательного интереса к истории и традициям своего народа. Формирование национального самосознания, чувства принадлежности к национальной культуре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«Родной свой край люби и знай»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родном крае как части России, его географическом расположении, достопримечательностях. Воспитание чувства гордости за свой край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«Счастливый случай»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Обобщение и систематизация знаний и представлений о 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Якутии в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 игровой форме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9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mg-fotki.yandex.ru/get/9542/23869276.105/0_a1ca6_571c4014_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3"/>
          <a:stretch/>
        </p:blipFill>
        <p:spPr bwMode="auto">
          <a:xfrm>
            <a:off x="-252536" y="5171776"/>
            <a:ext cx="1670185" cy="16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лесные фоны\depositphotos_23529227-stock-photo-birch-branch-isolated-on-a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05" y="-31541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-fotki.yandex.ru/get/9542/23869276.105/0_a1ca6_571c4014_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3"/>
          <a:stretch/>
        </p:blipFill>
        <p:spPr bwMode="auto">
          <a:xfrm flipH="1">
            <a:off x="7473815" y="5085184"/>
            <a:ext cx="1670185" cy="16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ользователь\Desktop\лесные фоны\kisspng-birch-sap-bud-tree-birch-bark-fern-border-5b203da25702d4.3334438515288395863564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808977" cy="37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</a:rPr>
              <a:t>3-й блок «</a:t>
            </a:r>
            <a:r>
              <a:rPr lang="ru-RU" sz="2700" dirty="0">
                <a:solidFill>
                  <a:srgbClr val="FF0000"/>
                </a:solidFill>
                <a:latin typeface="Cambria" pitchFamily="18" charset="0"/>
              </a:rPr>
              <a:t>«МЫ — РОССИЯНЕ</a:t>
            </a:r>
            <a:r>
              <a:rPr lang="ru-RU" sz="2700" dirty="0" smtClean="0">
                <a:solidFill>
                  <a:srgbClr val="FF0000"/>
                </a:solidFill>
                <a:latin typeface="Cambria" pitchFamily="18" charset="0"/>
              </a:rPr>
              <a:t>»</a:t>
            </a: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>
                <a:latin typeface="Cambria" pitchFamily="18" charset="0"/>
              </a:rPr>
              <a:t/>
            </a:r>
            <a:br>
              <a:rPr lang="ru-RU" sz="1600" dirty="0">
                <a:latin typeface="Cambria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100" dirty="0">
                <a:latin typeface="Cambria" pitchFamily="18" charset="0"/>
              </a:rPr>
              <a:t>Следующий блок «Мы — россияне» направлен на воспитание у детей гражданской позиции. На основе полученных знаний по теме данного блока дошкольники совместно с родителями изготавливают макет «Уголок нашей страны», а затем презентуют его на вечере чтецов, в процессе которого дети читают стихи о России.</a:t>
            </a:r>
          </a:p>
          <a:p>
            <a:pPr algn="just">
              <a:lnSpc>
                <a:spcPct val="170000"/>
              </a:lnSpc>
            </a:pPr>
            <a:r>
              <a:rPr lang="ru-RU" sz="2100" dirty="0">
                <a:latin typeface="Cambria" pitchFamily="18" charset="0"/>
              </a:rPr>
              <a:t>В ходе организуемых занятий дошкольники знакомятся со столицей нашей Родины, ее достопримечательностями, государственной символикой, праздниками, что также является необходимым условием патриотического воспитания.</a:t>
            </a:r>
          </a:p>
          <a:p>
            <a:pPr algn="just">
              <a:lnSpc>
                <a:spcPct val="170000"/>
              </a:lnSpc>
            </a:pPr>
            <a:r>
              <a:rPr lang="ru-RU" sz="2100" dirty="0">
                <a:latin typeface="Cambria" pitchFamily="18" charset="0"/>
              </a:rPr>
              <a:t>Воспитание любви к Родине базируется на формировании чувства уважения к людям, прославившим нашу страну, вставшим на ее защиту, не пожалевшим жизни ради ее свободы. Поэтому ознакомление детей со знаменитыми людьми России, праздниками «День Победы» и «День защитника Отечества», Великой Отечественной войной также предусмотрено содержанием данного блока.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81059"/>
              </p:ext>
            </p:extLst>
          </p:nvPr>
        </p:nvGraphicFramePr>
        <p:xfrm>
          <a:off x="107504" y="692696"/>
          <a:ext cx="8928992" cy="610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80"/>
                <a:gridCol w="6679412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«Они защищали Родину»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Формирование представлений о миротворческой функции русской армии, роли российских солдат в Великой Отечественной войне. Формирование желания использовать полученные знания в играх патриотической направленности. Чтение художественной литературы о Великой Отечественной войне, беседы по содержанию произведений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«История возникновения Руси»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Формирование первоначальных представлений об истории возникновения Руси, принадлежности каждого человека к определенной национальности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«Наша древняя столица»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Формирование первоначальных представлений о возникновении одного из самых красивых городов России — Москвы. Сообщение сведений об основателе столицы — ростово-суздальском князе Ю. В. Долгоруком, строительстве Кремля. Создание «Ленты времени»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«Моя</a:t>
                      </a:r>
                      <a:r>
                        <a:rPr lang="ru-RU" sz="1400" baseline="0" dirty="0" smtClean="0">
                          <a:effectLst/>
                          <a:latin typeface="Cambria" pitchFamily="18" charset="0"/>
                        </a:rPr>
                        <a:t> родина- Россия»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численности населения России, географическом расположении страны, умения находить ее на карте мира. Рисование на тему «Уголок России». Путешествие по карте «Покажи границы своей страны»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«Праздники на Руси»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Формирование представлений о принадлежности каждого человека к определенной культуре, русских праздниках, обычаях и традициях. Воспитание познавательного интереса к истории и традициям русского народа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«Символика страны»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первоначальных знаний об истории возникновения государственных символов России, значении цвета и знаков на символах страны. Пополнение словарного запаса (герб, гимн, геральдика). Рассматривание иллюстраций с изображением флагов и гербов России и других стран. Прослушивание Гимна Российской Федерации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15153"/>
              </p:ext>
            </p:extLst>
          </p:nvPr>
        </p:nvGraphicFramePr>
        <p:xfrm>
          <a:off x="107504" y="692696"/>
          <a:ext cx="8928992" cy="60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80"/>
                <a:gridCol w="6679412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«Стихи о России»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Воспитание чувства красоты литературного слова на примере произведений русских поэтов о России. Организация вечера чтецов «Стихи о России»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«Разные климатические зоны нашей страны»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Формирование первичных представлений о  природно-климатических зонах нашей страны и зависимости от них природного мира, климата, рельефа, быта и деятельности людей. Организация вечера литературного чтения произведений разных народов, населяющих Россию. Организация «путешествия» по макетам «Разные климатические зоны России». Создание книги «Я живу в России»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«Россия-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Россиюшка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Проведение диагностической викторины по выявлению уровня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знаний и представлений об истории возникновения родной страны, ее геральдике и важных событиях. Закрепление знаний основных особенностей России на примере загадок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«Верования древних славян»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Развитие умения анализировать собственные поступки, соотносить их с общечеловеческими ценностями и идеалами, а также способности к творческому мышлению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«Как жили люди на Руси?»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наших предках, о том, как жили на Руси в старину. Развитие познавательного интереса к истории Родины и своего народа. 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«Знаменитые люди России»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Развитие интереса к культуре народов, населяющих Россию. Знакомство со знаменитыми людьми, которые внесли свой вклад в историю нашей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страны.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4-й </a:t>
            </a:r>
            <a:r>
              <a:rPr lang="ru-RU" sz="2400" dirty="0">
                <a:solidFill>
                  <a:srgbClr val="FF0000"/>
                </a:solidFill>
                <a:latin typeface="Cambria" pitchFamily="18" charset="0"/>
              </a:rPr>
              <a:t>блок «НАША ПЛАНЕТА».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Пользователь\Desktop\лесные фоны\kisspng-birch-sap-bud-tree-birch-bark-fern-border-5b203da25702d4.333443851528839586356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808977" cy="37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-fotki.yandex.ru/get/9584/23869276.106/0_a1cc1_8b8889bf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032" y="4182164"/>
            <a:ext cx="2792374" cy="26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61289" y="836712"/>
            <a:ext cx="8820472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Cambria" pitchFamily="18" charset="0"/>
              </a:rPr>
              <a:t>      </a:t>
            </a:r>
            <a:r>
              <a:rPr lang="ru-RU" sz="1700" dirty="0" smtClean="0">
                <a:latin typeface="Cambria" pitchFamily="18" charset="0"/>
              </a:rPr>
              <a:t>Основной </a:t>
            </a:r>
            <a:r>
              <a:rPr lang="ru-RU" sz="1700" dirty="0">
                <a:latin typeface="Cambria" pitchFamily="18" charset="0"/>
              </a:rPr>
              <a:t>целью блока «Голубая планета» является ознакомление дошкольников с особенностями Земли — планетой, на которой мы живем, с ее разными климатическими зонами</a:t>
            </a:r>
            <a:r>
              <a:rPr lang="ru-RU" sz="1700" dirty="0" smtClean="0">
                <a:latin typeface="Cambria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700" dirty="0" smtClean="0">
                <a:latin typeface="Cambria" pitchFamily="18" charset="0"/>
              </a:rPr>
              <a:t>      Воспитание </a:t>
            </a:r>
            <a:r>
              <a:rPr lang="ru-RU" sz="1700" dirty="0">
                <a:latin typeface="Cambria" pitchFamily="18" charset="0"/>
              </a:rPr>
              <a:t>патриотизма невозможно без формирования толерантности к людям разных национальностей. Наиболее эффективными формами решения этой задачи являются:</a:t>
            </a:r>
          </a:p>
          <a:p>
            <a:pPr algn="just">
              <a:lnSpc>
                <a:spcPct val="150000"/>
              </a:lnSpc>
            </a:pPr>
            <a:r>
              <a:rPr lang="ru-RU" sz="1700" dirty="0">
                <a:latin typeface="Cambria" pitchFamily="18" charset="0"/>
              </a:rPr>
              <a:t>этические беседы;</a:t>
            </a:r>
          </a:p>
          <a:p>
            <a:pPr algn="just">
              <a:lnSpc>
                <a:spcPct val="150000"/>
              </a:lnSpc>
            </a:pPr>
            <a:r>
              <a:rPr lang="ru-RU" sz="1700" dirty="0">
                <a:latin typeface="Cambria" pitchFamily="18" charset="0"/>
              </a:rPr>
              <a:t>подвижные игры, отражающие культуру, быт, занятия разных народов, населяющих нашу планету;</a:t>
            </a:r>
          </a:p>
          <a:p>
            <a:pPr algn="just">
              <a:lnSpc>
                <a:spcPct val="150000"/>
              </a:lnSpc>
            </a:pPr>
            <a:r>
              <a:rPr lang="ru-RU" sz="1700" dirty="0">
                <a:latin typeface="Cambria" pitchFamily="18" charset="0"/>
              </a:rPr>
              <a:t>чтение сказок разных народов, художественных произведений разных писателей и поэтов, в т. ч. родного края (как в детском саду, так и дома), беседы по содержанию </a:t>
            </a:r>
            <a:r>
              <a:rPr lang="ru-RU" sz="1700" dirty="0" smtClean="0">
                <a:latin typeface="Cambria" pitchFamily="18" charset="0"/>
              </a:rPr>
              <a:t>произведений,</a:t>
            </a:r>
            <a:r>
              <a:rPr lang="ru-RU" sz="1700" dirty="0"/>
              <a:t> </a:t>
            </a:r>
            <a:r>
              <a:rPr lang="ru-RU" sz="1700" dirty="0">
                <a:latin typeface="Cambria" pitchFamily="18" charset="0"/>
              </a:rPr>
              <a:t>проведение литературных вечеров, викторин и сказочных путешествий по страницам книг, обыгрывание различных сюжетов, ситуаций c участием героев — представителей разных национальностей</a:t>
            </a:r>
            <a:r>
              <a:rPr lang="ru-RU" sz="1700" dirty="0" smtClean="0">
                <a:latin typeface="Cambria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1700" dirty="0">
                <a:latin typeface="Cambria" pitchFamily="18" charset="0"/>
              </a:rPr>
              <a:t>п</a:t>
            </a:r>
            <a:r>
              <a:rPr lang="ru-RU" sz="1700" dirty="0" smtClean="0">
                <a:latin typeface="Cambria" pitchFamily="18" charset="0"/>
              </a:rPr>
              <a:t>роектная деятельность(</a:t>
            </a:r>
            <a:r>
              <a:rPr lang="ru-RU" sz="1700" dirty="0">
                <a:latin typeface="Cambria" pitchFamily="18" charset="0"/>
              </a:rPr>
              <a:t>р</a:t>
            </a:r>
            <a:r>
              <a:rPr lang="ru-RU" sz="1700" dirty="0" smtClean="0">
                <a:latin typeface="Cambria" pitchFamily="18" charset="0"/>
              </a:rPr>
              <a:t>езультатом </a:t>
            </a:r>
            <a:r>
              <a:rPr lang="ru-RU" sz="1700" dirty="0">
                <a:latin typeface="Cambria" pitchFamily="18" charset="0"/>
              </a:rPr>
              <a:t>проектной деятельности по патриотическому воспитанию старших дошкольников является картотека народных подвижных </a:t>
            </a:r>
            <a:r>
              <a:rPr lang="ru-RU" sz="1700" dirty="0" smtClean="0">
                <a:latin typeface="Cambria" pitchFamily="18" charset="0"/>
              </a:rPr>
              <a:t>игр).</a:t>
            </a:r>
            <a:endParaRPr lang="ru-RU" sz="1700" dirty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endParaRPr lang="ru-RU" sz="17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73013"/>
              </p:ext>
            </p:extLst>
          </p:nvPr>
        </p:nvGraphicFramePr>
        <p:xfrm>
          <a:off x="107029" y="188640"/>
          <a:ext cx="8928992" cy="557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80"/>
                <a:gridCol w="6679412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«Все мы жители планеты Земля»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Расширение социальных представлений детей. Воспитание уважительного отношения к традициям и обычаям других народов. Формирование понимания того, что существуют разные точки зрения и мнения. Чтение художественной литературы и проведение игр в контексте изучения культуры разных народов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«Полезные ископаемые Земли»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полезных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ископаемых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«О чем рассказывает глобус»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первоначальных представлений о планете Земля (океанах, морях, материках), расположении России на карте мира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.Знакомство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с глобусом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«Защитники разных народов»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Расширение представлений о назначении и функциях армии, родах войск, существующих в России и других странах. Развитие эмоционально положительного отношения к русской армии, воспитание желания подражать воинам в ловкости, быстроте, смелости. Организация игровой деятельности, способствующей воспитанию патриотических чувств и уважения к защитникам своей родины. Заучивание пословиц, стихов о подвигах русских солдат в ДОО и дома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«Много праздников в году»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об истории возникновения праздников на Руси. Формирование национального самосознания, чувства принадлежности к национальной культуре. Сообщение сведений об официальных государственных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праздниках),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а также о некоторых религиозных и народных праздниках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666059"/>
              </p:ext>
            </p:extLst>
          </p:nvPr>
        </p:nvGraphicFramePr>
        <p:xfrm>
          <a:off x="107029" y="188640"/>
          <a:ext cx="8928992" cy="31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80"/>
                <a:gridCol w="6679412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«Удивительное место на Земле»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Закрепление представлений о том, что наша планета называется «Земля». Углубление знаний об истории жилищ людей. Организация игры-путешествия с использованием глобуса, продуктивной деятельности «Моя планета»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«Путешествия в разные страны»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Воспитание уважения к людям разной национальности, их культуре, быту, деятельности; чувства гражданственности, патриотизма, толерантного, благожелательного отношения ко всем народам Земли. Беседа по теме «Люди, живущие в разных странах»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«Народные игры разных стран»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Знакомство с играми разных народов, населяющих нашу планету, в которых отражается их культура, быт, национальные занятия. 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3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2.bp.blogspot.com/-Pw4N4RRS_EY/WqjXR6-PgZI/AAAAAAAAJ_A/fTBGwJ7slHoz911cXfdjRjMfSaGiPM71ACLcBGAs/s320/%25D1%2580%25D0%25BE%25D0%25BC%25D0%25B0%25D1%2588%25D0%25BA%25D0%25B8_DoV%2B%252810%25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5"/>
          <a:stretch/>
        </p:blipFill>
        <p:spPr bwMode="auto">
          <a:xfrm>
            <a:off x="107504" y="4878287"/>
            <a:ext cx="2924175" cy="1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лесные фоны\kisspng-silver-birch-bark-bud-leaf-tree-5d421d57011e87.9390535915646139750046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07" y="0"/>
            <a:ext cx="35191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Cambria" pitchFamily="18" charset="0"/>
              </a:rPr>
              <a:t>РАБОТА С СЕМЬЯМИ ВОСПИТАННИКОВ</a:t>
            </a:r>
            <a:endParaRPr lang="ru-RU" sz="3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300" dirty="0" smtClean="0">
                <a:latin typeface="Cambria" pitchFamily="18" charset="0"/>
              </a:rPr>
              <a:t>     Патриотическое </a:t>
            </a:r>
            <a:r>
              <a:rPr lang="ru-RU" sz="2300" dirty="0">
                <a:latin typeface="Cambria" pitchFamily="18" charset="0"/>
              </a:rPr>
              <a:t>воспитание невозможно без участия в этом процессе родителей. Именно в семье закладываются основы патриотических чувств, которые способствуют становлению у ребенка гражданского самосознания.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300" dirty="0" smtClean="0">
                <a:latin typeface="Cambria" pitchFamily="18" charset="0"/>
              </a:rPr>
              <a:t>     Учитывая </a:t>
            </a:r>
            <a:r>
              <a:rPr lang="ru-RU" sz="2300" dirty="0">
                <a:latin typeface="Cambria" pitchFamily="18" charset="0"/>
              </a:rPr>
              <a:t>это, в план по реализации Программы включен раздел «Сотрудничество с родителями», согласно которому семьи воспитанников активно включаются в работу по патриотическому воспитанию дошкольников. Родители помогают педагогам в поиске необходимых материалов (справочной информации, фотографий, иллюстраций), литературы, оформлении выставок, изготовлении наглядных пособий, участвуют в проектной деятельности и разных мероприятиях в ходе изучения детьми тематических блоков, организуют с ними экскурсии по </a:t>
            </a:r>
            <a:r>
              <a:rPr lang="ru-RU" sz="2300" dirty="0" smtClean="0">
                <a:latin typeface="Cambria" pitchFamily="18" charset="0"/>
              </a:rPr>
              <a:t>поселку.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ru-RU" sz="2300" dirty="0">
              <a:latin typeface="Cambria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400" dirty="0">
                <a:latin typeface="Cambria" pitchFamily="18" charset="0"/>
              </a:rPr>
              <a:t>Реализация блоков предусматривает педагогическую диагностику уровня освоения детьми содержания тематических блоков. 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ru-RU" sz="2300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2.bp.blogspot.com/-Pw4N4RRS_EY/WqjXR6-PgZI/AAAAAAAAJ_A/fTBGwJ7slHoz911cXfdjRjMfSaGiPM71ACLcBGAs/s320/%25D1%2580%25D0%25BE%25D0%25BC%25D0%25B0%25D1%2588%25D0%25BA%25D0%25B8_DoV%2B%252810%25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5"/>
          <a:stretch/>
        </p:blipFill>
        <p:spPr bwMode="auto">
          <a:xfrm>
            <a:off x="107504" y="4878287"/>
            <a:ext cx="2924175" cy="1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лесные фоны\depositphotos_23529227-stock-photo-birch-branch-isolated-on-a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05" y="-31541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203" y="2060848"/>
            <a:ext cx="89905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latin typeface="Cambria" pitchFamily="18" charset="0"/>
              </a:rPr>
              <a:t>Создать развивающую среду по патриотическому воспитанию.</a:t>
            </a:r>
            <a:r>
              <a:rPr lang="ru-RU" sz="1600" dirty="0">
                <a:latin typeface="Cambria" pitchFamily="18" charset="0"/>
              </a:rPr>
              <a:t> Чтобы решать задачи патриотического воспитания, в группах необходима соответствующая развивающая среда. Согласно ФГОС она должна способствовать позитивной социализации каждого ребенка, его морально-нравственному и познавательному развитию. В этом помогут патриотический центр, мини-музеи, наглядные материалы и предметы, которые должны быть доступны воспитанникам в течение дня, а не только на занятиях</a:t>
            </a:r>
            <a:r>
              <a:rPr lang="ru-RU" sz="1600" dirty="0" smtClean="0">
                <a:latin typeface="Cambr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latin typeface="Cambria" pitchFamily="18" charset="0"/>
              </a:rPr>
              <a:t>Включать элементы патриотического воспитания в разные виды детской деятельности</a:t>
            </a:r>
            <a:r>
              <a:rPr lang="ru-RU" sz="1600" b="1" i="1" dirty="0" smtClean="0">
                <a:latin typeface="Cambr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b="1" i="1" dirty="0">
                <a:latin typeface="Cambria" pitchFamily="18" charset="0"/>
              </a:rPr>
              <a:t>Планировать совместные мероприятия с родителями.</a:t>
            </a:r>
            <a:endParaRPr lang="ru-RU" sz="1600" i="1" dirty="0" smtClean="0"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ambria" pitchFamily="18" charset="0"/>
              </a:rPr>
              <a:t>ЧТОБЫ РАБОТА БЫЛА УСПЕШНОЙ:</a:t>
            </a:r>
            <a:endParaRPr lang="ru-RU" sz="3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  <a:t>НЕОБХОДИМО:</a:t>
            </a:r>
          </a:p>
          <a:p>
            <a:pPr marL="0" indent="0">
              <a:buNone/>
            </a:pPr>
            <a:endParaRPr lang="ru-RU" sz="18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ru-RU" dirty="0" smtClean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loud.prezentacii.org/18/09/73452/images/scree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mg2.freepng.ru/20180612/obx/kisspng-birch-sap-bud-tree-birch-bark-fern-border-5b203da25702d4.333443851528839586356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43" l="4889" r="98222">
                        <a14:foregroundMark x1="70333" y1="32429" x2="82556" y2="77286"/>
                        <a14:foregroundMark x1="54111" y1="31429" x2="56889" y2="42143"/>
                        <a14:foregroundMark x1="41111" y1="17000" x2="46889" y2="25714"/>
                        <a14:foregroundMark x1="11111" y1="20286" x2="15222" y2="26714"/>
                        <a14:foregroundMark x1="19000" y1="36286" x2="21111" y2="41857"/>
                        <a14:foregroundMark x1="80444" y1="58286" x2="82667" y2="69857"/>
                        <a14:backgroundMark x1="71111" y1="39429" x2="71111" y2="42000"/>
                        <a14:backgroundMark x1="72333" y1="39571" x2="73000" y2="41857"/>
                        <a14:backgroundMark x1="73556" y1="47143" x2="73000" y2="50571"/>
                        <a14:backgroundMark x1="74222" y1="44143" x2="74444" y2="47143"/>
                        <a14:backgroundMark x1="75333" y1="47714" x2="77444" y2="51143"/>
                        <a14:backgroundMark x1="71889" y1="38286" x2="71889" y2="39429"/>
                        <a14:backgroundMark x1="33444" y1="19571" x2="33778" y2="20714"/>
                        <a14:backgroundMark x1="40556" y1="39429" x2="40556" y2="39429"/>
                        <a14:backgroundMark x1="22889" y1="714" x2="22889" y2="714"/>
                        <a14:backgroundMark x1="80667" y1="63000" x2="80222" y2="76143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09" y="0"/>
            <a:ext cx="4146581" cy="32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vatars.mds.yandex.net/get-pdb/194708/1eee5894-6021-4b2e-b5e4-b5741f571218/s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2" b="9887"/>
          <a:stretch/>
        </p:blipFill>
        <p:spPr bwMode="auto">
          <a:xfrm>
            <a:off x="7808229" y="-1"/>
            <a:ext cx="1522381" cy="25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10247" y="188640"/>
            <a:ext cx="8723505" cy="5030019"/>
          </a:xfrm>
        </p:spPr>
        <p:txBody>
          <a:bodyPr>
            <a:noAutofit/>
          </a:bodyPr>
          <a:lstStyle/>
          <a:p>
            <a:pPr marL="0" indent="0" algn="r">
              <a:lnSpc>
                <a:spcPct val="170000"/>
              </a:lnSpc>
              <a:buNone/>
            </a:pPr>
            <a:r>
              <a:rPr lang="ru-RU" sz="1600" dirty="0"/>
              <a:t>Заботливый садовник укрепляет корень, от мощности которого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зависит жизнь растения на протяжении нескольких десятилетий,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Так учитель должен заботиться о воспитании у своих детей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чувства безграничной любви к Родине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sz="1600" i="1" dirty="0"/>
              <a:t>  В.А. Сухомлинский</a:t>
            </a:r>
            <a:r>
              <a:rPr lang="ru-RU" sz="1600" dirty="0" smtClean="0">
                <a:latin typeface="Cambria" pitchFamily="18" charset="0"/>
              </a:rPr>
              <a:t>    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600" dirty="0" smtClean="0">
                <a:latin typeface="Cambria" pitchFamily="18" charset="0"/>
              </a:rPr>
              <a:t>ФГОС </a:t>
            </a:r>
            <a:r>
              <a:rPr lang="ru-RU" sz="1600" dirty="0">
                <a:latin typeface="Cambria" pitchFamily="18" charset="0"/>
              </a:rPr>
              <a:t>ДО предъявляет требования к объединению обучения и воспитания в целостный образовательный процесс на основе духовно – нравственных и социокультурных ценностей и предполагает формирование первичных представлений о малой родине и Отечестве, о социокультурных ценностях нашего народа, об отечественных традициях и праздниках.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600" dirty="0" smtClean="0">
                <a:latin typeface="Cambria" pitchFamily="18" charset="0"/>
              </a:rPr>
              <a:t>       Одним </a:t>
            </a:r>
            <a:r>
              <a:rPr lang="ru-RU" sz="1600" dirty="0">
                <a:latin typeface="Cambria" pitchFamily="18" charset="0"/>
              </a:rPr>
              <a:t>из основных направлений развития воспитания согласно Стратегии развития воспитания в Российской Федерации является обновление воспитательного процесса в рамках патриотического, духовного и нравственного воспитания, а также приобщения детей к культурному наследию. Таким образом, данные направления были и остаются актуальными в деятельности ДОО.</a:t>
            </a:r>
            <a:endParaRPr lang="ru-RU" sz="16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2.bp.blogspot.com/-Pw4N4RRS_EY/WqjXR6-PgZI/AAAAAAAAJ_A/fTBGwJ7slHoz911cXfdjRjMfSaGiPM71ACLcBGAs/s320/%25D1%2580%25D0%25BE%25D0%25BC%25D0%25B0%25D1%2588%25D0%25BA%25D0%25B8_DoV%2B%252810%25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5"/>
          <a:stretch/>
        </p:blipFill>
        <p:spPr bwMode="auto">
          <a:xfrm>
            <a:off x="107504" y="4878287"/>
            <a:ext cx="2924175" cy="1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лесные фоны\kisspng-birch-sap-bud-tree-birch-bark-fern-border-5b203da25702d4.3334438515288395863564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808977" cy="37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лесные фоны\kisspng-birch-sap-bud-tree-birch-bark-fern-border-5b203da25702d4.3334438515288395863564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2075" y="0"/>
            <a:ext cx="4808977" cy="37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8376" y="2967335"/>
            <a:ext cx="8007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Пользователь\Desktop\12 июня подготовка\в работу\IMG-20200611-WA009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6948529" cy="320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7" name="Picture 5" descr="C:\Users\Пользователь\Desktop\ВОВ\Новая папка\Вечер памяти 1.avi_snapshot_06.43_[2020.08.24_13.17.19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1" y="71388"/>
            <a:ext cx="5973763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5" name="Picture 3" descr="C:\Users\Пользователь\Desktop\лесные фоны\depositphotos_23529227-stock-photo-birch-branch-isolated-on-a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05" y="-31541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3.bp.blogspot.com/-2ppNs9emTPo/WqjXxvxuMrI/AAAAAAAAKA4/h_CV_-Msk2sfazHjKGPMFDHJ0WE8-Zk_gCLcBGAs/s1600/%25D1%2580%25D0%25BE%25D0%25BC%25D0%25B0%25D1%2588%25D0%25BA%25D0%25B8_DoV%2B%252831%252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1361"/>
            <a:ext cx="237790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2.bp.blogspot.com/-Pw4N4RRS_EY/WqjXR6-PgZI/AAAAAAAAJ_A/fTBGwJ7slHoz911cXfdjRjMfSaGiPM71ACLcBGAs/s320/%25D1%2580%25D0%25BE%25D0%25BC%25D0%25B0%25D1%2588%25D0%25BA%25D0%25B8_DoV%2B%252810%25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5"/>
          <a:stretch/>
        </p:blipFill>
        <p:spPr bwMode="auto">
          <a:xfrm>
            <a:off x="107504" y="4878287"/>
            <a:ext cx="2924175" cy="1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s://avatars.mds.yandex.net/get-pdb/1866932/8f724094-cf19-4c7b-8cc8-0df25f31febf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5" b="89824" l="0" r="96875">
                        <a14:foregroundMark x1="12305" y1="56556" x2="8203" y2="75147"/>
                        <a14:foregroundMark x1="15137" y1="44423" x2="13281" y2="53816"/>
                        <a14:foregroundMark x1="19238" y1="54207" x2="19336" y2="62622"/>
                        <a14:foregroundMark x1="74316" y1="50489" x2="73145" y2="68102"/>
                        <a14:foregroundMark x1="77832" y1="12524" x2="74805" y2="24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245">
            <a:off x="-194826" y="-84564"/>
            <a:ext cx="4664888" cy="23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8984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Cambria" pitchFamily="18" charset="0"/>
              </a:rPr>
              <a:t>      Методологическая </a:t>
            </a:r>
            <a:r>
              <a:rPr lang="ru-RU" sz="1600" dirty="0">
                <a:latin typeface="Cambria" pitchFamily="18" charset="0"/>
              </a:rPr>
              <a:t>работа по патриотическому воспитанию в ДОУ направлена на повышение квалификационного уровня воспитателей, их педагогической грамотности. Для этого проводятся тематические педсоветы, консультации, </a:t>
            </a:r>
            <a:r>
              <a:rPr lang="ru-RU" sz="1600" dirty="0" err="1">
                <a:latin typeface="Cambria" pitchFamily="18" charset="0"/>
              </a:rPr>
              <a:t>взаимопосещения</a:t>
            </a:r>
            <a:r>
              <a:rPr lang="ru-RU" sz="1600" dirty="0">
                <a:latin typeface="Cambria" pitchFamily="18" charset="0"/>
              </a:rPr>
              <a:t> занятий. Вторая часть методологической работы – это взаимодействие с родителями, семьей ребенка, так как они имеют существенное влияние на формирование личности дошкольника, и важно подсказать им основные направления для успешного развития у детей нравственно-духовных ценностей. С родителями проводятся тематические собрания, беседы, их привлекают к организации и участию в мероприятиях ДОУ. </a:t>
            </a:r>
          </a:p>
        </p:txBody>
      </p:sp>
    </p:spTree>
    <p:extLst>
      <p:ext uri="{BB962C8B-B14F-4D97-AF65-F5344CB8AC3E}">
        <p14:creationId xmlns:p14="http://schemas.microsoft.com/office/powerpoint/2010/main" val="12566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1"/>
            <a:ext cx="9143050" cy="68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Пользователь\Desktop\лесные фоны\catkins-березы-изо-ированные-на-бе-ой-пре-посы-ке-30360037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00">
            <a:off x="-10391" y="-77180"/>
            <a:ext cx="30256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Пользователь\Desktop\пушкинские чтения\IMG-20200527-WA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463280" cy="4617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38" name="Picture 2" descr="https://img-fotki.yandex.ru/get/9584/23869276.106/0_a1cc1_8b8889bf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28" y="4182164"/>
            <a:ext cx="2792374" cy="269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Пользователь\Desktop\Мои рисунки\IMG_13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3" y="2144081"/>
            <a:ext cx="5112060" cy="3408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лесные фоны\kisspng-birch-sap-bud-tree-birch-bark-fern-border-5b203da25702d4.3334438515288395863564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808977" cy="37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30195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Cambria" pitchFamily="18" charset="0"/>
              </a:rPr>
              <a:t>     Работу по воспитанию патриотических чувств ребенка можно разбить на четыре тематических блока</a:t>
            </a:r>
            <a:r>
              <a:rPr lang="ru-RU" sz="1600" dirty="0" smtClean="0"/>
              <a:t>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    1-й блок «МОЯ МАЛАЯ РОДИНА»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Cambria" pitchFamily="18" charset="0"/>
              </a:rPr>
              <a:t>     Дети подробно </a:t>
            </a:r>
            <a:r>
              <a:rPr lang="ru-RU" sz="1600" dirty="0">
                <a:latin typeface="Cambria" pitchFamily="18" charset="0"/>
              </a:rPr>
              <a:t>знакомятся с поселком </a:t>
            </a:r>
            <a:r>
              <a:rPr lang="ru-RU" sz="1600" dirty="0" err="1" smtClean="0">
                <a:latin typeface="Cambria" pitchFamily="18" charset="0"/>
              </a:rPr>
              <a:t>Усть</a:t>
            </a:r>
            <a:r>
              <a:rPr lang="ru-RU" sz="1600" dirty="0" smtClean="0">
                <a:latin typeface="Cambria" pitchFamily="18" charset="0"/>
              </a:rPr>
              <a:t>- </a:t>
            </a:r>
            <a:r>
              <a:rPr lang="ru-RU" sz="1600" dirty="0" err="1" smtClean="0">
                <a:latin typeface="Cambria" pitchFamily="18" charset="0"/>
              </a:rPr>
              <a:t>Нера</a:t>
            </a:r>
            <a:r>
              <a:rPr lang="ru-RU" sz="1600" dirty="0" smtClean="0">
                <a:latin typeface="Cambria" pitchFamily="18" charset="0"/>
              </a:rPr>
              <a:t>, </a:t>
            </a:r>
            <a:r>
              <a:rPr lang="ru-RU" sz="1600" dirty="0">
                <a:latin typeface="Cambria" pitchFamily="18" charset="0"/>
              </a:rPr>
              <a:t>улицей, где они проживают, где </a:t>
            </a:r>
            <a:r>
              <a:rPr lang="ru-RU" sz="1600" dirty="0" smtClean="0">
                <a:latin typeface="Cambria" pitchFamily="18" charset="0"/>
              </a:rPr>
              <a:t>находит    </a:t>
            </a:r>
            <a:r>
              <a:rPr lang="ru-RU" sz="1600" dirty="0" err="1" smtClean="0">
                <a:latin typeface="Cambria" pitchFamily="18" charset="0"/>
              </a:rPr>
              <a:t>ся</a:t>
            </a:r>
            <a:r>
              <a:rPr lang="ru-RU" sz="1600" dirty="0" smtClean="0">
                <a:latin typeface="Cambria" pitchFamily="18" charset="0"/>
              </a:rPr>
              <a:t> </a:t>
            </a:r>
            <a:r>
              <a:rPr lang="ru-RU" sz="1600" dirty="0">
                <a:latin typeface="Cambria" pitchFamily="18" charset="0"/>
              </a:rPr>
              <a:t>их детский сад. Вместе с родителями ходят на экскурсии по поселку, составляют альбом «Дорога от дома до детского сада», карту поселка, изготавливают макеты «Наш </a:t>
            </a:r>
            <a:r>
              <a:rPr lang="ru-RU" sz="1600" dirty="0" smtClean="0">
                <a:latin typeface="Cambria" pitchFamily="18" charset="0"/>
              </a:rPr>
              <a:t>поселок» и</a:t>
            </a:r>
            <a:r>
              <a:rPr lang="ru-RU" sz="1600" dirty="0">
                <a:latin typeface="Cambria" pitchFamily="18" charset="0"/>
              </a:rPr>
              <a:t> др. Затем воспитанники знакомятся с </a:t>
            </a:r>
            <a:r>
              <a:rPr lang="ru-RU" sz="1600" dirty="0" smtClean="0">
                <a:latin typeface="Cambria" pitchFamily="18" charset="0"/>
              </a:rPr>
              <a:t>селами, </a:t>
            </a:r>
            <a:r>
              <a:rPr lang="ru-RU" sz="1600" dirty="0">
                <a:latin typeface="Cambria" pitchFamily="18" charset="0"/>
              </a:rPr>
              <a:t>расположенными рядом с поселком, достопримечательностями </a:t>
            </a:r>
            <a:r>
              <a:rPr lang="ru-RU" sz="1600" dirty="0" smtClean="0">
                <a:latin typeface="Cambria" pitchFamily="18" charset="0"/>
              </a:rPr>
              <a:t>района, природой.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pic>
        <p:nvPicPr>
          <p:cNvPr id="1026" name="Picture 2" descr="https://img-fotki.yandex.ru/get/921322/30348152.251/0_946b9_e45486d0_or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0" b="2947"/>
          <a:stretch/>
        </p:blipFill>
        <p:spPr bwMode="auto">
          <a:xfrm>
            <a:off x="831032" y="3450419"/>
            <a:ext cx="5586346" cy="31734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1.bp.blogspot.com/-ymlGnvyCoKo/WqjX2ThQi8I/AAAAAAAAKBI/r4QA_u8NZWEwjWkVcBho2uBWNubssrVuQCLcBGAs/s320/%25D1%2580%25D0%25BE%25D0%25BC%25D0%25B0%25D1%2588%25D0%25BA%25D0%25B8_DoV%2B%252830%25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19452"/>
            <a:ext cx="3048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487001"/>
              </p:ext>
            </p:extLst>
          </p:nvPr>
        </p:nvGraphicFramePr>
        <p:xfrm>
          <a:off x="467544" y="260648"/>
          <a:ext cx="8376592" cy="603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407"/>
                <a:gridCol w="6266185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«Среди гор в долине»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Знакомство детей с историей возникновения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поселка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Усть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Нера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, его развитием и становлением. Формирование представлений о месторасположении поселка и нахождении его на карте. Составление индивидуальных и коллективных рассказов с опорой на личный опыт и навыки логического мышления.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«Достопримечательности поселка»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Знакомство: с архитектурными строениями на территории; со знаменательными датами в истории и с современной жизнью поселка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«Где работают наши родители?»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Формирование представлений об объектах, находящихся на территории поселка и необходимых для жизни людей в современных условиях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«Улицы нашего поселка»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Формирование представлений о многообразии улиц на территории поселка, знакомство с историей их названий, расположением, протяженностью. Знакомство с достопримечательностями, расположенными на разных улицах, рассказ о знаменитых людях, проживающих на них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«Они прославили наш поселок»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Знакомство с биографиями известных людей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«Водоемы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Усть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Неры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Формирование представлений о водоемах — отдельных экологических зонах, расположенных на территории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Усть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Неры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 Развитие умения устанавливать причинно-следственные связи на примере того, как место расположения географического объекта определяет его название .Наблюдение за жизнью перелетных уток на водоеме в разное время года. Определение роли водоемов в жизни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усть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нерцев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9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600" dirty="0" smtClean="0">
              <a:latin typeface="Cambria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831124"/>
              </p:ext>
            </p:extLst>
          </p:nvPr>
        </p:nvGraphicFramePr>
        <p:xfrm>
          <a:off x="467544" y="260648"/>
          <a:ext cx="8376592" cy="623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407"/>
                <a:gridCol w="6266185"/>
              </a:tblGrid>
              <a:tr h="58552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07065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«Полезные ископаемые»</a:t>
                      </a:r>
                      <a:endParaRPr lang="ru-RU" sz="1800" b="0" i="0" u="none" strike="noStrike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Формирование представлений о полезных ископаемых поселка (гипсе, ангидрите, глине, песке), их добыче в промышленном и бытовом масштабе и характере использования в народных промыслах, на предприятиях, в быту. Развитие умения устанавливать взаимосвязь между фактами на примере того, как современные машины облегчают труд людей на приисках, улучшают его результаты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«Природа родного края»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Формирование представлений о многообразии животного и растительного мира, природных достопримечательностях поселка. Развитие умения устанавливать причинно-следственные связи на примере происхождения названий различных природных объектов. Расширение знаний о животных, растениях, насекомых, занесенных в Красную. Закрепление правил поведения в лесу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«Праздники в 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Усть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-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Нере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о «местных» праздниках, их 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значимости.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Развитие интереса к истории и праздничным традициям поселка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effectLst/>
                          <a:latin typeface="Cambria" pitchFamily="18" charset="0"/>
                        </a:rPr>
                        <a:t>«Родной поселок»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Проведение диагностической викторины по выявлению уровня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сформированности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 знаний и представлений о родном поселке, умения узнавать и называть его природные и архитектурные памятники</a:t>
                      </a:r>
                    </a:p>
                  </a:txBody>
                  <a:tcPr/>
                </a:tc>
              </a:tr>
              <a:tr h="58552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«Они защищали Родину»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Формирование представлений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о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усть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- </a:t>
                      </a:r>
                      <a:r>
                        <a:rPr lang="ru-RU" sz="1400" dirty="0" err="1" smtClean="0">
                          <a:effectLst/>
                          <a:latin typeface="Cambria" pitchFamily="18" charset="0"/>
                        </a:rPr>
                        <a:t>нерцах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—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защитниках Родины во время Великой Отечественной войны. Расширение знаний об экспонатах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Музея.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Рассказ о героях Великой Отечественной войны, которые живут на территории поселка, проведение встреч с ветеранами. Формирование чувства уважения к людям военной профессии. Организация выпуска семейных листовок, поздравлений и газеты, посвященных Дню Победы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6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krot.info/uploads/posts/2020-01/thumbs/1580325574_35-p-rossiiskie-foni-dlya-prezentatsii-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 bwMode="auto">
          <a:xfrm>
            <a:off x="0" y="0"/>
            <a:ext cx="9143050" cy="68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1.bp.blogspot.com/-kSvsuo2R0D4/WqjXzo-w1WI/AAAAAAAAKA8/39J4Nm1AIpAKnF8ukwdUWkHooSZah29jQCLcBGAs/s320/%25D1%2580%25D0%25BE%25D0%25BC%25D0%25B0%25D1%2588%25D0%25BA%25D0%25B8_DoV%2B%252832%252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6"/>
          <a:stretch/>
        </p:blipFill>
        <p:spPr bwMode="auto">
          <a:xfrm>
            <a:off x="9394" y="4518081"/>
            <a:ext cx="1905000" cy="231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лесные фоны\kisspng-silver-birch-bark-bud-leaf-tree-5d421d57011e87.9390535915646139750046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07" y="0"/>
            <a:ext cx="35191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1894" y="260648"/>
            <a:ext cx="5904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mbria" pitchFamily="18" charset="0"/>
              </a:rPr>
              <a:t>     2-й блок «АЛМАЗНАЯ ЯКУТИЯ»</a:t>
            </a:r>
            <a:endParaRPr lang="ru-RU" sz="2400" dirty="0">
              <a:solidFill>
                <a:srgbClr val="FF0000"/>
              </a:solidFill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79512" y="947316"/>
            <a:ext cx="8229600" cy="24768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Cambria" pitchFamily="18" charset="0"/>
              </a:rPr>
              <a:t>Предусматривает ознакомление дошкольников с Республикой Саха(Якутия)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latin typeface="Cambria" pitchFamily="18" charset="0"/>
              </a:rPr>
              <a:t>  Реализация </a:t>
            </a:r>
            <a:r>
              <a:rPr lang="ru-RU" sz="1600" dirty="0">
                <a:latin typeface="Cambria" pitchFamily="18" charset="0"/>
              </a:rPr>
              <a:t>первых двух блоков </a:t>
            </a:r>
            <a:r>
              <a:rPr lang="ru-RU" sz="1600" dirty="0" smtClean="0">
                <a:latin typeface="Cambria" pitchFamily="18" charset="0"/>
              </a:rPr>
              <a:t>предусматривает</a:t>
            </a:r>
            <a:r>
              <a:rPr lang="ru-RU" sz="1600" dirty="0">
                <a:latin typeface="Cambria" pitchFamily="18" charset="0"/>
              </a:rPr>
              <a:t> пополнение предметно-развивающей среды картами </a:t>
            </a:r>
            <a:r>
              <a:rPr lang="ru-RU" sz="1600" dirty="0" smtClean="0">
                <a:latin typeface="Cambria" pitchFamily="18" charset="0"/>
              </a:rPr>
              <a:t>поселка, района, республики, буклетами, </a:t>
            </a:r>
            <a:r>
              <a:rPr lang="ru-RU" sz="1600" dirty="0">
                <a:latin typeface="Cambria" pitchFamily="18" charset="0"/>
              </a:rPr>
              <a:t>наглядной информацией о достопримечательностях </a:t>
            </a:r>
            <a:r>
              <a:rPr lang="ru-RU" sz="1600" dirty="0" smtClean="0">
                <a:latin typeface="Cambria" pitchFamily="18" charset="0"/>
              </a:rPr>
              <a:t>,местных </a:t>
            </a:r>
            <a:r>
              <a:rPr lang="ru-RU" sz="1600" dirty="0">
                <a:latin typeface="Cambria" pitchFamily="18" charset="0"/>
              </a:rPr>
              <a:t>традициях, разнообразии природного мира. В ходе знакомства с данным материалом знания дошкольников о малой родине значительно расширяются.</a:t>
            </a:r>
          </a:p>
        </p:txBody>
      </p:sp>
      <p:pic>
        <p:nvPicPr>
          <p:cNvPr id="2050" name="Picture 2" descr="https://cdn.vashgorod.ru/uploads/images/news/e17c04f6145901ac1af4afab2081150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28" y="3257250"/>
            <a:ext cx="5498331" cy="361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4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568</Words>
  <Application>Microsoft Office PowerPoint</Application>
  <PresentationFormat>Экран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МБДОУ «УНДС №3 «СКАЗКА»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3-й блок ««МЫ — РОССИЯНЕ»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СЕМЬЯМИ ВОСПИТАННИКОВ</vt:lpstr>
      <vt:lpstr>ЧТОБЫ РАБОТА БЫЛА УСПЕШНОЙ: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2020-08-24T00:29:50Z</dcterms:created>
  <dcterms:modified xsi:type="dcterms:W3CDTF">2020-08-27T01:19:13Z</dcterms:modified>
</cp:coreProperties>
</file>