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</p:sldMasterIdLst>
  <p:notesMasterIdLst>
    <p:notesMasterId r:id="rId21"/>
  </p:notesMasterIdLst>
  <p:sldIdLst>
    <p:sldId id="256" r:id="rId2"/>
    <p:sldId id="258" r:id="rId3"/>
    <p:sldId id="263" r:id="rId4"/>
    <p:sldId id="271" r:id="rId5"/>
    <p:sldId id="260" r:id="rId6"/>
    <p:sldId id="262" r:id="rId7"/>
    <p:sldId id="273" r:id="rId8"/>
    <p:sldId id="274" r:id="rId9"/>
    <p:sldId id="275" r:id="rId10"/>
    <p:sldId id="276" r:id="rId11"/>
    <p:sldId id="277" r:id="rId12"/>
    <p:sldId id="261" r:id="rId13"/>
    <p:sldId id="265" r:id="rId14"/>
    <p:sldId id="266" r:id="rId15"/>
    <p:sldId id="270" r:id="rId16"/>
    <p:sldId id="278" r:id="rId17"/>
    <p:sldId id="269" r:id="rId18"/>
    <p:sldId id="268" r:id="rId19"/>
    <p:sldId id="279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9832" autoAdjust="0"/>
  </p:normalViewPr>
  <p:slideViewPr>
    <p:cSldViewPr snapToGrid="0">
      <p:cViewPr varScale="1">
        <p:scale>
          <a:sx n="97" d="100"/>
          <a:sy n="97" d="100"/>
        </p:scale>
        <p:origin x="96" y="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AB1DA9-B52F-4FAD-8202-2EEB34FBA747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EFCAA7-4CD2-4F7B-BCAD-4B7D27E1D3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3685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EFCAA7-4CD2-4F7B-BCAD-4B7D27E1D3F8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8922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A439F-BBE2-4735-B898-9B158850E585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A51CF-EC46-41AA-839F-3530D7D0E0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2503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A439F-BBE2-4735-B898-9B158850E585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A51CF-EC46-41AA-839F-3530D7D0E0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4869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A439F-BBE2-4735-B898-9B158850E585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A51CF-EC46-41AA-839F-3530D7D0E01C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9628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A439F-BBE2-4735-B898-9B158850E585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A51CF-EC46-41AA-839F-3530D7D0E0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37336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A439F-BBE2-4735-B898-9B158850E585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A51CF-EC46-41AA-839F-3530D7D0E01C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576642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A439F-BBE2-4735-B898-9B158850E585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A51CF-EC46-41AA-839F-3530D7D0E0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23287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A439F-BBE2-4735-B898-9B158850E585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A51CF-EC46-41AA-839F-3530D7D0E0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05622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A439F-BBE2-4735-B898-9B158850E585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A51CF-EC46-41AA-839F-3530D7D0E0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17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A439F-BBE2-4735-B898-9B158850E585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A51CF-EC46-41AA-839F-3530D7D0E0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6876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A439F-BBE2-4735-B898-9B158850E585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A51CF-EC46-41AA-839F-3530D7D0E0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841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A439F-BBE2-4735-B898-9B158850E585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A51CF-EC46-41AA-839F-3530D7D0E0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5244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A439F-BBE2-4735-B898-9B158850E585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A51CF-EC46-41AA-839F-3530D7D0E0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6264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A439F-BBE2-4735-B898-9B158850E585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A51CF-EC46-41AA-839F-3530D7D0E0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7505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A439F-BBE2-4735-B898-9B158850E585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A51CF-EC46-41AA-839F-3530D7D0E0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5975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A439F-BBE2-4735-B898-9B158850E585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A51CF-EC46-41AA-839F-3530D7D0E0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0503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A439F-BBE2-4735-B898-9B158850E585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A51CF-EC46-41AA-839F-3530D7D0E0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6730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A439F-BBE2-4735-B898-9B158850E585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1AA51CF-EC46-41AA-839F-3530D7D0E0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9446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f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fi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fi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fi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fi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fi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nsultant.ru/document/cons_doc_LAW_19558/" TargetMode="External"/><Relationship Id="rId2" Type="http://schemas.openxmlformats.org/officeDocument/2006/relationships/hyperlink" Target="http://www.consultant.ru/document/cons_doc_LAW_140174/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publication.pravo.gov.ru/Document/View/0001202011120001" TargetMode="External"/><Relationship Id="rId5" Type="http://schemas.openxmlformats.org/officeDocument/2006/relationships/hyperlink" Target="http://publication.pravo.gov.ru/Document/View/0001202012210122" TargetMode="External"/><Relationship Id="rId4" Type="http://schemas.openxmlformats.org/officeDocument/2006/relationships/hyperlink" Target="https://www.consultant.ru/document/cons_doc_LAW_154637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cntd.ru/document/423902254" TargetMode="External"/><Relationship Id="rId2" Type="http://schemas.openxmlformats.org/officeDocument/2006/relationships/hyperlink" Target="http://publication.pravo.gov.ru/Document/View/0001202009010021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suntarmouo.ru/wp-content/uploads/2021/06/prikaz-minobrnauki-rsya_ob-obespechenii-obektivnosti-provedenii-proczedur-oko.pdf" TargetMode="External"/><Relationship Id="rId5" Type="http://schemas.openxmlformats.org/officeDocument/2006/relationships/hyperlink" Target="https://suntarmouo.ru/wp-content/uploads/2021/06/prikaz-minobrnauki-rsya-ob-ispolzovanii-rezultatov-oko.pdf" TargetMode="External"/><Relationship Id="rId4" Type="http://schemas.openxmlformats.org/officeDocument/2006/relationships/hyperlink" Target="https://minobrnauki.sakha.gov.ru/uploads/76/2371eda37d8669571b8f30f12761dc7ad6b5c298.pdf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A6AF48B-F85D-8CA0-983B-3364398CED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87229" y="6490626"/>
            <a:ext cx="483765" cy="535153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DCBEEF1-1A37-BE6F-8CB4-B29FDB2CCAD5}"/>
              </a:ext>
            </a:extLst>
          </p:cNvPr>
          <p:cNvSpPr/>
          <p:nvPr/>
        </p:nvSpPr>
        <p:spPr>
          <a:xfrm>
            <a:off x="3280095" y="1963024"/>
            <a:ext cx="5025006" cy="479850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Заголовок 11">
            <a:extLst>
              <a:ext uri="{FF2B5EF4-FFF2-40B4-BE49-F238E27FC236}">
                <a16:creationId xmlns:a16="http://schemas.microsoft.com/office/drawing/2014/main" id="{D58F953B-9BE7-62D1-05FA-AC8588A7E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492" y="1375576"/>
            <a:ext cx="5460023" cy="5544211"/>
          </a:xfrm>
        </p:spPr>
        <p:txBody>
          <a:bodyPr>
            <a:norm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«УНДС общеразвивающего вида №3 «Сказка» 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Паспорт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младшей группы «Гномики»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Золотова Е.В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2024-2025 г.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Оймяконский улус п. Усть-Нера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17FBDF5-B000-F6F0-D8FE-BB1DE3ECC5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721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:a16="http://schemas.microsoft.com/office/drawing/2014/main" id="{8F09F129-2677-38A8-AF0E-3B164A3A82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4855" y="417786"/>
            <a:ext cx="8986345" cy="6211614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ru-RU" sz="2800" i="1" u="none" strike="noStrike" dirty="0">
                <a:solidFill>
                  <a:srgbClr val="92D05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ПРИНЦИПЫ ПОСТРОЕНИЯ</a:t>
            </a:r>
          </a:p>
          <a:p>
            <a:pPr algn="ctr"/>
            <a:endParaRPr lang="ru-RU" sz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Развивающая среда построена на следующих принципах:</a:t>
            </a:r>
            <a:endParaRPr lang="ru-RU" sz="1800" b="0" i="0" dirty="0">
              <a:solidFill>
                <a:srgbClr val="000000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l"/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1) насыщенность;</a:t>
            </a:r>
            <a:endParaRPr lang="ru-RU" sz="1800" b="0" i="0" dirty="0">
              <a:solidFill>
                <a:srgbClr val="000000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l"/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2)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трансформируемость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;</a:t>
            </a:r>
            <a:endParaRPr lang="ru-RU" sz="1800" b="0" i="0" dirty="0">
              <a:solidFill>
                <a:srgbClr val="000000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l"/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3)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полифункциональность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;</a:t>
            </a:r>
            <a:endParaRPr lang="ru-RU" sz="1800" b="0" i="0" dirty="0">
              <a:solidFill>
                <a:srgbClr val="000000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l"/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4) вариативной;</a:t>
            </a:r>
            <a:endParaRPr lang="ru-RU" sz="1800" b="0" i="0" dirty="0">
              <a:solidFill>
                <a:srgbClr val="000000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l"/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5) доступность;</a:t>
            </a:r>
            <a:endParaRPr lang="ru-RU" sz="1800" b="0" i="0" dirty="0">
              <a:solidFill>
                <a:srgbClr val="000000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l"/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6) безопасной.</a:t>
            </a:r>
            <a:endParaRPr lang="ru-RU" sz="1800" b="0" i="0" dirty="0">
              <a:solidFill>
                <a:srgbClr val="000000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indent="629920" algn="l"/>
            <a:r>
              <a:rPr lang="ru-RU" sz="1800" b="0" i="1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Насыщенность 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среды соответствует возрастным возможностям детей и содержанию Программы.</a:t>
            </a:r>
            <a:endParaRPr lang="ru-RU" sz="1800" b="0" i="0" dirty="0">
              <a:solidFill>
                <a:srgbClr val="000000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indent="629920" algn="l"/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Образовательное пространство оснащено средствами обучения и воспитания, соответствующими материалами, игровым, спортивным, оздоровительным оборудованием, инвентарем, которые обеспечивают:</a:t>
            </a:r>
            <a:endParaRPr lang="ru-RU" sz="1800" b="0" i="0" dirty="0">
              <a:solidFill>
                <a:srgbClr val="000000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l"/>
            <a:r>
              <a:rPr lang="ru-RU" sz="1800" b="0" i="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⮚ 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игровую, познавательную, исследовательскую и творческую</a:t>
            </a:r>
            <a:endParaRPr lang="ru-RU" sz="1800" b="0" i="0" dirty="0">
              <a:solidFill>
                <a:srgbClr val="000000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l"/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активность всех воспитанников, экспериментирование с доступными</a:t>
            </a:r>
            <a:endParaRPr lang="ru-RU" sz="1800" b="0" i="0" dirty="0">
              <a:solidFill>
                <a:srgbClr val="000000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l"/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детям материалами (в том числе с песком и водой);</a:t>
            </a:r>
            <a:endParaRPr lang="ru-RU" sz="1800" b="0" i="0" dirty="0">
              <a:solidFill>
                <a:srgbClr val="000000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l"/>
            <a:r>
              <a:rPr lang="ru-RU" sz="1800" b="0" i="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⮚ 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двигательную активность, в том числе развитие крупной и мелкой</a:t>
            </a:r>
            <a:endParaRPr lang="ru-RU" sz="1800" b="0" i="0" dirty="0">
              <a:solidFill>
                <a:srgbClr val="000000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l"/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моторики, участие в подвижных играх и соревнованиях;</a:t>
            </a:r>
            <a:endParaRPr lang="ru-RU" sz="1800" b="0" i="0" dirty="0">
              <a:solidFill>
                <a:srgbClr val="000000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l"/>
            <a:r>
              <a:rPr lang="ru-RU" sz="1800" b="0" i="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⮚ 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эмоциональное благополучие детей во взаимодействии с предметно-</a:t>
            </a:r>
            <a:endParaRPr lang="ru-RU" sz="1800" b="0" i="0" dirty="0">
              <a:solidFill>
                <a:srgbClr val="000000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l"/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пространственным окружением;</a:t>
            </a:r>
            <a:endParaRPr lang="ru-RU" sz="1800" b="0" i="0" dirty="0">
              <a:solidFill>
                <a:srgbClr val="000000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l"/>
            <a:r>
              <a:rPr lang="ru-RU" sz="1800" b="0" i="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⮚ 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возможность самовыражения детей.</a:t>
            </a:r>
            <a:endParaRPr lang="ru-RU" sz="1800" b="0" i="0" dirty="0">
              <a:solidFill>
                <a:srgbClr val="000000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61228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:a16="http://schemas.microsoft.com/office/drawing/2014/main" id="{A28DF2A5-FC54-E3EA-0AC8-8BE637EE7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5441" y="559676"/>
            <a:ext cx="9451427" cy="5990895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ru-RU" sz="2800" b="1" i="1" u="none" strike="noStrike" dirty="0">
                <a:solidFill>
                  <a:srgbClr val="92D05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ПРИНЦИПЫ ПОСТРОЕНИЯ</a:t>
            </a:r>
          </a:p>
          <a:p>
            <a:pPr algn="ctr"/>
            <a:endParaRPr lang="ru-RU" sz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indent="629920"/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Для детей раннего возраста образовательное пространство предоставляет необходимые и достаточные возможности для движения, предметной и игровой деятельности с разными материалами.</a:t>
            </a:r>
            <a:endParaRPr lang="ru-RU" sz="1800" b="0" i="0" dirty="0">
              <a:solidFill>
                <a:srgbClr val="000000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indent="629920"/>
            <a:r>
              <a:rPr lang="ru-RU" sz="1800" b="0" i="1" dirty="0" err="1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Трансформируемость</a:t>
            </a:r>
            <a:r>
              <a:rPr lang="ru-RU" sz="1800" b="0" i="1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 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пространства дает возможность изменений предметно- пространственной среды в зависимости от образовательной ситуации, в том числе от меняющихся интересов и возможностей детей;</a:t>
            </a:r>
            <a:endParaRPr lang="ru-RU" sz="1800" b="0" i="0" dirty="0">
              <a:solidFill>
                <a:srgbClr val="000000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indent="629920"/>
            <a:r>
              <a:rPr lang="ru-RU" sz="1800" b="0" i="1" dirty="0" err="1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Полифункциональность</a:t>
            </a:r>
            <a:r>
              <a:rPr lang="ru-RU" sz="1800" b="0" i="1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 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материалов позволяет разнообразно использовать различные составляющих предметной среды: детскую мебель, маты, мягкие модули, ширмы, природные материалы, пригодные в разных видах детской активности (в том числе в качестве предметов-заместителей в детской игре).</a:t>
            </a:r>
            <a:endParaRPr lang="ru-RU" sz="1800" b="0" i="0" dirty="0">
              <a:solidFill>
                <a:srgbClr val="000000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indent="629920"/>
            <a:r>
              <a:rPr lang="ru-RU" sz="1800" b="0" i="1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Вариативность 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среды позволяет создать различные пространства (для игры, конструирования, уединения и пр.), а также разнообразный материал, игры, игрушки и оборудование, обеспечивают свободный выбор детей. Игровой материал периодически сменяется, что стимулирует игровую,</a:t>
            </a:r>
            <a:endParaRPr lang="ru-RU" sz="1800" b="0" i="0" dirty="0">
              <a:solidFill>
                <a:srgbClr val="000000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двигательную, познавательную и исследовательскую активность детей.</a:t>
            </a:r>
            <a:endParaRPr lang="ru-RU" sz="1800" b="0" i="0" dirty="0">
              <a:solidFill>
                <a:srgbClr val="000000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indent="629920"/>
            <a:r>
              <a:rPr lang="ru-RU" sz="1800" b="0" i="1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Доступность 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среды создает условия для свободного доступа детей к играм, игрушкам, материалам, пособиям, обеспечивающим все основные вид</a:t>
            </a:r>
            <a:endParaRPr lang="ru-RU" sz="1800" b="0" i="0" dirty="0">
              <a:solidFill>
                <a:srgbClr val="000000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детской активности; исправность и сохранность материалов и оборудования.</a:t>
            </a:r>
            <a:endParaRPr lang="ru-RU" sz="1800" b="0" i="0" dirty="0">
              <a:solidFill>
                <a:srgbClr val="000000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indent="629920"/>
            <a:r>
              <a:rPr lang="ru-RU" sz="1800" b="0" i="1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Безопасность 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предметно-пространственной среды обеспечивает соответствие всех ее элементов требованиям по надежности и безопасности</a:t>
            </a:r>
            <a:endParaRPr lang="ru-RU" sz="1800" b="0" i="0" dirty="0">
              <a:solidFill>
                <a:srgbClr val="000000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их использования.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41121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:a16="http://schemas.microsoft.com/office/drawing/2014/main" id="{5900A83F-DD0A-1A1A-3ACD-B09242605E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4446" y="477078"/>
            <a:ext cx="11025554" cy="6257829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ОБЩАЯ ХАРАКТЕРИСТИКА</a:t>
            </a:r>
          </a:p>
          <a:p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Расположена на 2-м этаже двухэтажного здания, постройки 1980года.</a:t>
            </a:r>
          </a:p>
          <a:p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Состоит из 5 помещений: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Групповая комната.</a:t>
            </a:r>
          </a:p>
          <a:p>
            <a:pPr algn="just"/>
            <a:r>
              <a:rPr lang="ru-RU" sz="2800" u="sng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Назначение: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ведение воспитательного и образовательного процесса, обеспечение игровой деятельности, экспериментальной деятельности, режимные моменты.</a:t>
            </a:r>
          </a:p>
          <a:p>
            <a:pPr algn="just"/>
            <a:r>
              <a:rPr lang="ru-RU" sz="2800" u="sng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Общая площадь: 59,7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Раздевалка.</a:t>
            </a:r>
          </a:p>
          <a:p>
            <a:pPr lvl="0" algn="just"/>
            <a:r>
              <a:rPr lang="ru-RU" sz="2800" u="sng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Назначение: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прием детей,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ПРС для информирования родителей с условиями пребывания детей в детском саду, оказание консультативной помощи.</a:t>
            </a:r>
          </a:p>
          <a:p>
            <a:pPr lvl="0" algn="just"/>
            <a:r>
              <a:rPr lang="ru-RU" sz="2800" u="sng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Общая площадь: 29,0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285750" lvl="0" indent="-285750" algn="just">
              <a:buFont typeface="Wingdings" panose="05000000000000000000" pitchFamily="2" charset="2"/>
              <a:buChar char="q"/>
            </a:pP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Посуда-моечная.</a:t>
            </a:r>
          </a:p>
          <a:p>
            <a:pPr lvl="0" algn="just"/>
            <a:r>
              <a:rPr lang="ru-RU" sz="2800" u="sng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Назначение: 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хранение и обработка посуды.</a:t>
            </a:r>
          </a:p>
          <a:p>
            <a:pPr lvl="0" algn="just"/>
            <a:r>
              <a:rPr lang="ru-RU" sz="2800" u="sng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Общая площадь: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3,1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Умывальная комната.</a:t>
            </a:r>
          </a:p>
          <a:p>
            <a:r>
              <a:rPr lang="ru-RU" sz="2800" u="sng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Назначение: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проведение и воспитание гигиенических навыков детей.</a:t>
            </a:r>
          </a:p>
          <a:p>
            <a:r>
              <a:rPr lang="ru-RU" sz="2800" u="sng" kern="1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Общая площадь: 10,1</a:t>
            </a:r>
            <a:endParaRPr lang="ru-RU" sz="2800" kern="1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Туалетная комната</a:t>
            </a:r>
          </a:p>
          <a:p>
            <a:r>
              <a:rPr lang="ru-RU" sz="2800" u="sng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Назначение: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проведение и воспитание гигиенических навыков детей.</a:t>
            </a:r>
          </a:p>
          <a:p>
            <a:r>
              <a:rPr lang="ru-RU" sz="2800" u="sng" kern="1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Общая площадь: 4,5</a:t>
            </a:r>
            <a:endParaRPr lang="ru-RU" sz="2800" u="sng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285750" indent="-285750"/>
            <a:endParaRPr lang="ru-RU" sz="2800" dirty="0">
              <a:solidFill>
                <a:srgbClr val="C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3140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580B01-5570-E419-0C56-C91EAEB9D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378373"/>
            <a:ext cx="7022122" cy="1064172"/>
          </a:xfrm>
        </p:spPr>
        <p:txBody>
          <a:bodyPr>
            <a:normAutofit fontScale="90000"/>
          </a:bodyPr>
          <a:lstStyle/>
          <a:p>
            <a:r>
              <a:rPr lang="ru-RU" i="1" dirty="0">
                <a:solidFill>
                  <a:schemeClr val="accent1"/>
                </a:solidFill>
                <a:latin typeface="Bahnschrift SemiBold SemiConden" panose="020B0502040204020203" pitchFamily="34" charset="0"/>
              </a:rPr>
              <a:t>           Приемная (раздевалка)  </a:t>
            </a:r>
            <a:br>
              <a:rPr lang="ru-RU" i="1" dirty="0">
                <a:solidFill>
                  <a:schemeClr val="accent1"/>
                </a:solidFill>
                <a:latin typeface="Bahnschrift SemiBold SemiConden" panose="020B0502040204020203" pitchFamily="34" charset="0"/>
              </a:rPr>
            </a:br>
            <a:br>
              <a:rPr lang="ru-RU" i="1" dirty="0">
                <a:solidFill>
                  <a:schemeClr val="accent1"/>
                </a:solidFill>
                <a:latin typeface="Bahnschrift SemiBold SemiConden" panose="020B0502040204020203" pitchFamily="34" charset="0"/>
              </a:rPr>
            </a:br>
            <a:br>
              <a:rPr lang="ru-RU" i="1" dirty="0">
                <a:solidFill>
                  <a:schemeClr val="accent1"/>
                </a:solidFill>
                <a:latin typeface="Bahnschrift SemiBold SemiConden" panose="020B0502040204020203" pitchFamily="34" charset="0"/>
              </a:rPr>
            </a:br>
            <a:endParaRPr lang="ru-RU" i="1" dirty="0">
              <a:solidFill>
                <a:schemeClr val="accent1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E9991FC-5524-8687-6ADE-01AFB2790A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3076" y="1442545"/>
            <a:ext cx="6588572" cy="4840014"/>
          </a:xfrm>
        </p:spPr>
        <p:txBody>
          <a:bodyPr>
            <a:normAutofit/>
          </a:bodyPr>
          <a:lstStyle/>
          <a:p>
            <a:pPr marL="0" marR="0" lvl="0" indent="2286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Назначение</a:t>
            </a:r>
            <a:r>
              <a:rPr lang="ru-RU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: Прием детей, использование ПРС для информирования родителей с условиями пребывания детей в детском саду. Оказание консультативной помощи</a:t>
            </a:r>
          </a:p>
          <a:p>
            <a:pPr marL="0" marR="0" lvl="0" indent="2286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111111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+mn-cs"/>
            </a:endParaRPr>
          </a:p>
          <a:p>
            <a:pPr marL="0" marR="0" lvl="0" indent="2286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111111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+mn-cs"/>
            </a:endParaRPr>
          </a:p>
          <a:p>
            <a:pPr marL="0" marR="0" lvl="0" indent="2286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1. Кабинки для хранения одежды детей –25 шт.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+mn-cs"/>
            </a:endParaRPr>
          </a:p>
          <a:p>
            <a:pPr marL="0" marR="0" lvl="0" indent="2286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2. Скамейки -1 шт.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+mn-cs"/>
            </a:endParaRPr>
          </a:p>
          <a:p>
            <a:pPr marL="0" marR="0" lvl="0" indent="2286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3. Информационный стенд для родителей – 1шт.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+mn-cs"/>
            </a:endParaRPr>
          </a:p>
          <a:p>
            <a:pPr marL="0" marR="0" lvl="0" indent="2286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4. Папки-передвижки- 2 шт.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+mn-cs"/>
            </a:endParaRPr>
          </a:p>
          <a:p>
            <a:pPr marL="0" marR="0" lvl="0" indent="2286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5. Стенд «Наше творчество» -  1шт.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+mn-cs"/>
            </a:endParaRPr>
          </a:p>
          <a:p>
            <a:pPr marL="0" marR="0" lvl="0" indent="2286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6. Уголок здоровья – 1 шт.</a:t>
            </a:r>
          </a:p>
          <a:p>
            <a:pPr marL="0" marR="0" lvl="0" indent="2286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7. Уголок безопасности -1 шт.</a:t>
            </a:r>
          </a:p>
          <a:p>
            <a:pPr marL="0" marR="0" lvl="0" indent="2286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8. Стенд меню – 1 шт.</a:t>
            </a:r>
          </a:p>
          <a:p>
            <a:pPr marL="0" marR="0" lvl="0" indent="2286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9. Уголок детства – 1 шт.</a:t>
            </a:r>
          </a:p>
          <a:p>
            <a:pPr marL="0" marR="0" lvl="0" indent="2286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Раздевалка площадью – 29,0 м3</a:t>
            </a:r>
          </a:p>
          <a:p>
            <a:pPr marL="0" marR="0" lvl="0" indent="2286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Освещение раздевалки  – 2 окна, </a:t>
            </a:r>
            <a:r>
              <a:rPr lang="ru-RU" sz="16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4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 лампы.</a:t>
            </a:r>
          </a:p>
          <a:p>
            <a:endParaRPr lang="ru-RU" dirty="0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A1CB9346-977B-5C6E-21E9-99118E440C6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629" y="2633494"/>
            <a:ext cx="4354129" cy="3002025"/>
          </a:xfrm>
        </p:spPr>
      </p:pic>
    </p:spTree>
    <p:extLst>
      <p:ext uri="{BB962C8B-B14F-4D97-AF65-F5344CB8AC3E}">
        <p14:creationId xmlns:p14="http://schemas.microsoft.com/office/powerpoint/2010/main" val="15393732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A0FD39-6668-3196-BE75-48B6604D1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6261" y="212835"/>
            <a:ext cx="5320863" cy="662152"/>
          </a:xfrm>
        </p:spPr>
        <p:txBody>
          <a:bodyPr>
            <a:normAutofit/>
          </a:bodyPr>
          <a:lstStyle/>
          <a:p>
            <a:r>
              <a:rPr lang="ru-RU" sz="2400" b="1" i="1" dirty="0">
                <a:solidFill>
                  <a:srgbClr val="00B0F0"/>
                </a:solidFill>
              </a:rPr>
              <a:t>Групповая комната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6D0CE5D-907E-E1BA-8685-8F8D78AFD1E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865" y="3429000"/>
            <a:ext cx="4621822" cy="3034407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0089F3-01C5-6FED-AE8A-3C3F62714365}"/>
              </a:ext>
            </a:extLst>
          </p:cNvPr>
          <p:cNvSpPr txBox="1"/>
          <p:nvPr/>
        </p:nvSpPr>
        <p:spPr>
          <a:xfrm>
            <a:off x="617786" y="874987"/>
            <a:ext cx="854198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Назначение: Обеспечение условий комфортного проживания детьми дошкольного Возраста и приобщение к социализации в обществе с учетом всех принципов построения развивающей предметно – пространственной среды.</a:t>
            </a:r>
            <a:br>
              <a:rPr lang="ru-RU" sz="18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Групповая комната площадью:  -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59</a:t>
            </a:r>
            <a:r>
              <a:rPr lang="ru-RU" sz="18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,7 м3</a:t>
            </a:r>
            <a:br>
              <a:rPr lang="ru-RU" sz="18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столов – 9шт. , стульев -16шт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, </a:t>
            </a:r>
            <a:r>
              <a:rPr lang="ru-RU" sz="18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,кроватки для сна   - 15шт.,  стол для воспитателя -1шт. , стул большой 2 шт. ,  игрушки(, кубики, конструктор-</a:t>
            </a:r>
            <a:r>
              <a:rPr lang="ru-RU" sz="1800" dirty="0" err="1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лего</a:t>
            </a:r>
            <a:r>
              <a:rPr lang="ru-RU" sz="18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большой, мелкие игрушки - зверушки, пирамиды, куклы, мячи, шкафы с полками -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5</a:t>
            </a:r>
            <a:r>
              <a:rPr lang="ru-RU" sz="18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шт. , телевизор -1шт., каталки – машинки,  облучатель-</a:t>
            </a:r>
            <a:r>
              <a:rPr lang="ru-RU" sz="1800" dirty="0" err="1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рециркулятор</a:t>
            </a:r>
            <a:r>
              <a:rPr lang="ru-RU" sz="18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– 1 шт., лампа -1 шт.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80045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734B91-87DF-D576-3FBD-2471A1812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407" y="226794"/>
            <a:ext cx="4506310" cy="927647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Туалетная комната 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CC00DFD3-4330-BA8A-6F49-C6D9959B160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932605" y="1916895"/>
            <a:ext cx="4140151" cy="43513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00CD303-11E5-A161-1644-D05B0B87A3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5044" y="3216166"/>
            <a:ext cx="3133725" cy="3150621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A077BD0B-7D07-B9A5-EE4E-803F758BAE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1207" y="969579"/>
            <a:ext cx="8682797" cy="2145496"/>
          </a:xfrm>
        </p:spPr>
        <p:txBody>
          <a:bodyPr>
            <a:normAutofit fontScale="85000" lnSpcReduction="20000"/>
          </a:bodyPr>
          <a:lstStyle/>
          <a:p>
            <a:r>
              <a:rPr lang="ru-RU" sz="1800" dirty="0">
                <a:solidFill>
                  <a:srgbClr val="111111"/>
                </a:solidFill>
                <a:latin typeface="Times New Roman" panose="02020603050405020304" pitchFamily="18" charset="0"/>
              </a:rPr>
              <a:t>Назначение: Ф</a:t>
            </a:r>
            <a:r>
              <a:rPr lang="ru-RU" sz="18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</a:rPr>
              <a:t>ормирование у детей культурно-гигиенических навыков и самостоятельности, воспитание опрятности, привычки следить за своим внешним видом.</a:t>
            </a:r>
          </a:p>
          <a:p>
            <a:r>
              <a:rPr lang="ru-RU" sz="1800" dirty="0">
                <a:solidFill>
                  <a:srgbClr val="111111"/>
                </a:solidFill>
                <a:latin typeface="Times New Roman" panose="02020603050405020304" pitchFamily="18" charset="0"/>
              </a:rPr>
              <a:t>На полу плитка застелена ковром, освещение – окно, дневная лампа.</a:t>
            </a:r>
            <a:endParaRPr lang="ru-RU" sz="1800" b="0" i="0" dirty="0">
              <a:solidFill>
                <a:srgbClr val="111111"/>
              </a:solidFill>
              <a:effectLst/>
              <a:latin typeface="Times New Roman" panose="02020603050405020304" pitchFamily="18" charset="0"/>
            </a:endParaRPr>
          </a:p>
          <a:p>
            <a:r>
              <a:rPr lang="ru-RU" sz="1800" dirty="0">
                <a:solidFill>
                  <a:srgbClr val="111111"/>
                </a:solidFill>
                <a:latin typeface="Times New Roman" panose="02020603050405020304" pitchFamily="18" charset="0"/>
              </a:rPr>
              <a:t>Умывальная комната – 10.1м3</a:t>
            </a:r>
          </a:p>
          <a:p>
            <a:r>
              <a:rPr lang="ru-RU" sz="1800" dirty="0">
                <a:solidFill>
                  <a:srgbClr val="111111"/>
                </a:solidFill>
                <a:latin typeface="Times New Roman" panose="02020603050405020304" pitchFamily="18" charset="0"/>
              </a:rPr>
              <a:t>Туалет – 4,5м3</a:t>
            </a:r>
            <a:endParaRPr lang="ru-RU" sz="1800" b="0" i="0" dirty="0">
              <a:solidFill>
                <a:srgbClr val="111111"/>
              </a:solidFill>
              <a:effectLst/>
              <a:latin typeface="Times New Roman" panose="02020603050405020304" pitchFamily="18" charset="0"/>
            </a:endParaRPr>
          </a:p>
          <a:p>
            <a:r>
              <a:rPr lang="ru-RU" sz="1800" dirty="0">
                <a:solidFill>
                  <a:srgbClr val="111111"/>
                </a:solidFill>
                <a:latin typeface="Times New Roman" panose="02020603050405020304" pitchFamily="18" charset="0"/>
              </a:rPr>
              <a:t>Шкафчики для полотенец -1шт.</a:t>
            </a:r>
          </a:p>
          <a:p>
            <a:r>
              <a:rPr lang="ru-RU" sz="1800" dirty="0">
                <a:solidFill>
                  <a:srgbClr val="111111"/>
                </a:solidFill>
                <a:latin typeface="Times New Roman" panose="02020603050405020304" pitchFamily="18" charset="0"/>
              </a:rPr>
              <a:t>Умывальники – 3шт.</a:t>
            </a:r>
          </a:p>
          <a:p>
            <a:endParaRPr lang="ru-RU" sz="1800" dirty="0">
              <a:solidFill>
                <a:srgbClr val="111111"/>
              </a:solidFill>
              <a:latin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3610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BDE97D-EA44-7A96-98E3-68EB67449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>
                <a:solidFill>
                  <a:srgbClr val="111111"/>
                </a:solidFill>
                <a:latin typeface="Times New Roman" panose="02020603050405020304" pitchFamily="18" charset="0"/>
              </a:rPr>
              <a:t>                  </a:t>
            </a:r>
            <a:r>
              <a:rPr lang="ru-RU" sz="3600" dirty="0">
                <a:solidFill>
                  <a:schemeClr val="accent2"/>
                </a:solidFill>
                <a:latin typeface="Times New Roman" panose="02020603050405020304" pitchFamily="18" charset="0"/>
              </a:rPr>
              <a:t>Обеденная зона</a:t>
            </a:r>
            <a:br>
              <a:rPr lang="ru-RU" sz="3600" dirty="0">
                <a:solidFill>
                  <a:srgbClr val="111111"/>
                </a:solidFill>
                <a:latin typeface="Times New Roman" panose="02020603050405020304" pitchFamily="18" charset="0"/>
              </a:rPr>
            </a:br>
            <a:br>
              <a:rPr lang="ru-RU" sz="3600" dirty="0">
                <a:solidFill>
                  <a:srgbClr val="111111"/>
                </a:solidFill>
                <a:latin typeface="Times New Roman" panose="02020603050405020304" pitchFamily="18" charset="0"/>
              </a:rPr>
            </a:b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</a:rPr>
              <a:t>Назначение: Ф</a:t>
            </a:r>
            <a:r>
              <a:rPr lang="ru-RU" sz="20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</a:rPr>
              <a:t>ормирование у детей культурно-гигиенических навыков, прием пищи.</a:t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F36BEDC-C2A2-BE20-E186-AB0599B65C8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221" y="2585544"/>
            <a:ext cx="6172200" cy="341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069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D2C977-BA5B-D73B-866D-57FC30399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0461" y="288194"/>
            <a:ext cx="5927835" cy="1045889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Посуда-моечная</a:t>
            </a:r>
            <a:r>
              <a:rPr lang="ru-RU" dirty="0"/>
              <a:t>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66FCE96-EBFC-FF13-2A73-A596B061535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75442" y="1334083"/>
            <a:ext cx="3787198" cy="391302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66D221C-31ED-209E-85E6-43BD939D73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8563" y="2213487"/>
            <a:ext cx="2429575" cy="2591853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1AB83014-7E8B-F44F-609E-56762EE2B1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24703" y="1545021"/>
            <a:ext cx="4926725" cy="2940268"/>
          </a:xfrm>
        </p:spPr>
        <p:txBody>
          <a:bodyPr>
            <a:normAutofit fontScale="70000" lnSpcReduction="20000"/>
          </a:bodyPr>
          <a:lstStyle/>
          <a:p>
            <a:pPr marL="0" lvl="0" indent="0" algn="just">
              <a:buNone/>
            </a:pPr>
            <a:endParaRPr lang="ru-RU" sz="1800" dirty="0">
              <a:solidFill>
                <a:srgbClr val="C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buNone/>
            </a:pPr>
            <a:r>
              <a:rPr lang="ru-RU" sz="1800" u="sng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Назначение:  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хранение и обработка посуды.</a:t>
            </a:r>
          </a:p>
          <a:p>
            <a:pPr marL="0" lvl="0" indent="0" algn="just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Кружки-16 штук</a:t>
            </a:r>
          </a:p>
          <a:p>
            <a:pPr marL="0" lvl="0" indent="0" algn="just">
              <a:buNone/>
            </a:pP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Глубокие тарелки-16 штук</a:t>
            </a:r>
          </a:p>
          <a:p>
            <a:pPr marL="0" lvl="0" indent="0" algn="just">
              <a:buNone/>
            </a:pP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Плоские тарелки-16 штук</a:t>
            </a:r>
          </a:p>
          <a:p>
            <a:pPr marL="0" lvl="0" indent="0" algn="just">
              <a:buNone/>
            </a:pP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Ложки-16 штук </a:t>
            </a:r>
          </a:p>
          <a:p>
            <a:pPr marL="0" lvl="0" indent="0" algn="just">
              <a:buNone/>
            </a:pP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Половник-2 штуки </a:t>
            </a:r>
          </a:p>
          <a:p>
            <a:pPr marL="0" lvl="0" indent="0" algn="just">
              <a:buNone/>
            </a:pP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Кастрюли-4 штуки </a:t>
            </a:r>
          </a:p>
          <a:p>
            <a:pPr marL="0" lvl="0" indent="0" algn="just">
              <a:buNone/>
            </a:pP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Чайник-1 шт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ука</a:t>
            </a:r>
            <a:endParaRPr lang="ru-RU" sz="1800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buNone/>
            </a:pPr>
            <a:r>
              <a:rPr lang="ru-RU" sz="1800" u="sng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Общая площадь: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3,1м3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99423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FCC462-1507-EEF6-8133-7547293FC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15310"/>
            <a:ext cx="8596668" cy="772511"/>
          </a:xfrm>
        </p:spPr>
        <p:txBody>
          <a:bodyPr>
            <a:normAutofit/>
          </a:bodyPr>
          <a:lstStyle/>
          <a:p>
            <a:pPr algn="ctr"/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творчества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97692EC-ADC0-3FEB-C9EF-4BF99EFBB4F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65939" y="1507696"/>
            <a:ext cx="3581403" cy="2567354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5C807ACA-A066-EFB2-C0CD-1D13FB8D86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53759" y="2432920"/>
            <a:ext cx="5181600" cy="4109770"/>
          </a:xfrm>
        </p:spPr>
        <p:txBody>
          <a:bodyPr/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alt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Материалы для рисования: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alt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</a:t>
            </a:r>
            <a:r>
              <a:rPr kumimoji="0" lang="ru-RU" alt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альбомы, акварельные  краски, гуашь,  простые и цветные карандаши, мелки, пастель, фломастеры, стаканчики-непроливайки, трафареты для рисования, кисточки разной толщины, подставки для кисточек, бумага для свободного рисования, раскраски;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alt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Материал для лепки: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alt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пластилин, тесто для лепки, стеки, индивидуальные клеёнки;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alt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Материал для аппликации и ручного труда: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alt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клей ПВА, кисти для клея, ёмкость под клей, салфетки, цветная бумага и картон, белый картон, гофрированная бумага, бархатная бумага, ножницы;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14794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:a16="http://schemas.microsoft.com/office/drawing/2014/main" id="{B0D66DE5-7CA5-F64C-1769-F0A9F61ABD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7559" y="220717"/>
            <a:ext cx="8875985" cy="6227380"/>
          </a:xfrm>
        </p:spPr>
        <p:txBody>
          <a:bodyPr>
            <a:normAutofit fontScale="92500" lnSpcReduction="20000"/>
          </a:bodyPr>
          <a:lstStyle/>
          <a:p>
            <a:r>
              <a:rPr lang="ru-RU" sz="2400" b="1" i="1" dirty="0">
                <a:solidFill>
                  <a:srgbClr val="92D05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Программно-методическое обеспечение (литература) перечислить : название, автор, издательство</a:t>
            </a:r>
          </a:p>
          <a:p>
            <a:r>
              <a:rPr lang="ru-RU" sz="2400" b="1" i="1" dirty="0">
                <a:solidFill>
                  <a:srgbClr val="92D05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ru-RU" sz="2400" dirty="0"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Н.Е. </a:t>
            </a:r>
            <a:r>
              <a:rPr lang="ru-RU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Вераксы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 Т.С. Комаровой </a:t>
            </a:r>
            <a:r>
              <a:rPr lang="ru-RU" b="1" i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От рождения до года Москва,2021</a:t>
            </a:r>
          </a:p>
          <a:p>
            <a:r>
              <a:rPr lang="ru-RU" dirty="0" err="1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А.В.Найбауер</a:t>
            </a:r>
            <a:r>
              <a:rPr lang="ru-RU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О.В. Куракина Развивающие игровые сеансы Москва2021</a:t>
            </a:r>
          </a:p>
          <a:p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Д.Н. </a:t>
            </a:r>
            <a:r>
              <a:rPr lang="ru-RU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Колдина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 Рисование в ясельных группах Москва 2021</a:t>
            </a:r>
          </a:p>
          <a:p>
            <a:r>
              <a:rPr lang="ru-RU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О.А. </a:t>
            </a:r>
            <a:r>
              <a:rPr lang="ru-RU" dirty="0" err="1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Шиян</a:t>
            </a:r>
            <a:r>
              <a:rPr lang="ru-RU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, А.К. </a:t>
            </a:r>
            <a:r>
              <a:rPr lang="ru-RU" dirty="0" err="1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Белолуцкая</a:t>
            </a:r>
            <a:r>
              <a:rPr lang="ru-RU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, Н.С. </a:t>
            </a:r>
            <a:r>
              <a:rPr lang="ru-RU" dirty="0" err="1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Денисенкова</a:t>
            </a:r>
            <a:r>
              <a:rPr lang="ru-RU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, Ю.А. Короткова, Е.О. Смирнова, Н.И. Титова Современный детский сад Москва 2021</a:t>
            </a:r>
          </a:p>
          <a:p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Н.Ф. Развитие игровой деятельности </a:t>
            </a:r>
            <a:r>
              <a:rPr lang="ru-RU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Мозайка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 –синтез 2014</a:t>
            </a:r>
          </a:p>
          <a:p>
            <a:r>
              <a:rPr lang="ru-RU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В.В. </a:t>
            </a:r>
            <a:r>
              <a:rPr lang="ru-RU" dirty="0" err="1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Гербова</a:t>
            </a:r>
            <a:r>
              <a:rPr lang="ru-RU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Развитие речи Москва-синтез 2014</a:t>
            </a:r>
          </a:p>
          <a:p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С.Н. </a:t>
            </a:r>
            <a:r>
              <a:rPr lang="ru-RU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Теплюк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 Игры-занятия на прогулке с малышами </a:t>
            </a:r>
            <a:r>
              <a:rPr lang="ru-RU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москва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-синтез 2014</a:t>
            </a:r>
          </a:p>
          <a:p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К.Ю. Белая Формирование основ безопасности у дошкольников Москва 2014</a:t>
            </a:r>
          </a:p>
          <a:p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И.А. </a:t>
            </a:r>
            <a:r>
              <a:rPr lang="ru-RU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Помараева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, В. А. </a:t>
            </a:r>
            <a:r>
              <a:rPr lang="ru-RU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Позина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 Формирование элементарных математических представлений Москва –синтез 2015</a:t>
            </a:r>
          </a:p>
          <a:p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О.А. </a:t>
            </a:r>
            <a:r>
              <a:rPr lang="ru-RU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Соломенникова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 Ознакомление с природой в детском саду Москва-синтез 2014</a:t>
            </a:r>
          </a:p>
          <a:p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Н.Ф. Губанова Развитие игровой деятельности Москва-синтез 2014</a:t>
            </a:r>
          </a:p>
          <a:p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Э.Я. </a:t>
            </a:r>
            <a:r>
              <a:rPr lang="ru-RU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Степаненкова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 Сборник подвижных игр Москва-синтез 2014</a:t>
            </a:r>
          </a:p>
          <a:p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Л.А. Парамонова Развивающие занятия с детьми Москва 2014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49827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>
            <a:extLst>
              <a:ext uri="{FF2B5EF4-FFF2-40B4-BE49-F238E27FC236}">
                <a16:creationId xmlns:a16="http://schemas.microsoft.com/office/drawing/2014/main" id="{B06F9480-D7D3-5291-05AE-690588508E2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384536"/>
            <a:ext cx="4872838" cy="3886200"/>
          </a:xfrm>
          <a:ln w="38100">
            <a:solidFill>
              <a:schemeClr val="accent5">
                <a:lumMod val="75000"/>
              </a:schemeClr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0B2C5C1-E9CE-A588-E236-1237A4230F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157" y="436859"/>
            <a:ext cx="4221216" cy="417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605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EC67DC-A8CC-C50E-9473-A859E0494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7366" y="275898"/>
            <a:ext cx="7886635" cy="914400"/>
          </a:xfrm>
        </p:spPr>
        <p:txBody>
          <a:bodyPr>
            <a:normAutofit fontScale="90000"/>
          </a:bodyPr>
          <a:lstStyle/>
          <a:p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детьми работают </a:t>
            </a:r>
          </a:p>
        </p:txBody>
      </p:sp>
      <p:sp>
        <p:nvSpPr>
          <p:cNvPr id="11" name="Объект 10">
            <a:extLst>
              <a:ext uri="{FF2B5EF4-FFF2-40B4-BE49-F238E27FC236}">
                <a16:creationId xmlns:a16="http://schemas.microsoft.com/office/drawing/2014/main" id="{420914A1-F9AD-06B4-9D64-4C5B060406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3061" y="1332187"/>
            <a:ext cx="4330382" cy="111146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</a:p>
          <a:p>
            <a:pPr marL="0" indent="0"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Золотова Елена Викторовна </a:t>
            </a:r>
          </a:p>
          <a:p>
            <a:pPr marL="0" indent="0"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 средне специальное; педстаж 1 год 1 месяц. 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906B51C-730B-7A3A-93A2-0BC3F51D63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963" y="2727434"/>
            <a:ext cx="3091506" cy="3678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5468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923B28-50BC-22E3-51DC-42F1A700FB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7132B2-A8FB-106B-F38A-2EEE7CA12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0716" y="78827"/>
            <a:ext cx="7579209" cy="1213945"/>
          </a:xfrm>
        </p:spPr>
        <p:txBody>
          <a:bodyPr>
            <a:normAutofit/>
          </a:bodyPr>
          <a:lstStyle/>
          <a:p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детьми работают </a:t>
            </a:r>
          </a:p>
        </p:txBody>
      </p:sp>
      <p:sp>
        <p:nvSpPr>
          <p:cNvPr id="13" name="Объект 12">
            <a:extLst>
              <a:ext uri="{FF2B5EF4-FFF2-40B4-BE49-F238E27FC236}">
                <a16:creationId xmlns:a16="http://schemas.microsoft.com/office/drawing/2014/main" id="{DF609B7A-55EF-DA32-8B99-7439D452A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03255" y="1176885"/>
            <a:ext cx="4177639" cy="98299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Младший воспитатель </a:t>
            </a:r>
          </a:p>
          <a:p>
            <a:pPr marL="0" indent="0"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Туркина Екатерина Александровна </a:t>
            </a:r>
          </a:p>
          <a:p>
            <a:pPr marL="0" indent="0"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Общий стаж: 1 год 2 месяца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B519BE5-8ACE-4721-07A8-90EECD598B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061" y="2435772"/>
            <a:ext cx="3503346" cy="4225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1685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:a16="http://schemas.microsoft.com/office/drawing/2014/main" id="{9722F416-5724-18F5-1736-6F39026C80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0848" y="811925"/>
            <a:ext cx="8434552" cy="5108028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ЦЕЛЬ ПАСПОРТИЗАЦИИ ГРУППЫ</a:t>
            </a:r>
          </a:p>
          <a:p>
            <a:pPr algn="ctr"/>
            <a:endParaRPr lang="ru-RU" dirty="0">
              <a:solidFill>
                <a:srgbClr val="C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Проанализировать состояние группы, ее готовность к обеспечению выполнения требований ФОП ДОУ. Определить основные направления работы по проведению в группе образовательного и воспитательного процесса.</a:t>
            </a:r>
          </a:p>
          <a:p>
            <a:pPr algn="just"/>
            <a:endParaRPr lang="ru-RU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ЗАДАЧИ ПАСПОРТИЗАЦИИ ГРУППЫ: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обогащение и дополнение предметно-пространственной среды в соответствии с уровнем развития воспитанников детского сада;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вариативности развивающей предметно-пространственной среды по образовательным областям основной образовательной программы дошкольного образования ДОУ (социально-коммуникативное развитие, познавательное развитие, речевое развитие, художественно-эстетическое развитие, физическое развитие);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проектирование единого образовательного пространства ДОУ в соответствии с программами дошкольного образования.</a:t>
            </a:r>
          </a:p>
          <a:p>
            <a:pPr algn="just"/>
            <a:endParaRPr lang="ru-RU" dirty="0">
              <a:solidFill>
                <a:srgbClr val="C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ru-RU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77171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:a16="http://schemas.microsoft.com/office/drawing/2014/main" id="{732FD8D3-82A5-EEFD-928D-9EF67D4864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0848" y="520263"/>
            <a:ext cx="9317421" cy="20101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 группы «Гномики»</a:t>
            </a:r>
          </a:p>
          <a:p>
            <a:pPr algn="ctr"/>
            <a:endParaRPr lang="ru-RU" dirty="0"/>
          </a:p>
          <a:p>
            <a:pPr marL="0" indent="0" algn="ctr">
              <a:buNone/>
            </a:pPr>
            <a:r>
              <a:rPr lang="ru-RU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Нашу группу посещают 16 детей. </a:t>
            </a:r>
          </a:p>
          <a:p>
            <a:pPr marL="0" indent="0" algn="ctr">
              <a:buNone/>
            </a:pPr>
            <a:r>
              <a:rPr lang="ru-RU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них 10 мальчиков и 6 девочек, каждый со своими умениями и способностями</a:t>
            </a:r>
            <a:endParaRPr lang="ru-RU" i="1" dirty="0">
              <a:solidFill>
                <a:schemeClr val="accent1"/>
              </a:solidFill>
              <a:highlight>
                <a:srgbClr val="00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5B70927-687E-401F-2941-FF0009DEFA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938" y="2427889"/>
            <a:ext cx="6739758" cy="399655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0402236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8E57CC-8BD7-584D-2F4E-4EA23910E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9840" y="609600"/>
            <a:ext cx="7784161" cy="801414"/>
          </a:xfrm>
        </p:spPr>
        <p:txBody>
          <a:bodyPr>
            <a:normAutofit fontScale="90000"/>
          </a:bodyPr>
          <a:lstStyle/>
          <a:p>
            <a:r>
              <a:rPr lang="ru-RU" sz="3600" b="1" i="1" dirty="0">
                <a:solidFill>
                  <a:schemeClr val="accent1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НОРМАТИВНО- ПРАВОВАЯ БАЗА</a:t>
            </a:r>
            <a:br>
              <a:rPr lang="ru-RU" sz="3600" b="1" i="1" dirty="0">
                <a:solidFill>
                  <a:schemeClr val="accent1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4091435-2D48-AA07-1A2B-EBC585AD44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0393" y="1489841"/>
            <a:ext cx="8493611" cy="5131676"/>
          </a:xfrm>
        </p:spPr>
        <p:txBody>
          <a:bodyPr>
            <a:normAutofit fontScale="77500" lnSpcReduction="20000"/>
          </a:bodyPr>
          <a:lstStyle/>
          <a:p>
            <a:pPr algn="just">
              <a:lnSpc>
                <a:spcPct val="115000"/>
              </a:lnSpc>
            </a:pPr>
            <a:r>
              <a:rPr lang="ru-RU" sz="18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1. Конвенция о правах ребенка (одобрена Генеральной Ассамблеей ООН 20.11.1989) (вступила в силу для СССР 15.09.1990) https://www.consultant.ru/document/cons_doc_LAW_9959/ </a:t>
            </a:r>
          </a:p>
          <a:p>
            <a:pPr algn="just">
              <a:lnSpc>
                <a:spcPct val="115000"/>
              </a:lnSpc>
            </a:pPr>
            <a:r>
              <a:rPr lang="ru-RU" sz="18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2. Федеральный закон от 29 декабря 2012 г. № 273-ФЗ (актуальная ред.) «Об образовании в Российской Федерации» </a:t>
            </a:r>
            <a:r>
              <a:rPr lang="ru-RU" sz="1800" u="sng" dirty="0">
                <a:solidFill>
                  <a:srgbClr val="0000FF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  <a:hlinkClick r:id="rId2"/>
              </a:rPr>
              <a:t>http://www.consultant.ru/document/cons_doc_LAW_140174/</a:t>
            </a:r>
            <a:endParaRPr lang="ru-RU" sz="1800" dirty="0">
              <a:effectLst/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ru-RU" sz="18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3. Федеральный закон 24 июля 1998 г. № 124-ФЗ (актуальная ред. от 14.07.2022) «Об основных гарантиях прав ребенка в Российской Федерации» </a:t>
            </a:r>
            <a:r>
              <a:rPr lang="ru-RU" sz="1800" u="sng" dirty="0">
                <a:solidFill>
                  <a:srgbClr val="0000FF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  <a:hlinkClick r:id="rId3"/>
              </a:rPr>
              <a:t>http://www.consultant.ru/document/cons_doc_LAW_19558/</a:t>
            </a:r>
            <a:endParaRPr lang="ru-RU" sz="1800" dirty="0">
              <a:effectLst/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ru-RU" sz="18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3. Приказ Министерства образования и науки Российской Федерации от 17 октября 2013 г. № 1155 (ред. от 08.11.2022) «Об утверждении федерального государственного образовательного стандарта дошкольного образования» (зарегистрирован Минюстом России 14 ноября 2013 г., регистрационный № 30384) </a:t>
            </a:r>
            <a:r>
              <a:rPr lang="ru-RU" sz="1800" u="sng" dirty="0">
                <a:solidFill>
                  <a:srgbClr val="0000FF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  <a:hlinkClick r:id="rId4"/>
              </a:rPr>
              <a:t>https://www.consultant.ru/document/cons_doc_LAW_154637/</a:t>
            </a:r>
            <a:r>
              <a:rPr lang="ru-RU" sz="18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15000"/>
              </a:lnSpc>
            </a:pPr>
            <a:r>
              <a:rPr lang="ru-RU" sz="18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4. Постановление Главного государственного санитарного врача Российской Федерации от 28 сентября 2020 года № 28 Об утверждении санитарных правил СП 2.4.3648-20 «Санитарно-эпидемиологические требования к организациям воспитания и обучения, отдыха и оздоровления детей и молодежи» </a:t>
            </a:r>
            <a:r>
              <a:rPr lang="ru-RU" sz="1800" u="sng" dirty="0">
                <a:solidFill>
                  <a:srgbClr val="0000FF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  <a:hlinkClick r:id="rId5"/>
              </a:rPr>
              <a:t>http://publication.pravo.gov.ru/Document/View/0001202012210122</a:t>
            </a:r>
            <a:r>
              <a:rPr lang="ru-RU" sz="18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15000"/>
              </a:lnSpc>
            </a:pPr>
            <a:r>
              <a:rPr lang="ru-RU" sz="18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5. Постановление Главного государственного санитарного врача Российской Федерации от 27 октября 2020 г. № 32 Об утверждении санитарных правил и норм СанПиН 2.3/2.4.3590-20 «Санитарно-эпидемиологические требования к организации общественного питания населения» </a:t>
            </a:r>
            <a:r>
              <a:rPr lang="ru-RU" sz="1800" u="sng" dirty="0">
                <a:solidFill>
                  <a:srgbClr val="0000FF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  <a:hlinkClick r:id="rId6"/>
              </a:rPr>
              <a:t>http://publication.pravo.gov.ru/Document/View/0001202011120001</a:t>
            </a:r>
            <a:r>
              <a:rPr lang="ru-RU" sz="18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11158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B6B234-A090-FE25-0264-B6C00D8CD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i="1" dirty="0">
                <a:solidFill>
                  <a:schemeClr val="accent1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НОРМАТИВНО- ПРАВОВАЯ БАЗА</a:t>
            </a:r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D88143B-787A-466F-6281-7AF773777C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7786" y="1450428"/>
            <a:ext cx="8856218" cy="5123793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15000"/>
              </a:lnSpc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6.Приказ Министерства просвещения Российской Федерации от 31.07.2020 № 373 «Об утверждении Порядка организации и осуществления образовательной деятельности по основным общеобразовательным программам - образовательным программам дошкольного образования» (Зарегистрирован 31.08.2020 № 59599) </a:t>
            </a:r>
            <a:r>
              <a:rPr lang="ru-RU" sz="1800" dirty="0"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http://publication.pravo.gov.ru/Document/View/0001202009010021</a:t>
            </a:r>
            <a:endParaRPr lang="ru-RU" sz="1800" dirty="0">
              <a:solidFill>
                <a:schemeClr val="tx1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buNone/>
            </a:pPr>
            <a:r>
              <a:rPr lang="ru-RU" sz="18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7.</a:t>
            </a:r>
            <a:r>
              <a:rPr lang="ru-RU" sz="1800" dirty="0"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Закон Республики САХА (ЯКУТИЯ) от 15 декабря 2014 года 1401-З N 359-V</a:t>
            </a:r>
            <a:br>
              <a:rPr lang="ru-RU" sz="1800" dirty="0"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«Об образовании в Республике Саха (Якутия) (с изменениями на 23 марта 2023 года) </a:t>
            </a:r>
            <a:r>
              <a:rPr lang="ru-RU" sz="18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https://docs.cntd.ru/document/423902254</a:t>
            </a:r>
            <a:endParaRPr lang="ru-RU" sz="1800" dirty="0">
              <a:solidFill>
                <a:schemeClr val="tx1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8.Постановление Правительства Республики Саха (Якутия) от 26 июня 2014 г. № 179 Об утверждении нормативов финансирования на обеспечение государственных гарантий прав на получение общедоступного и бесплатного дошкольного образования в муниципальных дошкольных образовательных организациях</a:t>
            </a:r>
            <a:r>
              <a:rPr lang="ru-RU" sz="1800" dirty="0"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ru-RU" sz="18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https://minobrnauki.sakha.gov.ru/uploads/76/2371eda37d8669571b8f30f12761dc7ad6b5c298.pdf</a:t>
            </a:r>
          </a:p>
          <a:p>
            <a:pPr marL="0" indent="0">
              <a:lnSpc>
                <a:spcPct val="115000"/>
              </a:lnSpc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9. </a:t>
            </a:r>
            <a:r>
              <a:rPr lang="ru-RU" sz="1800" dirty="0"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Приказ </a:t>
            </a:r>
            <a:r>
              <a:rPr lang="ru-RU" sz="1800" dirty="0" err="1"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МОиН</a:t>
            </a:r>
            <a:r>
              <a:rPr lang="ru-RU" sz="1800" dirty="0"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РС(Я) от 26.03.2021 №01-03/441 Об обеспечении использования результатов процедур оценки качества образования в управлении качеством образовательных результатов в муниципальном районе (городском округе) и общеобразовательных организациях Республики Саха (Якутия) https://suntarmouo.ru/wp-content/uploads/2021/06/prikaz-minobrnauki-rsya-ob-ispolzovanii-rezultatov-oko.pdf</a:t>
            </a:r>
            <a:endParaRPr lang="ru-RU" sz="1800" dirty="0">
              <a:solidFill>
                <a:schemeClr val="tx1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10. </a:t>
            </a:r>
            <a:r>
              <a:rPr lang="ru-RU" sz="1800" dirty="0"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Приказ </a:t>
            </a:r>
            <a:r>
              <a:rPr lang="ru-RU" sz="1800" dirty="0" err="1"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МОиН</a:t>
            </a:r>
            <a:r>
              <a:rPr lang="ru-RU" sz="1800" dirty="0"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РС(Я) от 19.04.2021 №01-03/597 Об обеспечении объективности проведения процедур оценки качества образования на территории Республики Саха (Якутия)</a:t>
            </a:r>
            <a:r>
              <a:rPr lang="ru-RU" sz="1800" dirty="0"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115000"/>
              </a:lnSpc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https://suntarmouo.ru/wp-content/uploads/2021/06/prikaz-minobrnauki-rsya_ob-obespechenii-obektivnosti-provedenii-proczedur-oko.pdf</a:t>
            </a:r>
            <a:endParaRPr lang="ru-RU" sz="1800" dirty="0">
              <a:solidFill>
                <a:schemeClr val="tx1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11. ФОП </a:t>
            </a:r>
            <a:r>
              <a:rPr lang="ru-RU" sz="1800" dirty="0" err="1"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ДО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Приказ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Минпросвещения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России от 25.11.2022 № 1028</a:t>
            </a:r>
            <a:r>
              <a:rPr lang="ru-RU" sz="1800" b="1" i="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Об утверждении федеральной образовательной программы дошкольного образования</a:t>
            </a:r>
          </a:p>
          <a:p>
            <a:pPr marL="0" indent="0" algn="just">
              <a:lnSpc>
                <a:spcPct val="115000"/>
              </a:lnSpc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56268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:a16="http://schemas.microsoft.com/office/drawing/2014/main" id="{34C65610-6C43-2E90-2E79-2C25F20D3E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0034" y="354724"/>
            <a:ext cx="8603970" cy="6235261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ru-RU" sz="2800" b="1" i="1" u="none" strike="noStrike" dirty="0">
                <a:solidFill>
                  <a:srgbClr val="92D05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Паспорт  предметно пространственной развевающей среды</a:t>
            </a:r>
          </a:p>
          <a:p>
            <a:pPr algn="ctr"/>
            <a:endParaRPr lang="ru-RU" sz="2800" b="1" i="1" dirty="0">
              <a:solidFill>
                <a:srgbClr val="92D05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ru-RU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редметно-пространственная среда группы обеспечивает :</a:t>
            </a:r>
            <a:endParaRPr lang="ru-RU" b="0" i="0" dirty="0">
              <a:solidFill>
                <a:srgbClr val="000000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ru-RU" b="0" i="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− 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возможность общения и совместной деятельности детей (в том числе</a:t>
            </a:r>
            <a:r>
              <a:rPr lang="ru-RU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детей разного возраста) и взрослых, двигательной активности детей, а</a:t>
            </a:r>
            <a:r>
              <a:rPr lang="ru-RU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также возможности для уединения;</a:t>
            </a:r>
            <a:endParaRPr lang="ru-RU" b="0" i="0" dirty="0">
              <a:solidFill>
                <a:srgbClr val="000000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ru-RU" b="0" i="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− 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реализацию различных образовательных программ;</a:t>
            </a:r>
            <a:endParaRPr lang="ru-RU" b="0" i="0" dirty="0">
              <a:solidFill>
                <a:srgbClr val="000000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ru-RU" b="0" i="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− 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в случае организации инклюзивного образования – необходимые для</a:t>
            </a:r>
            <a:endParaRPr lang="ru-RU" b="0" i="0" dirty="0">
              <a:solidFill>
                <a:srgbClr val="000000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ru-RU" b="0" i="0" u="none" strike="noStrike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него условия;</a:t>
            </a:r>
            <a:endParaRPr lang="ru-RU" b="0" i="0" dirty="0">
              <a:solidFill>
                <a:srgbClr val="000000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ru-RU" b="0" i="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− 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учет национально-культурных, климатических условий, в которых</a:t>
            </a:r>
            <a:r>
              <a:rPr lang="ru-RU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осуществляется образовательная деятельность;</a:t>
            </a:r>
            <a:endParaRPr lang="ru-RU" b="0" i="0" dirty="0">
              <a:solidFill>
                <a:srgbClr val="000000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ru-RU" b="0" i="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− 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учет возрастных особенностей детей.</a:t>
            </a:r>
            <a:endParaRPr lang="ru-RU" b="0" i="0" dirty="0">
              <a:solidFill>
                <a:srgbClr val="000000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indent="721360"/>
            <a:r>
              <a:rPr lang="ru-RU" b="0" i="0" u="none" strike="noStrike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Развивающая предметно-пространственная среда обеспечивает</a:t>
            </a:r>
            <a:endParaRPr lang="ru-RU" b="0" i="0" dirty="0">
              <a:solidFill>
                <a:srgbClr val="000000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ru-RU" b="0" i="0" u="none" strike="noStrike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максимальную реализацию образовательного потенциала пространства ДОУ,</a:t>
            </a:r>
            <a:endParaRPr lang="ru-RU" b="0" i="0" dirty="0">
              <a:solidFill>
                <a:srgbClr val="000000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ru-RU" b="0" i="0" u="none" strike="noStrike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группы и участка, материалов, оборудования и инвентаря для развития детей</a:t>
            </a:r>
            <a:endParaRPr lang="ru-RU" b="0" i="0" dirty="0">
              <a:solidFill>
                <a:srgbClr val="000000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ru-RU" b="0" i="0" u="none" strike="noStrike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дошкольного возраста в соответствии с особенностями каждого возрастного</a:t>
            </a:r>
            <a:endParaRPr lang="ru-RU" b="0" i="0" dirty="0">
              <a:solidFill>
                <a:srgbClr val="000000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ru-RU" b="0" i="0" u="none" strike="noStrike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этапа, охраны и укрепления их здоровья, возможность общения и совместной</a:t>
            </a:r>
            <a:endParaRPr lang="ru-RU" b="0" i="0" dirty="0">
              <a:solidFill>
                <a:srgbClr val="000000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ru-RU" b="0" i="0" u="none" strike="noStrike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деятельности детей (в том числе детей разного возраста) и взрослых, двигательной активности детей, а также возможности для уединения.</a:t>
            </a:r>
            <a:endParaRPr lang="ru-RU" b="0" i="0" dirty="0">
              <a:solidFill>
                <a:srgbClr val="000000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9759682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439</TotalTime>
  <Words>1954</Words>
  <Application>Microsoft Office PowerPoint</Application>
  <PresentationFormat>Широкоэкранный</PresentationFormat>
  <Paragraphs>162</Paragraphs>
  <Slides>19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9" baseType="lpstr">
      <vt:lpstr>Arial</vt:lpstr>
      <vt:lpstr>Bahnschrift SemiBold SemiConden</vt:lpstr>
      <vt:lpstr>Calibri</vt:lpstr>
      <vt:lpstr>Cambria</vt:lpstr>
      <vt:lpstr>Cambria Math</vt:lpstr>
      <vt:lpstr>Times New Roman</vt:lpstr>
      <vt:lpstr>Trebuchet MS</vt:lpstr>
      <vt:lpstr>Wingdings</vt:lpstr>
      <vt:lpstr>Wingdings 3</vt:lpstr>
      <vt:lpstr>Аспект</vt:lpstr>
      <vt:lpstr>МБДОУ «УНДС общеразвивающего вида №3 «Сказка»                 Паспорт  младшей группы «Гномики»    Воспитатель: Золотова Е.В 2024-2025 г.  Оймяконский улус п. Усть-Нера  </vt:lpstr>
      <vt:lpstr>Презентация PowerPoint</vt:lpstr>
      <vt:lpstr>С детьми работают </vt:lpstr>
      <vt:lpstr>С детьми работают </vt:lpstr>
      <vt:lpstr>Презентация PowerPoint</vt:lpstr>
      <vt:lpstr>Презентация PowerPoint</vt:lpstr>
      <vt:lpstr>НОРМАТИВНО- ПРАВОВАЯ БАЗА </vt:lpstr>
      <vt:lpstr>НОРМАТИВНО- ПРАВОВАЯ БАЗА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Приемная (раздевалка)     </vt:lpstr>
      <vt:lpstr>Групповая комната </vt:lpstr>
      <vt:lpstr>Туалетная комната </vt:lpstr>
      <vt:lpstr>                  Обеденная зона  Назначение: Формирование у детей культурно-гигиенических навыков, прием пищи. </vt:lpstr>
      <vt:lpstr>Посуда-моечная </vt:lpstr>
      <vt:lpstr>Центр творчества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Пользователь</dc:creator>
  <cp:lastModifiedBy>Пользователь</cp:lastModifiedBy>
  <cp:revision>36</cp:revision>
  <dcterms:created xsi:type="dcterms:W3CDTF">2024-09-30T02:01:50Z</dcterms:created>
  <dcterms:modified xsi:type="dcterms:W3CDTF">2024-11-07T00:10:40Z</dcterms:modified>
</cp:coreProperties>
</file>