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75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2" r:id="rId16"/>
    <p:sldId id="278" r:id="rId17"/>
    <p:sldId id="273" r:id="rId18"/>
    <p:sldId id="274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0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165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8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463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8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3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5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4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7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8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2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9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2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6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3B88-8601-4E4D-8982-CB54F38E233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D1F6B0-DF59-46C2-B31A-5DA199AE7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3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cs.edu.gov.ru/document/26ba12611bfc19a49fd3afee9d45e0a0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7143FC-1D79-A003-4267-D0F5C7E36A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600" y="0"/>
            <a:ext cx="10363200" cy="159543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МБДОУ «УНДС общеразвивающего вида №3 «Сказка»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E656E3-FBAD-A184-B3A0-77ED12DEB5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0075" y="1595438"/>
            <a:ext cx="11591925" cy="43513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Педагогический совет №3 Тематический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7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47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Педагогическое наставничество - перспективное направление образовательного процесса»</a:t>
            </a:r>
          </a:p>
          <a:p>
            <a:pPr marL="0" indent="0">
              <a:buNone/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Подготовил : старший воспитатель Орешко Н.Н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п.Усть- Нера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2013год</a:t>
            </a:r>
          </a:p>
        </p:txBody>
      </p:sp>
    </p:spTree>
    <p:extLst>
      <p:ext uri="{BB962C8B-B14F-4D97-AF65-F5344CB8AC3E}">
        <p14:creationId xmlns:p14="http://schemas.microsoft.com/office/powerpoint/2010/main" val="105078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DA90E-3030-44B0-DCD1-2AE1ABBF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169" y="0"/>
            <a:ext cx="8911687" cy="128089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РАСШИРЕННЫЙ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1A3D6A-E9B4-BD78-CD51-1277420AC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33" y="417888"/>
            <a:ext cx="7446611" cy="54410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Расширенный формат наставничества –</a:t>
            </a:r>
            <a:b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«заинтересованные педагоги – ответственные родители»</a:t>
            </a:r>
          </a:p>
          <a:p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Наставник- </a:t>
            </a:r>
            <a:r>
              <a:rPr lang="ru-RU" b="1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–</a:t>
            </a:r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педагог</a:t>
            </a:r>
            <a:b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Наставляемые </a:t>
            </a:r>
            <a:r>
              <a:rPr lang="ru-RU" b="1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родители</a:t>
            </a:r>
          </a:p>
          <a:p>
            <a:pPr algn="just"/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 чем суть формата: </a:t>
            </a:r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наставническая деятельность выходит за пределы педколлектива. Педагог в качестве наставника взаимодействует не другим педагогом, а с родителями. Он продолжает оказывать педагогическую поддержку всем родителям воспитанников своей группы, но с одной или двумя семьями выстраивает индивидуальную работу: подробно разбирает проблемы в общении с ребенком, дает рекомендации.</a:t>
            </a:r>
          </a:p>
          <a:p>
            <a:pPr algn="just"/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 ходе наставничества педагог формирует с родителями доверительные отношения. Он не указывает им на ошибки в воспитании ребенка, а подсказывает, как надо. Родителям такой формат общения позволяет открыто говорить с педагогом о своих трудностях, так как они начинают видеть в нем союзника.</a:t>
            </a:r>
          </a:p>
          <a:p>
            <a:pPr algn="just"/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Ожидаемый результат: </a:t>
            </a:r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данный формат наставничества поможет создать в детском саду профессионально-родительское сообщество. Родители и педагоги выработают единые требования и подходы к воспитанию детей.</a:t>
            </a:r>
          </a:p>
          <a:p>
            <a:endParaRPr lang="ru-RU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A917D2-7EB0-31FE-B2D9-155AE1EA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09" y="1752798"/>
            <a:ext cx="3885602" cy="259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7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A4839-5174-6DA1-24EF-69AA8CB4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911" y="0"/>
            <a:ext cx="10138656" cy="128089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ОРГАНИЗАЦИОННО- УПРАВЛЕНЧЕСКИЙ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D7E8C-08AA-C3BD-9406-42B918D4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66" y="508198"/>
            <a:ext cx="9388300" cy="559344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Организационно-управленческий формат наставничества –</a:t>
            </a:r>
            <a:br>
              <a:rPr lang="ru-RU" sz="72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72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«заведующий – старший воспитатель»</a:t>
            </a:r>
          </a:p>
          <a:p>
            <a:pPr algn="just"/>
            <a:r>
              <a:rPr lang="ru-RU" sz="64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Наставник</a:t>
            </a:r>
            <a:r>
              <a:rPr lang="ru-RU" sz="64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– </a:t>
            </a:r>
            <a:r>
              <a:rPr lang="ru-RU" sz="64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заведующий</a:t>
            </a:r>
            <a:br>
              <a:rPr lang="ru-RU" sz="64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64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Наставляемый </a:t>
            </a:r>
            <a:r>
              <a:rPr lang="ru-RU" sz="64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– </a:t>
            </a:r>
            <a:r>
              <a:rPr lang="ru-RU" sz="64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старший воспитатель</a:t>
            </a:r>
          </a:p>
          <a:p>
            <a:pPr algn="just"/>
            <a:r>
              <a:rPr lang="ru-RU" sz="64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 чем суть формата: </a:t>
            </a:r>
            <a:r>
              <a:rPr lang="ru-RU" sz="64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заведующий и старший воспитатель учатся согласовывать свои действия, формируют единые требования к педагогам. Они создают коллектив единомышленников, в котором чтут, сохраняют традиции и осваивают инновации.</a:t>
            </a:r>
          </a:p>
          <a:p>
            <a:pPr algn="just"/>
            <a:r>
              <a:rPr lang="ru-RU" sz="64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Старший воспитатель – руководитель второго звена, поэтому часть его обязанностей носит управленческий характер. Совместно с заведующим он подбирает и расставляет педагогические кадры, комплектует группы. Также старший воспитатель отвечает за повышение профессиональной компетенции педагогов, от которого напрямую зависит качество образовательной деятельности в детском саду. Сориентироваться в большом объеме новой деятельности начинающему старшему воспитателю помогает заведующий, у которого есть опыт организационно-управленческой и методической работы.</a:t>
            </a:r>
          </a:p>
          <a:p>
            <a:pPr algn="just"/>
            <a:r>
              <a:rPr lang="ru-RU" sz="64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Ожидаемый результат:</a:t>
            </a:r>
            <a:r>
              <a:rPr lang="ru-RU" sz="6400" b="0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64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заведующий и старший воспитатель создадут положительный психологический климат в коллективе. Степень удовлетворенности педагогов собственной деятельностью станет выше, они будут больше вкладываться в работу, что повысит качество образовательной деятельности в детском саду.</a:t>
            </a:r>
          </a:p>
          <a:p>
            <a:pPr algn="just"/>
            <a:r>
              <a:rPr lang="ru-RU" sz="64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 сведению. </a:t>
            </a:r>
            <a:r>
              <a:rPr lang="ru-RU" sz="64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 2020 году </a:t>
            </a:r>
            <a:r>
              <a:rPr lang="ru-RU" sz="6400" b="0" i="0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Минпросвещения</a:t>
            </a:r>
            <a:r>
              <a:rPr lang="ru-RU" sz="64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утвердило Концепцию создания единой федеральной системы научно-методического сопровождения педагогических работников и управленческих кадров и запустило процесс «перезагрузки» методических служб на городском уровне и уровне образовательных организаций. Формат наставнической деятельности, когда заведующий выступает наставником, позволит обеспечить сопровождение старшего воспитателя на данном переходном этапе и в дальнейшем создать эффективную методическую службу в ДОО</a:t>
            </a:r>
          </a:p>
          <a:p>
            <a:endParaRPr lang="ru-RU" dirty="0"/>
          </a:p>
        </p:txBody>
      </p:sp>
      <p:pic>
        <p:nvPicPr>
          <p:cNvPr id="4" name="Picture 2" descr="Изображения Рукопожатие Png / tonpix.ru.">
            <a:extLst>
              <a:ext uri="{FF2B5EF4-FFF2-40B4-BE49-F238E27FC236}">
                <a16:creationId xmlns:a16="http://schemas.microsoft.com/office/drawing/2014/main" id="{160EE5AC-B733-A41D-D031-FBC8A2B2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9138" y="1642734"/>
            <a:ext cx="2472862" cy="178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0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1DC82-F3FF-8539-FB4F-D57E8CEE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192" y="0"/>
            <a:ext cx="8911687" cy="1280890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ИННОВАЦИОННЫЙ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F5D0A-3D2C-EC14-9A6A-B354E0B62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90" y="640445"/>
            <a:ext cx="8915400" cy="568262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Инновационный формат наставничества –</a:t>
            </a:r>
            <a:b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«научный руководитель – старший воспитатель»</a:t>
            </a:r>
          </a:p>
          <a:p>
            <a:pPr algn="just"/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Наставник</a:t>
            </a:r>
            <a:r>
              <a:rPr lang="ru-RU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– </a:t>
            </a:r>
            <a:r>
              <a:rPr lang="ru-RU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научный руководитель</a:t>
            </a:r>
            <a:br>
              <a:rPr lang="ru-RU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Наставляемый </a:t>
            </a:r>
            <a:r>
              <a:rPr lang="ru-RU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– </a:t>
            </a:r>
            <a:r>
              <a:rPr lang="ru-RU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старший воспитатель</a:t>
            </a:r>
          </a:p>
          <a:p>
            <a:pPr algn="just"/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 чем суть формата: </a:t>
            </a:r>
            <a:r>
              <a:rPr lang="ru-RU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научный руководитель помогает старшему воспитателю поднять уровень методической работы в детском саду до научно-методической. Он учит старшего воспитателя формулировать выполнимые цели, прогнозировать положительный конечный результат инновационной деятельности, доносить свои идеи до коллег, чтобы они поняли, приняли их и захотели осуществить. Также научный руководитель помогает сформировать в коллективе группу единомышленников, которые будут транслировать остальным педагогам настрой на успех.</a:t>
            </a:r>
          </a:p>
          <a:p>
            <a:pPr algn="just"/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Ожидаемый результат: </a:t>
            </a:r>
            <a:r>
              <a:rPr lang="ru-RU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наставник поможет старшему воспитателю подготовить и включить в инновационную, опытно-экспериментальную деятельность весь педколлектив и добиться высоких результатов. Например, освоить и внедрить современные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педтехнологии</a:t>
            </a:r>
            <a:r>
              <a:rPr lang="ru-RU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или разработать свои, а затем транслировать их профессиональному сообществу.</a:t>
            </a:r>
          </a:p>
          <a:p>
            <a:pPr algn="just"/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Совет.</a:t>
            </a:r>
            <a:r>
              <a:rPr lang="ru-RU" b="0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Если ваш детский сад планирует работать в инновационном режиме или коллектив уже ведет экспериментально-исследовательскую работу, то вам необходимо организовать наставническую деятельность в данном формате. Научный руководитель и старший воспитатель – организаторы нововведений в детском саду. Их задача – обеспечить взаимодействие всех участников инновационного процесса и сформировать у них положительное отношение к инновационной деятельности.</a:t>
            </a:r>
          </a:p>
          <a:p>
            <a:endParaRPr lang="ru-RU" dirty="0"/>
          </a:p>
        </p:txBody>
      </p:sp>
      <p:pic>
        <p:nvPicPr>
          <p:cNvPr id="4" name="Picture 2" descr="Значок наставника, Значок наставника, Наставник, Репетитор, Наставничество,...">
            <a:extLst>
              <a:ext uri="{FF2B5EF4-FFF2-40B4-BE49-F238E27FC236}">
                <a16:creationId xmlns:a16="http://schemas.microsoft.com/office/drawing/2014/main" id="{44F4BE77-08D1-D336-1178-65BF8CC1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90" y="2322689"/>
            <a:ext cx="2542822" cy="25428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1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161FB-FDC3-87A7-6D54-3C8A7940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48" y="35200"/>
            <a:ext cx="4631963" cy="709867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ПЕРСПЕКТИВНЫЙ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50923-ADFE-8075-AB00-F696EB5C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22" y="745067"/>
            <a:ext cx="8915400" cy="568262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1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Перспективный формат наставничества –</a:t>
            </a:r>
            <a:br>
              <a:rPr lang="ru-RU" sz="21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1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«педагоги детского сада – старшие школьники»</a:t>
            </a:r>
          </a:p>
          <a:p>
            <a:pPr algn="just"/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Наставник</a:t>
            </a:r>
            <a:r>
              <a:rPr lang="ru-RU" b="1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– </a:t>
            </a:r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педагоги</a:t>
            </a:r>
            <a:b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Наставляемые </a:t>
            </a:r>
            <a:r>
              <a:rPr lang="ru-RU" b="1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– </a:t>
            </a:r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старшие школьники</a:t>
            </a:r>
          </a:p>
          <a:p>
            <a:pPr algn="just"/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 чем суть формата: детский сад и средняя школа в рамках договора о сотрудничестве организуют работу по профориентации школьников – знакомят их с профессией «воспитатель дошкольного образования». Старшие школьники проходят обучение на базе детского сада. С каждым из них работает наставник, который «погружает» в профессию воспитателя, формирует у них элементарные теоретические и практические навыки.</a:t>
            </a:r>
          </a:p>
          <a:p>
            <a:pPr algn="just"/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Школьники участвуют в жизни детского сада, знакомятся с режимом дня, взаимодействуют с дошкольниками. Под руководством воспитателей они организуют с детьми разные виды деятельности. В конце обучения наставники анализируют результаты своих наставляемых, разбирают с ними их трудности, дают рекомендации по дальнейшему обучению.</a:t>
            </a:r>
          </a:p>
          <a:p>
            <a:pPr algn="just"/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Ожидаемый результат: </a:t>
            </a:r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педагоги мотивируют учеников получить профессию воспитателя, чтобы в дальнейшем они пополнили штат детского сада. Школа выполнит задачи по профориентации школьников и обеспечит им возможность погрузиться в профессию на этапе выбора. Школьники получат представление о профессии воспитателя, смогут примерить ее на себя.</a:t>
            </a:r>
          </a:p>
          <a:p>
            <a:pPr algn="just"/>
            <a:r>
              <a:rPr lang="ru-RU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 сведению. </a:t>
            </a:r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 июле 2022 года на совещании Президента с членами Правительства министр Сергей Кравцов подчеркнул, что </a:t>
            </a:r>
            <a:r>
              <a:rPr lang="ru-RU" b="0" i="0" dirty="0" err="1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Минпросвещения</a:t>
            </a:r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уделяет особое внимание ранней профориентации и подготовке будущих педагогических кадров. Есть задача – привлечь в педагогические вузы еще больше молодых и мотивированных выпускников, которые осознанно сделают выбор в пользу профессии педагога.</a:t>
            </a:r>
          </a:p>
          <a:p>
            <a:endParaRPr lang="ru-RU" dirty="0"/>
          </a:p>
        </p:txBody>
      </p:sp>
      <p:pic>
        <p:nvPicPr>
          <p:cNvPr id="4" name="Picture 2" descr="Образование человечки.">
            <a:extLst>
              <a:ext uri="{FF2B5EF4-FFF2-40B4-BE49-F238E27FC236}">
                <a16:creationId xmlns:a16="http://schemas.microsoft.com/office/drawing/2014/main" id="{D7680C7A-EF3E-6A80-E9C1-0B292B459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322" y="1690511"/>
            <a:ext cx="2667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0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6FB98D-67C7-A429-3217-8E39E61E3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8" y="0"/>
            <a:ext cx="106921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B4D9CC-E269-409E-8C96-01DC9F2AC393}"/>
              </a:ext>
            </a:extLst>
          </p:cNvPr>
          <p:cNvSpPr txBox="1"/>
          <p:nvPr/>
        </p:nvSpPr>
        <p:spPr>
          <a:xfrm>
            <a:off x="6307455" y="3429000"/>
            <a:ext cx="146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ОБУЧЕНИЕ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A1CE8-7BC1-188F-7C5B-F6679D9AB7AE}"/>
              </a:ext>
            </a:extLst>
          </p:cNvPr>
          <p:cNvSpPr txBox="1"/>
          <p:nvPr/>
        </p:nvSpPr>
        <p:spPr>
          <a:xfrm>
            <a:off x="4262754" y="3765292"/>
            <a:ext cx="183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ПОДДЕРЖКА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392D7-E1E4-A4C5-8C49-8B05EF14F725}"/>
              </a:ext>
            </a:extLst>
          </p:cNvPr>
          <p:cNvSpPr txBox="1"/>
          <p:nvPr/>
        </p:nvSpPr>
        <p:spPr>
          <a:xfrm>
            <a:off x="4343400" y="3625096"/>
            <a:ext cx="1645920" cy="83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A5BAE-F163-B374-4E99-75BCDAFF5C8C}"/>
              </a:ext>
            </a:extLst>
          </p:cNvPr>
          <p:cNvSpPr txBox="1"/>
          <p:nvPr/>
        </p:nvSpPr>
        <p:spPr>
          <a:xfrm>
            <a:off x="8141970" y="2129790"/>
            <a:ext cx="1645920" cy="83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AAEDE-11B9-4F53-A437-31A67356101E}"/>
              </a:ext>
            </a:extLst>
          </p:cNvPr>
          <p:cNvSpPr txBox="1"/>
          <p:nvPr/>
        </p:nvSpPr>
        <p:spPr>
          <a:xfrm>
            <a:off x="9787890" y="1409700"/>
            <a:ext cx="1645920" cy="83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701B37-2F79-CAE9-6C1C-5436022EE17B}"/>
              </a:ext>
            </a:extLst>
          </p:cNvPr>
          <p:cNvSpPr txBox="1"/>
          <p:nvPr/>
        </p:nvSpPr>
        <p:spPr>
          <a:xfrm>
            <a:off x="758190" y="5633204"/>
            <a:ext cx="220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НАСТАВНИЧЕСТВО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5E217-6DE3-F919-1D7C-E9A5DEBDF0DC}"/>
              </a:ext>
            </a:extLst>
          </p:cNvPr>
          <p:cNvSpPr txBox="1"/>
          <p:nvPr/>
        </p:nvSpPr>
        <p:spPr>
          <a:xfrm>
            <a:off x="2827020" y="464415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АДАПТАЦИЯ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77391-A2B3-2F1D-77A5-EEE930671ACD}"/>
              </a:ext>
            </a:extLst>
          </p:cNvPr>
          <p:cNvSpPr txBox="1"/>
          <p:nvPr/>
        </p:nvSpPr>
        <p:spPr>
          <a:xfrm>
            <a:off x="8145780" y="224409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РАЗВИТИЕ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0A3018-5251-43C8-A2C4-94E67AC6BEA4}"/>
              </a:ext>
            </a:extLst>
          </p:cNvPr>
          <p:cNvSpPr txBox="1"/>
          <p:nvPr/>
        </p:nvSpPr>
        <p:spPr>
          <a:xfrm>
            <a:off x="9982200" y="145926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315175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0B31-FD49-BBAE-4361-5B2446A8FF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510999"/>
            <a:ext cx="10165291" cy="1281112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ОСНОВНЫЕ МЕРОПРИЯТИЯ ДО-2023г.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29FD88-3FCC-B8F2-D774-462FC95B3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90"/>
          <a:stretch/>
        </p:blipFill>
        <p:spPr>
          <a:xfrm>
            <a:off x="3025726" y="1151555"/>
            <a:ext cx="5934808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31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06E724C-6828-FA18-E6CD-835B2EDA5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65394"/>
              </p:ext>
            </p:extLst>
          </p:nvPr>
        </p:nvGraphicFramePr>
        <p:xfrm>
          <a:off x="579120" y="171026"/>
          <a:ext cx="11033760" cy="60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9190">
                  <a:extLst>
                    <a:ext uri="{9D8B030D-6E8A-4147-A177-3AD203B41FA5}">
                      <a16:colId xmlns:a16="http://schemas.microsoft.com/office/drawing/2014/main" val="3790306958"/>
                    </a:ext>
                  </a:extLst>
                </a:gridCol>
                <a:gridCol w="2274570">
                  <a:extLst>
                    <a:ext uri="{9D8B030D-6E8A-4147-A177-3AD203B41FA5}">
                      <a16:colId xmlns:a16="http://schemas.microsoft.com/office/drawing/2014/main" val="242395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ДАТА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4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Подготовка к </a:t>
                      </a:r>
                      <a:r>
                        <a:rPr lang="ru-RU" sz="16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Ысыаху</a:t>
                      </a:r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Олонхо 2023 года – конкурс театрализованных представлений. Оймяконские писатели – детям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апрель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3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Проведение районного конкурса одаренных и талантливых детей «Юные таланты» среди воспитанников ДОУ, в год подготовки к республиканскому </a:t>
                      </a:r>
                      <a:r>
                        <a:rPr lang="ru-RU" sz="16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Ысыах</a:t>
                      </a:r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Олонхо в 2023 году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февраль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284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Организация и проведение улусного профессионального конкурса «Воспитатель года»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Февраль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9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Олимпиада для педагогов ДОУ «Н.О. Кривошапкин – истинный герой народа Саха»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октябрь 2023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08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Олимпиада для педагогов ДОУ «Н.О. Кривошапкин – истинный герой народа Саха»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октябрь 2023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02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Олимпиада для педагогов «Якутский эпос»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ноябрь 2023г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66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Участие во всероссийском конкурсе «Я – исследователь»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март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68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Проведение муниципального конкурса «Юные интеллектуалы»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май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8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Конкурс портфолио «Лучшее портфолио выпускника ДОУ -2023»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май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3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Конкурс педагогических проектов, посвящённый Году подготовки к республиканскому </a:t>
                      </a:r>
                      <a:r>
                        <a:rPr lang="ru-RU" sz="18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Ысыах</a:t>
                      </a: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Олонхо в 2023 году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март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Итоговое заседание методического объединения. Круглый стол «Современные и подходы в </a:t>
                      </a:r>
                      <a:r>
                        <a:rPr lang="ru-RU" sz="18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патриотическомвоспитании</a:t>
                      </a: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подрастающего поколения (</a:t>
                      </a:r>
                      <a:r>
                        <a:rPr lang="ru-RU" sz="18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методобъединение</a:t>
                      </a: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май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07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Муниципальный этап конкурса «Педагог-наставник 2023»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Декабрь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99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57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ED28B-6B2A-86D4-E695-68D5FE977C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7310" y="932498"/>
            <a:ext cx="10241279" cy="12811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МЕРОПРИЯТИЯ ГОДА ПЕДАГОГА И НАСТАВНИКА МКУ «УОМО «ОЙМЯКОНСКИЙ УЛУС (РАЙОН)»-2023 год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9BA5E45-CE2D-1516-F2F7-7E5ACE89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94535"/>
            <a:ext cx="6301740" cy="472630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54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id="{195FE01C-52F4-6749-CCA9-EC143456C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19777"/>
              </p:ext>
            </p:extLst>
          </p:nvPr>
        </p:nvGraphicFramePr>
        <p:xfrm>
          <a:off x="537210" y="171026"/>
          <a:ext cx="11075670" cy="632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1100">
                  <a:extLst>
                    <a:ext uri="{9D8B030D-6E8A-4147-A177-3AD203B41FA5}">
                      <a16:colId xmlns:a16="http://schemas.microsoft.com/office/drawing/2014/main" val="3790306958"/>
                    </a:ext>
                  </a:extLst>
                </a:gridCol>
                <a:gridCol w="2274570">
                  <a:extLst>
                    <a:ext uri="{9D8B030D-6E8A-4147-A177-3AD203B41FA5}">
                      <a16:colId xmlns:a16="http://schemas.microsoft.com/office/drawing/2014/main" val="242395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ДАТА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4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Онлайн- конкурс видеороликов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«Культурное  наследие земли </a:t>
                      </a:r>
                      <a:r>
                        <a:rPr lang="ru-RU" sz="18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Оймяконья</a:t>
                      </a: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» среди дошкольных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образовательных учреждений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Март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2023 г.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3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Цикл</a:t>
                      </a:r>
                      <a:r>
                        <a:rPr lang="ru-RU" sz="1800" spc="-2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вебинаров</a:t>
                      </a:r>
                      <a:r>
                        <a:rPr lang="ru-RU" sz="1800" spc="-3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актуальным</a:t>
                      </a:r>
                      <a:r>
                        <a:rPr lang="ru-RU" sz="18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вопросам</a:t>
                      </a:r>
                      <a:r>
                        <a:rPr lang="ru-RU"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дошкольного</a:t>
                      </a:r>
                      <a:r>
                        <a:rPr lang="ru-RU" sz="1800" spc="-33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Ежеквартально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284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Марафон виртуальных экспозиций школьных музеев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«Учителями славится Россия!»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2023 год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9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Участие в республиканской НПК “Алексеевские чтения”, посвященной памяти народного учителя СССР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М.А. Алексеева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Март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08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Муниципальный  конкурс фотографий «Учитель в кадре»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2023 год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02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Круглый стол «Современные и подходы в патриотическом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воспитании подрастающего поколения»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Апрель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66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Проведение серии видео интервью   с педагогами, наставниками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«История успеха»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2023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68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Научно-практическая конференция «Современное дошкольное  образование: проблемы, успехи, перспективы»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Апрель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8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Оформление в  образовательных учреждениях памятного стенда педагогов- воинов «Наша гордость, память и  боль»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Январь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3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Участие в Республиканской 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Педагогической ярмарке</a:t>
                      </a:r>
                      <a:r>
                        <a:rPr lang="ru-RU" sz="1800" spc="27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«Сельская школа»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Июнь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3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534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AA233-94AB-D95D-BC76-73C76455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24110"/>
            <a:ext cx="10041571" cy="128089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ПЛАН МЕРОПРИЯТИЙ ГОДА ПЕДАГОГА И НАСТАВНИКА МБДОУ «УНДС №3 «СКАЗКА»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3FB27C-A2C3-FD41-88BC-7E0510138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85" y="2211419"/>
            <a:ext cx="8850630" cy="4646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17B2A-0ACB-EE5B-69D2-22DD42F2A4C6}"/>
              </a:ext>
            </a:extLst>
          </p:cNvPr>
          <p:cNvSpPr txBox="1"/>
          <p:nvPr/>
        </p:nvSpPr>
        <p:spPr>
          <a:xfrm>
            <a:off x="2354580" y="3303270"/>
            <a:ext cx="708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E26B5F-4831-806F-B787-312662FFD85B}"/>
              </a:ext>
            </a:extLst>
          </p:cNvPr>
          <p:cNvSpPr txBox="1"/>
          <p:nvPr/>
        </p:nvSpPr>
        <p:spPr>
          <a:xfrm>
            <a:off x="3728085" y="2505670"/>
            <a:ext cx="708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5880F-AF6A-6D89-90D2-E449CEE14FD5}"/>
              </a:ext>
            </a:extLst>
          </p:cNvPr>
          <p:cNvSpPr txBox="1"/>
          <p:nvPr/>
        </p:nvSpPr>
        <p:spPr>
          <a:xfrm>
            <a:off x="5021580" y="2343150"/>
            <a:ext cx="708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04750-2EB0-2448-23B6-E2124BF1F875}"/>
              </a:ext>
            </a:extLst>
          </p:cNvPr>
          <p:cNvSpPr txBox="1"/>
          <p:nvPr/>
        </p:nvSpPr>
        <p:spPr>
          <a:xfrm>
            <a:off x="6123622" y="2343150"/>
            <a:ext cx="708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5520A-7B30-FE38-8EF6-6448992E8FA3}"/>
              </a:ext>
            </a:extLst>
          </p:cNvPr>
          <p:cNvSpPr txBox="1"/>
          <p:nvPr/>
        </p:nvSpPr>
        <p:spPr>
          <a:xfrm>
            <a:off x="7613808" y="2505670"/>
            <a:ext cx="708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F1CA6-2EE0-4659-7B3E-D6341BAFBC62}"/>
              </a:ext>
            </a:extLst>
          </p:cNvPr>
          <p:cNvSpPr txBox="1"/>
          <p:nvPr/>
        </p:nvSpPr>
        <p:spPr>
          <a:xfrm>
            <a:off x="8774432" y="2967335"/>
            <a:ext cx="708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16322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C3534-8E5A-D19C-A26C-295DA42880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0178" y="319088"/>
            <a:ext cx="10701865" cy="12811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 работы заседания педагогического совета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74999-5F7A-385E-9D0A-408A693D57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38299" y="1073326"/>
            <a:ext cx="10113433" cy="377666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1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Презентация старшего воспитателя Орешко Н.Н. « Педагогическое наставничество- перспективное направление образовательного процесса».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Основные моменты годового планирования ДО «Оймяконский улус (район)» .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Утверждение плана работы по наставничеству в ДОУ№3 «Сказка».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Утверждение индивидуальных планов работы педагогов- наставников.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5. Утверждение кандидатур педагогов на участие в улусном конкурсе «Воспитатель года -2023», «Педагог- психолог года 2023».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6. Разное</a:t>
            </a:r>
          </a:p>
        </p:txBody>
      </p:sp>
    </p:spTree>
    <p:extLst>
      <p:ext uri="{BB962C8B-B14F-4D97-AF65-F5344CB8AC3E}">
        <p14:creationId xmlns:p14="http://schemas.microsoft.com/office/powerpoint/2010/main" val="3882604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DF9C30A-A0F0-6BE0-DF01-9836C4472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510019"/>
              </p:ext>
            </p:extLst>
          </p:nvPr>
        </p:nvGraphicFramePr>
        <p:xfrm>
          <a:off x="537210" y="171026"/>
          <a:ext cx="11075670" cy="623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1100">
                  <a:extLst>
                    <a:ext uri="{9D8B030D-6E8A-4147-A177-3AD203B41FA5}">
                      <a16:colId xmlns:a16="http://schemas.microsoft.com/office/drawing/2014/main" val="3790306958"/>
                    </a:ext>
                  </a:extLst>
                </a:gridCol>
                <a:gridCol w="2274570">
                  <a:extLst>
                    <a:ext uri="{9D8B030D-6E8A-4147-A177-3AD203B41FA5}">
                      <a16:colId xmlns:a16="http://schemas.microsoft.com/office/drawing/2014/main" val="242395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ДАТА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4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Торжественный утренник в честь открытия Года педагога и наставника «Ваш скромный труд цены не знает»</a:t>
                      </a:r>
                      <a:b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Акция-поздравление</a:t>
                      </a:r>
                      <a:b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</a:b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Вечер-посвящение</a:t>
                      </a:r>
                    </a:p>
                    <a:p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Январь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3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Тематические занятия «В гостях у педагога и наставника»: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Коллективный просмотр </a:t>
                      </a:r>
                      <a:r>
                        <a:rPr lang="ru-RU" sz="18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мероприятий:«Интересно</a:t>
                      </a: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учить, интересно учиться»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НОД,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Выставка-представление: «Великие педагоги прошлого»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«Весь этот мир творит наставник: «Великие наставники царей российских»;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Выставка-обзор: «Книги детства наших педагогов»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Январь,март</a:t>
                      </a: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, май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284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Просмотр мультфильмов «Профессия учитель и воспитатель»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 течение года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9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Региональный проект «Великие педагоги»: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Видео-лекторий: «Люди высокого призвания»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Выставка-признание: «Мудрость произведений Константина Ушинского»;</a:t>
                      </a:r>
                    </a:p>
                    <a:p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Февраль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08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Конкурс рисунков «Мой воспитатель»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Февраль, март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02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Экологическая акция «Аллея педагогов»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32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Праздник «День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наставника»:Ток-шоу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«Педагог всегда в строю»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Май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1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85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DF9C30A-A0F0-6BE0-DF01-9836C4472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18395"/>
              </p:ext>
            </p:extLst>
          </p:nvPr>
        </p:nvGraphicFramePr>
        <p:xfrm>
          <a:off x="537210" y="171026"/>
          <a:ext cx="11075670" cy="5854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1100">
                  <a:extLst>
                    <a:ext uri="{9D8B030D-6E8A-4147-A177-3AD203B41FA5}">
                      <a16:colId xmlns:a16="http://schemas.microsoft.com/office/drawing/2014/main" val="3790306958"/>
                    </a:ext>
                  </a:extLst>
                </a:gridCol>
                <a:gridCol w="2274570">
                  <a:extLst>
                    <a:ext uri="{9D8B030D-6E8A-4147-A177-3AD203B41FA5}">
                      <a16:colId xmlns:a16="http://schemas.microsoft.com/office/drawing/2014/main" val="2423956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ДАТА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4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Дидактические игры, разгадывание загадок «Профессия педагога»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Июнь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3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Проект «Наставникам, хранящим юность нашу»: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Выставка – экскурс: «Педагоги – герои»</a:t>
                      </a:r>
                      <a:endParaRPr lang="ru-RU" sz="18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Июль, август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284353"/>
                  </a:ext>
                </a:extLst>
              </a:tr>
              <a:tr h="486834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Праздник «День дошкольного работника»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Поэтический час: «Образ педагога в литературе»;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«Наставник поэтами воспетый»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Сентябрь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9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Награждение педагогов: «Чем труд ваш измерить…»</a:t>
                      </a:r>
                    </a:p>
                    <a:p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В течение года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08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Акция «Мой педагог и наставник» :«Сундук педагогических идей»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Сен­тябрь – октябрь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02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</a:pPr>
                      <a:r>
                        <a:rPr lang="ru-RU" sz="1800" dirty="0">
                          <a:solidFill>
                            <a:srgbClr val="1B1B1B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Whitney Book"/>
                        </a:rPr>
                        <a:t>Престиж-встреча: «Маяк для многих поколений»</a:t>
                      </a:r>
                      <a:br>
                        <a:rPr lang="ru-RU" sz="1800" dirty="0">
                          <a:solidFill>
                            <a:srgbClr val="1B1B1B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Whitney Book"/>
                        </a:rPr>
                      </a:br>
                      <a:br>
                        <a:rPr lang="ru-RU" sz="1800" dirty="0">
                          <a:solidFill>
                            <a:srgbClr val="1B1B1B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Whitney Book"/>
                        </a:rPr>
                      </a:b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Whitney Book"/>
                      </a:endParaRPr>
                    </a:p>
                  </a:txBody>
                  <a:tcPr marL="53975" marR="53975" marT="62865" marB="71755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Октябрь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32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Праздник «День наставника» :Ток-шоу: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«Педагог всегда в строю»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Май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1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Театрализованное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представление:«Сказочные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уроки Константина Дмитриевича Ушинского»</a:t>
                      </a:r>
                    </a:p>
                    <a:p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Ноябрь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35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Торжественный утренник в честь закрытия Года педагога и наставника: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Обобщение опыта работы педколлектива по теме проекта «Про100 счастливое детство!»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Декабрь</a:t>
                      </a:r>
                    </a:p>
                    <a:p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8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74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1BAD5-C362-7D74-4890-1C5D0AC19B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4020" y="92958"/>
            <a:ext cx="8912225" cy="12811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 ПЕДАГОГА И НАСТАВНИКА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03F7D-11CD-2DD0-188D-61D8DAD225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557" y="1038578"/>
            <a:ext cx="7070908" cy="5203825"/>
          </a:xfrm>
        </p:spPr>
        <p:txBody>
          <a:bodyPr>
            <a:normAutofit fontScale="85000" lnSpcReduction="20000"/>
          </a:bodyPr>
          <a:lstStyle/>
          <a:p>
            <a:r>
              <a:rPr lang="ru-RU" sz="3000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2023- год, год 200- летия со дня рождения одного из основателей российской педагогики К. Д. Ушинского,  </a:t>
            </a:r>
            <a:r>
              <a:rPr lang="ru-RU" sz="3000" b="0" i="0" u="none" strike="noStrike" dirty="0">
                <a:solidFill>
                  <a:srgbClr val="154EC9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Указом Президента России Владимира Путина</a:t>
            </a:r>
            <a:r>
              <a:rPr lang="ru-RU" sz="3000" b="0" i="0" dirty="0">
                <a:solidFill>
                  <a:srgbClr val="212529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3000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объявлен Годом педагога и наставника. </a:t>
            </a:r>
          </a:p>
          <a:p>
            <a:r>
              <a:rPr lang="ru-RU" sz="3000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Миссия Года – признание особого статуса педагогических работников, в том числе выполняющих наставническую деятельность. Мероприятия Года педагога и наставника будут направлены на повышение престижа профессии учителя</a:t>
            </a:r>
            <a:r>
              <a:rPr lang="ru-RU" sz="3000" b="0" i="0" dirty="0">
                <a:solidFill>
                  <a:schemeClr val="accent1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/>
            <a:r>
              <a:rPr lang="ru-RU" sz="2600" b="0" i="0" u="none" strike="noStrike" dirty="0">
                <a:solidFill>
                  <a:srgbClr val="154EC9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Указ Президента Российской Федерации от 27 июня 2022 г. № 401 «О проведении в Российской Федерации Года педагога и наставника»</a:t>
            </a:r>
            <a:endParaRPr lang="ru-RU" sz="2600" b="0" i="0" dirty="0">
              <a:solidFill>
                <a:srgbClr val="3B4255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AA2E36-6CFB-96EE-C1F6-13B3F0CB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77" y="1038578"/>
            <a:ext cx="4751926" cy="47519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7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82D81A-B258-3C27-C186-E882436D2D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3000" y="377952"/>
            <a:ext cx="10622280" cy="3778250"/>
          </a:xfrm>
        </p:spPr>
        <p:txBody>
          <a:bodyPr>
            <a:noAutofit/>
          </a:bodyPr>
          <a:lstStyle/>
          <a:p>
            <a:pPr algn="just"/>
            <a:r>
              <a:rPr lang="ru-RU" sz="2400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     В 2023 году пройдут форумы и конференции, конкурсы и телешоу. В эфире телеканала «Россия» будут транслироваться новое шоу и одновременно финал федерального проекта «Классная тема!», организованного по поручению Президента России Владимира Путина Министерством просвещения Российской Федерации и телеканалом «Россия 1» при информационной поддержке компании VK. Ключевыми мероприятиями Года педагога и наставника станут Большая учительская неделя и Форум классных руководителей. В День учителя по всей стране пройдут церемонии награждения педагогов и праздничные концерты, главный из которых состоится в Государственном Кремлевском дворце. Также запланированы мероприятия по празднованию 200-летия со дня рождения Константина Дмитриевича Ушинского, открытие скульптурно-архитектурной композиции, посвященной выдающемуся педагогу.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6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36002E-D5F3-9653-A091-AF950C007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589" y="306333"/>
            <a:ext cx="8911687" cy="1280890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«Что может быть честнее и благороднее, как научить других тому, что сам наилучшим образом знаешь?»</a:t>
            </a:r>
            <a:br>
              <a:rPr lang="ru-RU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Марк Фабий Квинтилиан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FF50D9-49F8-7C5B-994D-C1074F10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56" y="1540189"/>
            <a:ext cx="11070336" cy="3777622"/>
          </a:xfrm>
        </p:spPr>
        <p:txBody>
          <a:bodyPr>
            <a:normAutofit/>
          </a:bodyPr>
          <a:lstStyle/>
          <a:p>
            <a:pPr indent="177800" algn="just"/>
            <a:r>
              <a:rPr lang="ru-RU" sz="2400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Дошкольным учреждениям, как давним и надежным партнерам образовательных учреждений предстоит включиться в эту работу. Сделать свою работу в Год педагога и наставника разнообразной и полезной как для педагогов, так и для воспитанников и их родителей.</a:t>
            </a:r>
          </a:p>
          <a:p>
            <a:pPr indent="177800" algn="just"/>
            <a:r>
              <a:rPr lang="ru-RU" sz="2400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Согласно толковому словарю В. Даля педагог – это человек, посвятивший себя воспитанию и обучению детей, молодежи. Наставник, согласно толковому словарю Ожегова – учитель и воспитатель, руководитель.</a:t>
            </a:r>
          </a:p>
          <a:p>
            <a:pPr indent="177800" algn="just"/>
            <a:r>
              <a:rPr lang="ru-RU" sz="2400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Исходя из этих определений мы будем строить работу нашего детского сада.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28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A6D02B38-1A86-A666-3DAE-D0A403C7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"/>
            <a:ext cx="7329488" cy="620713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Термины и определения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11BC5DA1-C311-9936-5CC9-3BFCE1732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765176"/>
            <a:ext cx="10789919" cy="5616575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altLang="ru-RU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универсальная технология передачи опыта, знаний, формирования навыков, компетенций, </a:t>
            </a:r>
            <a:r>
              <a:rPr lang="ru-RU" altLang="ru-RU" sz="2400" dirty="0" err="1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метакомпетенций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и ценностей через неформальное </a:t>
            </a:r>
            <a:r>
              <a:rPr lang="ru-RU" altLang="ru-RU" sz="2400" dirty="0" err="1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взаимообогащающее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общение, основанное на доверии и партнерстве.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Форма наставничества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способ реализации целевой модели через организацию работы наставнической пары или группы, участники которой находятся в заданной обстоятельствами ролевой ситуации, определяемой основной деятельностью и позицией участников.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Программа наставничества </a:t>
            </a:r>
            <a:r>
              <a:rPr lang="ru-RU" alt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комплекс мероприятий и формирующих их действий, направленный на организацию взаимоотношений наставника и наставляемого в конкретных формах для получения ожидаемых результатов.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5E924-14A1-735B-BA42-46EC07EEF2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ФОРМЫ НАСТАВНИЧЕСТВА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47A40D5-08A2-65B5-6A39-108603A5C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 b="11275"/>
          <a:stretch/>
        </p:blipFill>
        <p:spPr bwMode="auto">
          <a:xfrm>
            <a:off x="1961147" y="1489765"/>
            <a:ext cx="8912225" cy="38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3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D2D7B-8F26-ED36-050A-260A9244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981" y="149977"/>
            <a:ext cx="8911687" cy="128089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ТРАДИЦИОННЫЙ ФОРМАТ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6FCEC-D696-D7DE-9B73-6D79B1789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56" y="790422"/>
            <a:ext cx="7111999" cy="57345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9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Наставник</a:t>
            </a:r>
            <a:r>
              <a:rPr lang="ru-RU" sz="29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–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2900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педагог с опытом</a:t>
            </a:r>
            <a:br>
              <a:rPr lang="ru-RU" sz="29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9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Наставляемый</a:t>
            </a:r>
            <a:r>
              <a:rPr lang="ru-RU" sz="29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–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2900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молодой педагог</a:t>
            </a:r>
          </a:p>
          <a:p>
            <a:pPr algn="just"/>
            <a:r>
              <a:rPr lang="ru-RU" sz="29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 чем суть формата:</a:t>
            </a:r>
            <a:r>
              <a:rPr lang="ru-RU" sz="2900" b="0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2900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наставник помогает молодому педагогу выстроить профессиональный маршрут, подсказывает, как решать рабочие задачи. Также наставник берет на себя ответственность за качество педагогического процесса в группе наставляемого, координирует его педагогическую деятельность. Он вовремя реагирует на изменения в педагогическом процессе, грамотно распределяет силы, чтобы трудности не испугали молодого педагога.</a:t>
            </a:r>
          </a:p>
          <a:p>
            <a:pPr algn="just"/>
            <a:r>
              <a:rPr lang="ru-RU" sz="2900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Профессиональная помощь опытного воспитателя дает возможность молодому педагогу избежать многих ошибок в работе с детьми, родителями, документами. Молодой педагог в короткие сроки развивает необходимые для педагогической деятельности навыки и умения.</a:t>
            </a:r>
          </a:p>
          <a:p>
            <a:pPr algn="just"/>
            <a:r>
              <a:rPr lang="ru-RU" sz="29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Ожидаемый результат:</a:t>
            </a:r>
            <a:r>
              <a:rPr lang="ru-RU" sz="2900" b="0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2900" b="0" i="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наставник поможет сформировать индивидуальную систему педагогической деятельности конкретного педагога, которая будет отличать его от коллег и позволит стать конкурентоспособным в профессиональной среде. Работа в паре научит молодого педагога анализировать свои педагогические действия, сформирует у него эмоционально-ценностное отношение к профессии на личном примере наставника</a:t>
            </a:r>
          </a:p>
          <a:p>
            <a:endParaRPr lang="ru-RU" dirty="0"/>
          </a:p>
        </p:txBody>
      </p:sp>
      <p:pic>
        <p:nvPicPr>
          <p:cNvPr id="4" name="Picture 2" descr="http://chaikanatalia.ru/wp-content/uploads/2019/09/%D0%9D%D0%B0%D1%81%D1%82%D0%B0%D0%B2%D0%BD%D0%B8%D0%BA.jpg">
            <a:extLst>
              <a:ext uri="{FF2B5EF4-FFF2-40B4-BE49-F238E27FC236}">
                <a16:creationId xmlns:a16="http://schemas.microsoft.com/office/drawing/2014/main" id="{8D6AD0C9-999F-9934-AC03-13DA0972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944" y="1430867"/>
            <a:ext cx="4476071" cy="298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45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35B4F-F18E-E7AB-05A4-451AA960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72554"/>
            <a:ext cx="8911687" cy="128089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СОВРЕМЕННЫЙ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98942-C0FA-D73B-3D34-8F18B645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68" y="1365955"/>
            <a:ext cx="6780565" cy="540737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1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Современный формат наставничества – «педагоги с высоким</a:t>
            </a:r>
            <a:br>
              <a:rPr lang="ru-RU" sz="21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1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уровнем ИКТ-компетентности – педагоги с трудностями в этой области»</a:t>
            </a:r>
          </a:p>
          <a:p>
            <a:pPr algn="just"/>
            <a:r>
              <a:rPr lang="ru-RU" sz="21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Наставник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–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чаще всего молодой педагог, который владеет ИКТ-технологиями</a:t>
            </a:r>
            <a:br>
              <a:rPr lang="ru-RU" sz="21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1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Наставляемый </a:t>
            </a:r>
            <a:r>
              <a:rPr lang="ru-RU" sz="21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педагог старшего поколения, который испытывает трудности в освоении компьютерной грамотности</a:t>
            </a:r>
          </a:p>
          <a:p>
            <a:pPr algn="just"/>
            <a:r>
              <a:rPr lang="ru-RU" sz="2100" b="1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 чем суть формата: </a:t>
            </a:r>
            <a:r>
              <a:rPr lang="ru-RU" sz="21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наставник помогает наставляемому освоить компьютер, учит его работать на интерактивной доске, с мультимедийной установкой, искать нужную информацию на профессиональных сайтах, создавать образовательные продукты с использованием ИКТ и электронных ресурсов. В результате молодой педагог получает возможность реализовать себя, повысить свою самооценку. Опытный педагог учится организовывать образовательный процесс с помощью ИКТ и наполнять его новым содержанием.</a:t>
            </a:r>
          </a:p>
          <a:p>
            <a:pPr algn="just"/>
            <a:r>
              <a:rPr lang="ru-RU" sz="21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Преимущество формата – взаимообмен знаниями и опытом между наставниками и наставляемыми. Опытные педагоги несильны в ИКТ, но владеют методикой и знают возрастные особенности детей дошкольного возраста. Молодые педагоги внедряют современные цифровые технологии, но забывают о принципе дошкольной педагогики «Не навреди!». Опытные педагоги помогают молодым коллегам выработать стратегию, чтобы вместе грамотно использовать ИКТ в образовательном процессе детского сада.</a:t>
            </a:r>
          </a:p>
          <a:p>
            <a:endParaRPr lang="ru-RU" dirty="0"/>
          </a:p>
        </p:txBody>
      </p:sp>
      <p:pic>
        <p:nvPicPr>
          <p:cNvPr id="4" name="Picture 4" descr="Mentor - Shalyce ">
            <a:extLst>
              <a:ext uri="{FF2B5EF4-FFF2-40B4-BE49-F238E27FC236}">
                <a16:creationId xmlns:a16="http://schemas.microsoft.com/office/drawing/2014/main" id="{EDC93243-A6D2-33E9-854C-A145D9D7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312" y="1365955"/>
            <a:ext cx="4327525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7600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256</TotalTime>
  <Words>2296</Words>
  <Application>Microsoft Office PowerPoint</Application>
  <PresentationFormat>Широкоэкранный</PresentationFormat>
  <Paragraphs>186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Cambria</vt:lpstr>
      <vt:lpstr>Cambria Math</vt:lpstr>
      <vt:lpstr>Century Gothic</vt:lpstr>
      <vt:lpstr>Wingdings 3</vt:lpstr>
      <vt:lpstr>Легкий дым</vt:lpstr>
      <vt:lpstr>МБДОУ «УНДС общеразвивающего вида №3 «Сказка»</vt:lpstr>
      <vt:lpstr>План работы заседания педагогического совета</vt:lpstr>
      <vt:lpstr>ГОД ПЕДАГОГА И НАСТАВНИКА</vt:lpstr>
      <vt:lpstr>Презентация PowerPoint</vt:lpstr>
      <vt:lpstr>«Что может быть честнее и благороднее, как научить других тому, что сам наилучшим образом знаешь?»                                               Марк Фабий Квинтилиан</vt:lpstr>
      <vt:lpstr>Термины и определения</vt:lpstr>
      <vt:lpstr>ФОРМЫ НАСТАВНИЧЕСТВА</vt:lpstr>
      <vt:lpstr>ТРАДИЦИОННЫЙ ФОРМАТ</vt:lpstr>
      <vt:lpstr>СОВРЕМЕННЫЙ</vt:lpstr>
      <vt:lpstr>РАСШИРЕННЫЙ</vt:lpstr>
      <vt:lpstr>ОРГАНИЗАЦИОННО- УПРАВЛЕНЧЕСКИЙ</vt:lpstr>
      <vt:lpstr>ИННОВАЦИОННЫЙ</vt:lpstr>
      <vt:lpstr>ПЕРСПЕКТИВНЫЙ</vt:lpstr>
      <vt:lpstr>Презентация PowerPoint</vt:lpstr>
      <vt:lpstr>ОСНОВНЫЕ МЕРОПРИЯТИЯ ДО-2023г.</vt:lpstr>
      <vt:lpstr>Презентация PowerPoint</vt:lpstr>
      <vt:lpstr>МЕРОПРИЯТИЯ ГОДА ПЕДАГОГА И НАСТАВНИКА МКУ «УОМО «ОЙМЯКОНСКИЙ УЛУС (РАЙОН)»-2023 год</vt:lpstr>
      <vt:lpstr>Презентация PowerPoint</vt:lpstr>
      <vt:lpstr>ПЛАН МЕРОПРИЯТИЙ ГОДА ПЕДАГОГА И НАСТАВНИКА МБДОУ «УНДС №3 «СКАЗКА»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«УНДС общеразвивающего вида №3 «Сказка»</dc:title>
  <dc:creator>Сказка</dc:creator>
  <cp:lastModifiedBy>Сказка</cp:lastModifiedBy>
  <cp:revision>3</cp:revision>
  <dcterms:created xsi:type="dcterms:W3CDTF">2023-01-25T05:55:49Z</dcterms:created>
  <dcterms:modified xsi:type="dcterms:W3CDTF">2023-02-07T05:53:25Z</dcterms:modified>
</cp:coreProperties>
</file>