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66" r:id="rId5"/>
    <p:sldId id="258" r:id="rId6"/>
    <p:sldId id="259" r:id="rId7"/>
    <p:sldId id="260" r:id="rId8"/>
    <p:sldId id="261" r:id="rId9"/>
    <p:sldId id="263" r:id="rId10"/>
    <p:sldId id="26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1DAA153-CFAA-489C-8A87-3C1994B9092B}" type="datetimeFigureOut">
              <a:rPr lang="ru-RU" smtClean="0"/>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243484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DAA153-CFAA-489C-8A87-3C1994B9092B}" type="datetimeFigureOut">
              <a:rPr lang="ru-RU" smtClean="0"/>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10224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DAA153-CFAA-489C-8A87-3C1994B9092B}" type="datetimeFigureOut">
              <a:rPr lang="ru-RU" smtClean="0"/>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3055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DAA153-CFAA-489C-8A87-3C1994B9092B}" type="datetimeFigureOut">
              <a:rPr lang="ru-RU" smtClean="0"/>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310144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1DAA153-CFAA-489C-8A87-3C1994B9092B}" type="datetimeFigureOut">
              <a:rPr lang="ru-RU" smtClean="0"/>
              <a:t>11.07.2023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352938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1DAA153-CFAA-489C-8A87-3C1994B9092B}" type="datetimeFigureOut">
              <a:rPr lang="ru-RU" smtClean="0"/>
              <a:t>11.07.2023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3852417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1DAA153-CFAA-489C-8A87-3C1994B9092B}" type="datetimeFigureOut">
              <a:rPr lang="ru-RU" smtClean="0"/>
              <a:t>11.07.2023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18827511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1DAA153-CFAA-489C-8A87-3C1994B9092B}" type="datetimeFigureOut">
              <a:rPr lang="ru-RU" smtClean="0"/>
              <a:t>11.07.2023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280960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DAA153-CFAA-489C-8A87-3C1994B9092B}" type="datetimeFigureOut">
              <a:rPr lang="ru-RU" smtClean="0"/>
              <a:t>11.07.2023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180756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1DAA153-CFAA-489C-8A87-3C1994B9092B}" type="datetimeFigureOut">
              <a:rPr lang="ru-RU" smtClean="0"/>
              <a:t>11.07.2023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28189005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1DAA153-CFAA-489C-8A87-3C1994B9092B}" type="datetimeFigureOut">
              <a:rPr lang="ru-RU" smtClean="0"/>
              <a:t>11.07.2023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9CA390-8B77-4812-AA08-33AFC7F2225E}" type="slidenum">
              <a:rPr lang="ru-RU" smtClean="0"/>
              <a:t>‹#›</a:t>
            </a:fld>
            <a:endParaRPr lang="ru-RU"/>
          </a:p>
        </p:txBody>
      </p:sp>
    </p:spTree>
    <p:extLst>
      <p:ext uri="{BB962C8B-B14F-4D97-AF65-F5344CB8AC3E}">
        <p14:creationId xmlns:p14="http://schemas.microsoft.com/office/powerpoint/2010/main" val="267876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156">
              <a:srgbClr val="BFD8EF"/>
            </a:gs>
            <a:gs pos="22302">
              <a:srgbClr val="E3EEF8"/>
            </a:gs>
            <a:gs pos="32416">
              <a:srgbClr val="DAE9F6"/>
            </a:gs>
            <a:gs pos="50024">
              <a:srgbClr val="CADF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AA153-CFAA-489C-8A87-3C1994B9092B}" type="datetimeFigureOut">
              <a:rPr lang="ru-RU" smtClean="0"/>
              <a:t>11.07.2023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CA390-8B77-4812-AA08-33AFC7F2225E}" type="slidenum">
              <a:rPr lang="ru-RU" smtClean="0"/>
              <a:t>‹#›</a:t>
            </a:fld>
            <a:endParaRPr lang="ru-RU"/>
          </a:p>
        </p:txBody>
      </p:sp>
    </p:spTree>
    <p:extLst>
      <p:ext uri="{BB962C8B-B14F-4D97-AF65-F5344CB8AC3E}">
        <p14:creationId xmlns:p14="http://schemas.microsoft.com/office/powerpoint/2010/main" val="3240774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0327" y="193963"/>
            <a:ext cx="11222182" cy="830997"/>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Муниципальное дошкольное образовательное учреждение «</a:t>
            </a:r>
            <a:r>
              <a:rPr lang="ru-RU" sz="1600" dirty="0" err="1">
                <a:latin typeface="Times New Roman" panose="02020603050405020304" pitchFamily="18" charset="0"/>
                <a:cs typeface="Times New Roman" panose="02020603050405020304" pitchFamily="18" charset="0"/>
              </a:rPr>
              <a:t>Усть-Нерский</a:t>
            </a:r>
            <a:r>
              <a:rPr lang="ru-RU" sz="1600" dirty="0">
                <a:latin typeface="Times New Roman" panose="02020603050405020304" pitchFamily="18" charset="0"/>
                <a:cs typeface="Times New Roman" panose="02020603050405020304" pitchFamily="18" charset="0"/>
              </a:rPr>
              <a:t> детский  сад общеразвивающего вида с приоритетным осуществлением деятельности по познавательно- речевому развитию детей \№3 «Сказка» муниципального образования « </a:t>
            </a:r>
            <a:r>
              <a:rPr lang="ru-RU" sz="1600" dirty="0" err="1">
                <a:latin typeface="Times New Roman" panose="02020603050405020304" pitchFamily="18" charset="0"/>
                <a:cs typeface="Times New Roman" panose="02020603050405020304" pitchFamily="18" charset="0"/>
              </a:rPr>
              <a:t>Оймяконский</a:t>
            </a:r>
            <a:r>
              <a:rPr lang="ru-RU" sz="1600" dirty="0">
                <a:latin typeface="Times New Roman" panose="02020603050405020304" pitchFamily="18" charset="0"/>
                <a:cs typeface="Times New Roman" panose="02020603050405020304" pitchFamily="18" charset="0"/>
              </a:rPr>
              <a:t>  улус ( район)</a:t>
            </a:r>
          </a:p>
        </p:txBody>
      </p:sp>
      <p:sp>
        <p:nvSpPr>
          <p:cNvPr id="4" name="Прямоугольник 3"/>
          <p:cNvSpPr/>
          <p:nvPr/>
        </p:nvSpPr>
        <p:spPr>
          <a:xfrm>
            <a:off x="2438399" y="1650386"/>
            <a:ext cx="6982691" cy="4995085"/>
          </a:xfrm>
          <a:prstGeom prst="rect">
            <a:avLst/>
          </a:prstGeom>
        </p:spPr>
        <p:txBody>
          <a:bodyPr wrap="square">
            <a:spAutoFit/>
          </a:bodyPr>
          <a:lstStyle/>
          <a:p>
            <a:pPr marL="1358900" marR="15240" indent="-6350" algn="ctr">
              <a:lnSpc>
                <a:spcPct val="103000"/>
              </a:lnSpc>
              <a:spcAft>
                <a:spcPts val="80"/>
              </a:spcAft>
            </a:pPr>
            <a:r>
              <a:rPr lang="ru-RU" sz="2000" b="1" dirty="0">
                <a:solidFill>
                  <a:srgbClr val="000000"/>
                </a:solidFill>
                <a:latin typeface="Times New Roman" panose="02020603050405020304" pitchFamily="18" charset="0"/>
                <a:ea typeface="Times New Roman" panose="02020603050405020304" pitchFamily="18" charset="0"/>
              </a:rPr>
              <a:t>ОТЧЁТ</a:t>
            </a:r>
          </a:p>
          <a:p>
            <a:pPr marL="1358900" marR="15240" indent="-6350" algn="ctr">
              <a:lnSpc>
                <a:spcPct val="103000"/>
              </a:lnSpc>
              <a:spcAft>
                <a:spcPts val="80"/>
              </a:spcAft>
            </a:pPr>
            <a:r>
              <a:rPr lang="ru-RU" sz="2000" b="1" dirty="0">
                <a:solidFill>
                  <a:srgbClr val="000000"/>
                </a:solidFill>
                <a:latin typeface="Times New Roman" panose="02020603050405020304" pitchFamily="18" charset="0"/>
                <a:ea typeface="Times New Roman" panose="02020603050405020304" pitchFamily="18" charset="0"/>
              </a:rPr>
              <a:t>ПЛАН ПО САМООБРАЗОВАНИЮ</a:t>
            </a:r>
          </a:p>
          <a:p>
            <a:pPr marL="1358900" marR="15240" indent="-6350" algn="ctr">
              <a:lnSpc>
                <a:spcPct val="103000"/>
              </a:lnSpc>
              <a:spcAft>
                <a:spcPts val="80"/>
              </a:spcAft>
            </a:pPr>
            <a:endParaRPr lang="ru-RU" sz="2000" b="1" dirty="0">
              <a:solidFill>
                <a:srgbClr val="000000"/>
              </a:solidFill>
              <a:latin typeface="Times New Roman" panose="02020603050405020304" pitchFamily="18" charset="0"/>
              <a:ea typeface="Times New Roman" panose="02020603050405020304" pitchFamily="18" charset="0"/>
            </a:endParaRPr>
          </a:p>
          <a:p>
            <a:pPr marL="1358900" marR="15240" indent="-6350" algn="just">
              <a:lnSpc>
                <a:spcPct val="103000"/>
              </a:lnSpc>
              <a:spcAft>
                <a:spcPts val="80"/>
              </a:spcAft>
            </a:pPr>
            <a:r>
              <a:rPr lang="ru-RU" b="1" dirty="0">
                <a:solidFill>
                  <a:srgbClr val="000000"/>
                </a:solidFill>
                <a:latin typeface="Times New Roman" panose="02020603050405020304" pitchFamily="18" charset="0"/>
                <a:ea typeface="Times New Roman" panose="02020603050405020304" pitchFamily="18" charset="0"/>
              </a:rPr>
              <a:t>Тема</a:t>
            </a:r>
            <a:r>
              <a:rPr lang="ru-RU" dirty="0">
                <a:solidFill>
                  <a:srgbClr val="000000"/>
                </a:solidFill>
                <a:latin typeface="Times New Roman" panose="02020603050405020304" pitchFamily="18" charset="0"/>
                <a:ea typeface="Times New Roman" panose="02020603050405020304" pitchFamily="18" charset="0"/>
              </a:rPr>
              <a:t>: Развитие форм общения детей младшего 	 дошкольного возраста </a:t>
            </a:r>
            <a:r>
              <a:rPr lang="ru-RU" sz="2000" b="1" dirty="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через  организацию игровой деятельности. </a:t>
            </a:r>
          </a:p>
          <a:p>
            <a:pPr marL="1358900" marR="15240" indent="-6350" algn="just">
              <a:lnSpc>
                <a:spcPct val="103000"/>
              </a:lnSpc>
              <a:spcAft>
                <a:spcPts val="80"/>
              </a:spcAft>
            </a:pPr>
            <a:endParaRPr lang="ru-RU" dirty="0">
              <a:solidFill>
                <a:srgbClr val="000000"/>
              </a:solidFill>
              <a:latin typeface="Times New Roman" panose="02020603050405020304" pitchFamily="18" charset="0"/>
              <a:ea typeface="Times New Roman" panose="02020603050405020304" pitchFamily="18" charset="0"/>
            </a:endParaRPr>
          </a:p>
          <a:p>
            <a:pPr marL="1358900" marR="15240" indent="-6350" algn="just">
              <a:lnSpc>
                <a:spcPct val="103000"/>
              </a:lnSpc>
              <a:spcAft>
                <a:spcPts val="80"/>
              </a:spcAft>
            </a:pPr>
            <a:endParaRPr lang="ru-RU" dirty="0">
              <a:solidFill>
                <a:srgbClr val="000000"/>
              </a:solidFill>
              <a:latin typeface="Times New Roman" panose="02020603050405020304" pitchFamily="18" charset="0"/>
              <a:ea typeface="Times New Roman" panose="02020603050405020304" pitchFamily="18" charset="0"/>
            </a:endParaRPr>
          </a:p>
          <a:p>
            <a:pPr marL="1358900" marR="15240" indent="-6350" algn="just">
              <a:lnSpc>
                <a:spcPct val="103000"/>
              </a:lnSpc>
              <a:spcAft>
                <a:spcPts val="80"/>
              </a:spcAft>
            </a:pPr>
            <a:endParaRPr lang="ru-RU" dirty="0">
              <a:solidFill>
                <a:srgbClr val="000000"/>
              </a:solidFill>
              <a:latin typeface="Times New Roman" panose="02020603050405020304" pitchFamily="18" charset="0"/>
              <a:ea typeface="Times New Roman" panose="02020603050405020304" pitchFamily="18" charset="0"/>
            </a:endParaRPr>
          </a:p>
          <a:p>
            <a:pPr marL="1358900" marR="15240" indent="-6350" algn="just">
              <a:lnSpc>
                <a:spcPct val="103000"/>
              </a:lnSpc>
              <a:spcAft>
                <a:spcPts val="80"/>
              </a:spcAft>
            </a:pPr>
            <a:endParaRPr lang="ru-RU" dirty="0">
              <a:solidFill>
                <a:srgbClr val="000000"/>
              </a:solidFill>
              <a:latin typeface="Times New Roman" panose="02020603050405020304" pitchFamily="18" charset="0"/>
              <a:ea typeface="Times New Roman" panose="02020603050405020304" pitchFamily="18" charset="0"/>
            </a:endParaRPr>
          </a:p>
          <a:p>
            <a:pPr marL="1358900" marR="15240" indent="-6350" algn="just">
              <a:lnSpc>
                <a:spcPct val="103000"/>
              </a:lnSpc>
              <a:spcAft>
                <a:spcPts val="80"/>
              </a:spcAft>
            </a:pPr>
            <a:endParaRPr lang="ru-RU" dirty="0">
              <a:solidFill>
                <a:srgbClr val="000000"/>
              </a:solidFill>
              <a:latin typeface="Times New Roman" panose="02020603050405020304" pitchFamily="18" charset="0"/>
              <a:ea typeface="Times New Roman" panose="02020603050405020304" pitchFamily="18" charset="0"/>
            </a:endParaRPr>
          </a:p>
          <a:p>
            <a:pPr marL="1358900" marR="15240" indent="-6350" algn="just">
              <a:lnSpc>
                <a:spcPct val="103000"/>
              </a:lnSpc>
              <a:spcAft>
                <a:spcPts val="80"/>
              </a:spcAft>
            </a:pPr>
            <a:endParaRPr lang="ru-RU" dirty="0">
              <a:solidFill>
                <a:srgbClr val="000000"/>
              </a:solidFill>
              <a:latin typeface="Times New Roman" panose="02020603050405020304" pitchFamily="18" charset="0"/>
              <a:ea typeface="Times New Roman" panose="02020603050405020304" pitchFamily="18" charset="0"/>
            </a:endParaRPr>
          </a:p>
          <a:p>
            <a:pPr marL="1358900" marR="15240" indent="-6350" algn="just">
              <a:lnSpc>
                <a:spcPct val="103000"/>
              </a:lnSpc>
              <a:spcAft>
                <a:spcPts val="80"/>
              </a:spcAft>
            </a:pPr>
            <a:endParaRPr lang="ru-RU" dirty="0">
              <a:solidFill>
                <a:srgbClr val="000000"/>
              </a:solidFill>
              <a:latin typeface="Times New Roman" panose="02020603050405020304" pitchFamily="18" charset="0"/>
              <a:ea typeface="Times New Roman" panose="02020603050405020304" pitchFamily="18" charset="0"/>
            </a:endParaRPr>
          </a:p>
          <a:p>
            <a:pPr marL="1358900" marR="15240" indent="-6350" algn="just">
              <a:lnSpc>
                <a:spcPct val="103000"/>
              </a:lnSpc>
              <a:spcAft>
                <a:spcPts val="80"/>
              </a:spcAft>
            </a:pPr>
            <a:r>
              <a:rPr lang="ru-RU" dirty="0">
                <a:solidFill>
                  <a:srgbClr val="000000"/>
                </a:solidFill>
                <a:latin typeface="Times New Roman" panose="02020603050405020304" pitchFamily="18" charset="0"/>
                <a:ea typeface="Times New Roman" panose="02020603050405020304" pitchFamily="18" charset="0"/>
              </a:rPr>
              <a:t>Воспитатель: Палий М.Д.  </a:t>
            </a:r>
          </a:p>
          <a:p>
            <a:pPr marL="1358900" marR="15240" indent="-6350" algn="r">
              <a:lnSpc>
                <a:spcPct val="103000"/>
              </a:lnSpc>
              <a:spcAft>
                <a:spcPts val="80"/>
              </a:spcAft>
            </a:pPr>
            <a:r>
              <a:rPr lang="ru-RU" dirty="0">
                <a:solidFill>
                  <a:srgbClr val="000000"/>
                </a:solidFill>
                <a:latin typeface="Times New Roman" panose="02020603050405020304" pitchFamily="18" charset="0"/>
                <a:ea typeface="Times New Roman" panose="02020603050405020304" pitchFamily="18" charset="0"/>
              </a:rPr>
              <a:t>Усть-Нера 2023 год.</a:t>
            </a:r>
          </a:p>
          <a:p>
            <a:pPr marL="247015" marR="15240" indent="-6350" algn="ctr">
              <a:lnSpc>
                <a:spcPct val="107000"/>
              </a:lnSpc>
              <a:spcAft>
                <a:spcPts val="0"/>
              </a:spcAft>
            </a:pPr>
            <a:r>
              <a:rPr lang="ru-RU" sz="2000" dirty="0">
                <a:solidFill>
                  <a:srgbClr val="333333"/>
                </a:solidFill>
                <a:latin typeface="Times New Roman" panose="02020603050405020304" pitchFamily="18" charset="0"/>
                <a:ea typeface="Times New Roman" panose="02020603050405020304" pitchFamily="18" charset="0"/>
              </a:rPr>
              <a:t> </a:t>
            </a:r>
            <a:endParaRPr lang="ru-RU" sz="16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7099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33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38545"/>
            <a:ext cx="12039600" cy="5426870"/>
          </a:xfrm>
          <a:prstGeom prst="rect">
            <a:avLst/>
          </a:prstGeom>
        </p:spPr>
        <p:txBody>
          <a:bodyPr wrap="square">
            <a:spAutoFit/>
          </a:bodyPr>
          <a:lstStyle/>
          <a:p>
            <a:pPr>
              <a:lnSpc>
                <a:spcPct val="107000"/>
              </a:lnSpc>
              <a:spcAft>
                <a:spcPts val="0"/>
              </a:spcAft>
            </a:pPr>
            <a:r>
              <a:rPr lang="ru-RU"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Актуальность темы:</a:t>
            </a: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Потребность в общении друг с другом у ребенка возникает уже на 3-м году его жизни. Ранние формы общения во многом определяют их дальнейшее развитие и влияют на личность человека, на его отношение к окружающим людям, к себе, к миру. Общение со сверстниками дети реализуют в основном в совместных играх, которые становятся для них своеобразной формой общественной жизни. Поэтому проблему формирования детских взаимоотношений невозможно рассматривать вне организации содержательной игровой деятельности, которая прививает навыки эффективного общения, развивает чувство общности, учит правильно выражать свои мысли и строить диалоги, реализует детскую потребность в общении. </a:t>
            </a: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Игра всегда считалась универсальным методом обучения, воспитания, отдыха. Она имеет важное значение в жизни ребенка. Игра, как вид непродуктивной деятельности человека, доставляет эмоциональное переживание удовольствия, наслаждения от процесса свободного проявления духовных и физических сил личности.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Игра – это школа социальных отношений, в которой человек усваивает нормы социального и культурного поведения.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В процессе игры ребенок совершенствуется, приобретая в игре все необходимые для жизни навыки.</a:t>
            </a:r>
          </a:p>
          <a:p>
            <a:pPr>
              <a:lnSpc>
                <a:spcPct val="107000"/>
              </a:lnSpc>
            </a:pPr>
            <a:r>
              <a:rPr lang="ru-RU" dirty="0">
                <a:latin typeface="Times New Roman" panose="02020603050405020304" pitchFamily="18" charset="0"/>
                <a:cs typeface="Times New Roman" panose="02020603050405020304" pitchFamily="18" charset="0"/>
              </a:rPr>
              <a:t>В процессе игровой деятельности ярко проявляются индивидуальные особенности детей. В игре происходит то самое главное, что дает нам игра - это самосовершенствование, стремление стать лучше.</a:t>
            </a:r>
          </a:p>
          <a:p>
            <a:pPr>
              <a:lnSpc>
                <a:spcPct val="107000"/>
              </a:lnSpc>
              <a:spcAft>
                <a:spcPts val="0"/>
              </a:spcAft>
            </a:pPr>
            <a:r>
              <a:rPr lang="ru-RU" dirty="0">
                <a:latin typeface="Times New Roman" panose="02020603050405020304" pitchFamily="18" charset="0"/>
                <a:cs typeface="Times New Roman" panose="02020603050405020304" pitchFamily="18" charset="0"/>
              </a:rPr>
              <a:t>Разрабатывая план «Путешествие в страну игр» для детей младшего дошкольного возраста, я Именно учитывала психологические особенности детей. Именно  в этом возрасте происходит интенсивное развитие познавательной и интеллектуальной сферы ребенка. Это наиболее благоприятный период для развития познавательных процессов: памяти, внимания, мышления и воображения.</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75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0327" y="376583"/>
            <a:ext cx="11180617" cy="3816429"/>
          </a:xfrm>
          <a:prstGeom prst="rect">
            <a:avLst/>
          </a:prstGeom>
        </p:spPr>
        <p:txBody>
          <a:bodyPr wrap="square">
            <a:spAutoFit/>
          </a:bodyPr>
          <a:lstStyle/>
          <a:p>
            <a:r>
              <a:rPr lang="ru-RU" altLang="ru-RU" sz="2000" u="sng" dirty="0">
                <a:latin typeface="Times New Roman" panose="02020603050405020304" pitchFamily="18" charset="0"/>
                <a:cs typeface="Times New Roman" panose="02020603050405020304" pitchFamily="18" charset="0"/>
              </a:rPr>
              <a:t>Цель:</a:t>
            </a:r>
            <a:br>
              <a:rPr lang="ru-RU" altLang="ru-RU" sz="2000" dirty="0">
                <a:latin typeface="Times New Roman" panose="02020603050405020304" pitchFamily="18" charset="0"/>
                <a:cs typeface="Times New Roman" panose="02020603050405020304" pitchFamily="18" charset="0"/>
              </a:rPr>
            </a:br>
            <a:r>
              <a:rPr lang="ru-RU" altLang="ru-RU" sz="2000" dirty="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повышение профессионального уровня. </a:t>
            </a:r>
            <a:br>
              <a:rPr lang="ru-RU" altLang="ru-RU" dirty="0">
                <a:latin typeface="Times New Roman" panose="02020603050405020304" pitchFamily="18" charset="0"/>
                <a:cs typeface="Times New Roman" panose="02020603050405020304" pitchFamily="18" charset="0"/>
              </a:rPr>
            </a:br>
            <a:r>
              <a:rPr lang="ru-RU" altLang="ru-RU" dirty="0">
                <a:latin typeface="Times New Roman" panose="02020603050405020304" pitchFamily="18" charset="0"/>
                <a:cs typeface="Times New Roman" panose="02020603050405020304" pitchFamily="18" charset="0"/>
              </a:rPr>
              <a:t>Внедрение методики обучения и развития навыков общения у детей дошкольного возраста в практику</a:t>
            </a:r>
            <a:r>
              <a:rPr lang="ru-RU" altLang="ru-RU" sz="2000" dirty="0">
                <a:latin typeface="Times New Roman" panose="02020603050405020304" pitchFamily="18" charset="0"/>
                <a:cs typeface="Times New Roman" panose="02020603050405020304" pitchFamily="18" charset="0"/>
              </a:rPr>
              <a:t>.</a:t>
            </a:r>
          </a:p>
          <a:p>
            <a:r>
              <a:rPr lang="ru-RU" altLang="ru-RU" sz="2000" u="sng" dirty="0">
                <a:latin typeface="Times New Roman" panose="02020603050405020304" pitchFamily="18" charset="0"/>
                <a:cs typeface="Times New Roman" panose="02020603050405020304" pitchFamily="18" charset="0"/>
              </a:rPr>
              <a:t>Задачи:</a:t>
            </a:r>
          </a:p>
          <a:p>
            <a:pPr marL="342900" indent="-342900">
              <a:buFont typeface="Wingdings" panose="05000000000000000000" pitchFamily="2" charset="2"/>
              <a:buChar char="Ø"/>
            </a:pPr>
            <a:r>
              <a:rPr lang="ru-RU" altLang="ru-RU" dirty="0">
                <a:latin typeface="Times New Roman" panose="02020603050405020304" pitchFamily="18" charset="0"/>
                <a:cs typeface="Times New Roman" panose="02020603050405020304" pitchFamily="18" charset="0"/>
              </a:rPr>
              <a:t>Определение роли игры в организации жизнедеятельности детей;</a:t>
            </a:r>
          </a:p>
          <a:p>
            <a:pPr marL="342900" indent="-342900">
              <a:buFont typeface="Wingdings" panose="05000000000000000000" pitchFamily="2" charset="2"/>
              <a:buChar char="Ø"/>
            </a:pPr>
            <a:r>
              <a:rPr lang="ru-RU" altLang="ru-RU" dirty="0">
                <a:latin typeface="Times New Roman" panose="02020603050405020304" pitchFamily="18" charset="0"/>
                <a:cs typeface="Times New Roman" panose="02020603050405020304" pitchFamily="18" charset="0"/>
              </a:rPr>
              <a:t>Наполнить игровую деятельность детей активно-деятельным и эмоционально комфортным содержанием;</a:t>
            </a:r>
          </a:p>
          <a:p>
            <a:pPr marL="342900" indent="-342900">
              <a:buFont typeface="Wingdings" panose="05000000000000000000" pitchFamily="2" charset="2"/>
              <a:buChar char="Ø"/>
            </a:pPr>
            <a:r>
              <a:rPr lang="ru-RU" altLang="ru-RU" dirty="0">
                <a:latin typeface="Times New Roman" panose="02020603050405020304" pitchFamily="18" charset="0"/>
                <a:cs typeface="Times New Roman" panose="02020603050405020304" pitchFamily="18" charset="0"/>
              </a:rPr>
              <a:t>Развитие интеллектуальных способностей у детей посредством применении игровых технологий;</a:t>
            </a:r>
          </a:p>
          <a:p>
            <a:pPr marL="342900" indent="-342900">
              <a:buFont typeface="Wingdings" panose="05000000000000000000" pitchFamily="2" charset="2"/>
              <a:buChar char="Ø"/>
            </a:pPr>
            <a:r>
              <a:rPr lang="ru-RU" altLang="ru-RU" dirty="0">
                <a:latin typeface="Times New Roman" panose="02020603050405020304" pitchFamily="18" charset="0"/>
                <a:cs typeface="Times New Roman" panose="02020603050405020304" pitchFamily="18" charset="0"/>
              </a:rPr>
              <a:t>Создание условий для психологического и физического здоровья через игровую деятельность;</a:t>
            </a:r>
          </a:p>
          <a:p>
            <a:pPr marL="342900" indent="-342900">
              <a:buFont typeface="Wingdings" panose="05000000000000000000" pitchFamily="2" charset="2"/>
              <a:buChar char="Ø"/>
            </a:pPr>
            <a:r>
              <a:rPr lang="ru-RU" altLang="ru-RU" dirty="0">
                <a:latin typeface="Times New Roman" panose="02020603050405020304" pitchFamily="18" charset="0"/>
                <a:cs typeface="Times New Roman" panose="02020603050405020304" pitchFamily="18" charset="0"/>
              </a:rPr>
              <a:t>Изучение условий создания благоприятного психологического климата для развития у детей коммуникативных навыков в различных ситуациях общения;</a:t>
            </a:r>
          </a:p>
          <a:p>
            <a:pPr marL="342900" indent="-342900">
              <a:buFont typeface="Wingdings" panose="05000000000000000000" pitchFamily="2" charset="2"/>
              <a:buChar char="Ø"/>
            </a:pPr>
            <a:r>
              <a:rPr lang="ru-RU" altLang="ru-RU" dirty="0">
                <a:latin typeface="Times New Roman" panose="02020603050405020304" pitchFamily="18" charset="0"/>
                <a:cs typeface="Times New Roman" panose="02020603050405020304" pitchFamily="18" charset="0"/>
              </a:rPr>
              <a:t>Расширение представлений о развитии личности ребёнка, его коммуникативных способностях;</a:t>
            </a:r>
          </a:p>
          <a:p>
            <a:pPr marL="342900" indent="-342900">
              <a:buFont typeface="Wingdings" panose="05000000000000000000" pitchFamily="2" charset="2"/>
              <a:buChar char="Ø"/>
            </a:pPr>
            <a:r>
              <a:rPr lang="ru-RU" altLang="ru-RU" dirty="0">
                <a:latin typeface="Times New Roman" panose="02020603050405020304" pitchFamily="18" charset="0"/>
                <a:cs typeface="Times New Roman" panose="02020603050405020304" pitchFamily="18" charset="0"/>
              </a:rPr>
              <a:t>Ознакомление с теоретическими основами разработки проблемы коммуникации. Формирование умений и навыков практического использования методов и приёмов развития коммуникативной деятельности детей;</a:t>
            </a:r>
            <a:r>
              <a:rPr lang="ru-RU" altLang="ru-RU" i="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40327" y="4040307"/>
            <a:ext cx="10848109" cy="2340769"/>
          </a:xfrm>
          <a:prstGeom prst="rect">
            <a:avLst/>
          </a:prstGeom>
        </p:spPr>
        <p:txBody>
          <a:bodyPr wrap="square">
            <a:spAutoFit/>
          </a:bodyPr>
          <a:lstStyle/>
          <a:p>
            <a:pPr marL="285750" marR="25400" lvl="0" indent="-285750" fontAlgn="base">
              <a:lnSpc>
                <a:spcPct val="112000"/>
              </a:lnSpc>
              <a:spcAft>
                <a:spcPts val="75"/>
              </a:spcAft>
              <a:buClr>
                <a:srgbClr val="000000"/>
              </a:buClr>
              <a:buSzPts val="1400"/>
              <a:buFont typeface="Wingdings" panose="05000000000000000000" pitchFamily="2" charset="2"/>
              <a:buChar char="Ø"/>
            </a:pP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Развитие игровой деятельности детей; </a:t>
            </a:r>
          </a:p>
          <a:p>
            <a:pPr marL="285750" marR="25400" lvl="0" indent="-285750" fontAlgn="base">
              <a:lnSpc>
                <a:spcPct val="112000"/>
              </a:lnSpc>
              <a:spcAft>
                <a:spcPts val="75"/>
              </a:spcAft>
              <a:buClr>
                <a:srgbClr val="000000"/>
              </a:buClr>
              <a:buSzPts val="1400"/>
              <a:buFont typeface="Wingdings" panose="05000000000000000000" pitchFamily="2" charset="2"/>
              <a:buChar char="Ø"/>
            </a:pP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Сформировать основы «игровой культуры»; </a:t>
            </a:r>
          </a:p>
          <a:p>
            <a:pPr marL="285750" marR="25400" lvl="0" indent="-285750" fontAlgn="base">
              <a:lnSpc>
                <a:spcPct val="112000"/>
              </a:lnSpc>
              <a:spcAft>
                <a:spcPts val="75"/>
              </a:spcAft>
              <a:buClr>
                <a:srgbClr val="000000"/>
              </a:buClr>
              <a:buSzPts val="1400"/>
              <a:buFont typeface="Wingdings" panose="05000000000000000000" pitchFamily="2" charset="2"/>
              <a:buChar char="Ø"/>
            </a:pP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Развить коммуникативные способности детей;</a:t>
            </a:r>
          </a:p>
          <a:p>
            <a:pPr marL="285750" marR="25400" lvl="0" indent="-285750" fontAlgn="base">
              <a:lnSpc>
                <a:spcPct val="112000"/>
              </a:lnSpc>
              <a:spcAft>
                <a:spcPts val="75"/>
              </a:spcAft>
              <a:buClr>
                <a:srgbClr val="000000"/>
              </a:buClr>
              <a:buSzPts val="1400"/>
              <a:buFont typeface="Wingdings" panose="05000000000000000000" pitchFamily="2" charset="2"/>
              <a:buChar char="Ø"/>
            </a:pP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Формирование гендерной, семейной, гражданской принадлежности; </a:t>
            </a:r>
          </a:p>
          <a:p>
            <a:pPr marL="285750" marR="25400" lvl="0" indent="-285750" fontAlgn="base">
              <a:lnSpc>
                <a:spcPct val="112000"/>
              </a:lnSpc>
              <a:spcAft>
                <a:spcPts val="75"/>
              </a:spcAft>
              <a:buClr>
                <a:srgbClr val="000000"/>
              </a:buClr>
              <a:buSzPts val="1400"/>
              <a:buFont typeface="Wingdings" panose="05000000000000000000" pitchFamily="2" charset="2"/>
              <a:buChar char="Ø"/>
            </a:pP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Создать условия для активизации форм партнерского сотрудничества между детьми; </a:t>
            </a:r>
          </a:p>
          <a:p>
            <a:pPr marL="285750" marR="25400" lvl="0" indent="-285750" fontAlgn="base">
              <a:lnSpc>
                <a:spcPct val="112000"/>
              </a:lnSpc>
              <a:spcAft>
                <a:spcPts val="75"/>
              </a:spcAft>
              <a:buClr>
                <a:srgbClr val="000000"/>
              </a:buClr>
              <a:buSzPts val="1400"/>
              <a:buFont typeface="Wingdings" panose="05000000000000000000" pitchFamily="2" charset="2"/>
              <a:buChar char="Ø"/>
            </a:pP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Расширить кругозор ребенка посредством игры;</a:t>
            </a:r>
          </a:p>
          <a:p>
            <a:pPr marL="285750" marR="25400" lvl="0" indent="-285750" fontAlgn="base">
              <a:lnSpc>
                <a:spcPct val="112000"/>
              </a:lnSpc>
              <a:spcAft>
                <a:spcPts val="75"/>
              </a:spcAft>
              <a:buClr>
                <a:srgbClr val="000000"/>
              </a:buClr>
              <a:buSzPts val="1400"/>
              <a:buFont typeface="Wingdings" panose="05000000000000000000" pitchFamily="2" charset="2"/>
              <a:buChar char="Ø"/>
            </a:pPr>
            <a:r>
              <a:rPr lang="ru-RU"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Развивать речевую активность у детей. </a:t>
            </a:r>
          </a:p>
        </p:txBody>
      </p:sp>
    </p:spTree>
    <p:extLst>
      <p:ext uri="{BB962C8B-B14F-4D97-AF65-F5344CB8AC3E}">
        <p14:creationId xmlns:p14="http://schemas.microsoft.com/office/powerpoint/2010/main" val="1342456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399" y="169131"/>
            <a:ext cx="11707091" cy="3477875"/>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Предполагаемый результат: </a:t>
            </a:r>
            <a:endParaRPr lang="ru-RU" sz="2000" dirty="0">
              <a:latin typeface="Times New Roman" panose="02020603050405020304" pitchFamily="18" charset="0"/>
              <a:cs typeface="Times New Roman" panose="02020603050405020304" pitchFamily="18" charset="0"/>
            </a:endParaRPr>
          </a:p>
          <a:p>
            <a:pPr marL="285750" lvl="0" indent="-285750" fontAlgn="base">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Повышение уровня педагогической компетенции в вопросах сюжетно-ролевых игр; </a:t>
            </a:r>
          </a:p>
          <a:p>
            <a:pPr marL="285750" lvl="0" indent="-285750" fontAlgn="base">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Систематизация материала по развитию сюжетно-ролевых игр; </a:t>
            </a:r>
          </a:p>
          <a:p>
            <a:pPr marL="285750" lvl="0" indent="-285750" fontAlgn="base">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Сформированные у детей младшего возраста системы социальных мотивов, навыков совместной деятельности, общения, владения своим поведением, навыков рефлексии; </a:t>
            </a:r>
          </a:p>
          <a:p>
            <a:pPr marL="285750" lvl="0" indent="-285750" fontAlgn="base">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Сформированные представления о разновидностях сюжетно-ролевых  игр и основных приемах игры в них;</a:t>
            </a:r>
          </a:p>
          <a:p>
            <a:pPr marL="285750" lvl="0" indent="-285750" fontAlgn="base">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Родители проявляют интерес в дальнейшем развитие  игровой деятельности детей. </a:t>
            </a:r>
          </a:p>
          <a:p>
            <a:r>
              <a:rPr lang="ru-RU" sz="2000" b="1" dirty="0">
                <a:latin typeface="Times New Roman" panose="02020603050405020304" pitchFamily="18" charset="0"/>
                <a:cs typeface="Times New Roman" panose="02020603050405020304" pitchFamily="18" charset="0"/>
              </a:rPr>
              <a:t>Форма самообразования:  </a:t>
            </a:r>
            <a:endParaRPr lang="ru-RU" sz="2000" dirty="0">
              <a:latin typeface="Times New Roman" panose="02020603050405020304" pitchFamily="18" charset="0"/>
              <a:cs typeface="Times New Roman" panose="02020603050405020304" pitchFamily="18" charset="0"/>
            </a:endParaRPr>
          </a:p>
          <a:p>
            <a:pPr marL="285750" lvl="0" indent="-285750" fontAlgn="base">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Совместная деятельность воспитателя с детьми; </a:t>
            </a:r>
          </a:p>
          <a:p>
            <a:pPr marL="285750" lvl="0" indent="-285750" fontAlgn="base">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Индивидуальная работа с детьми; </a:t>
            </a:r>
          </a:p>
          <a:p>
            <a:pPr marL="285750" lvl="0" indent="-285750" fontAlgn="base">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Свободная самостоятельная деятельность самих детей. </a:t>
            </a:r>
          </a:p>
          <a:p>
            <a:pPr marL="285750" lvl="0" indent="-285750" fontAlgn="base">
              <a:buFont typeface="Wingdings" panose="05000000000000000000" pitchFamily="2" charset="2"/>
              <a:buChar char="ü"/>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76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836" y="337274"/>
            <a:ext cx="11748655" cy="3055965"/>
          </a:xfrm>
          <a:prstGeom prst="rect">
            <a:avLst/>
          </a:prstGeom>
        </p:spPr>
        <p:txBody>
          <a:bodyPr wrap="square">
            <a:spAutoFit/>
          </a:bodyPr>
          <a:lstStyle/>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Программа разработана в три этапа: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Подготовительный этап, включает в себя несколько задач:</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1.познакомить с разнообразием игр;</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раскрыть индивидуальность каждого ребенка;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3. развить основы коллективных отношений.</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 основная задача воспитателя, на этом этапе, не объяснять как надо играть, а принимать позицию партнера, играть вместе с ребенком.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На данном этапе у детей дошкольного возраста формируется позитивное отношение к игровой деятельности.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К концу подготовительного этапа дети должны: знать и соблюдать при организации игр «главные </a:t>
            </a:r>
            <a:r>
              <a:rPr lang="ru-RU">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правила», принимать </a:t>
            </a:r>
            <a:r>
              <a:rPr lang="ru-RU"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активное участие в игровой деятельности; иметь навыки совместной, коллективной деятельности.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427669" y="3632814"/>
            <a:ext cx="5114987" cy="2889754"/>
          </a:xfrm>
          <a:prstGeom prst="rect">
            <a:avLst/>
          </a:prstGeom>
        </p:spPr>
      </p:pic>
    </p:spTree>
    <p:extLst>
      <p:ext uri="{BB962C8B-B14F-4D97-AF65-F5344CB8AC3E}">
        <p14:creationId xmlns:p14="http://schemas.microsoft.com/office/powerpoint/2010/main" val="174444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5255" y="446083"/>
            <a:ext cx="1586173" cy="3075709"/>
          </a:xfrm>
          <a:prstGeom prst="rect">
            <a:avLst/>
          </a:prstGeom>
        </p:spPr>
      </p:pic>
      <p:sp>
        <p:nvSpPr>
          <p:cNvPr id="2" name="Прямоугольник 1"/>
          <p:cNvSpPr/>
          <p:nvPr/>
        </p:nvSpPr>
        <p:spPr>
          <a:xfrm>
            <a:off x="540327" y="390344"/>
            <a:ext cx="10668000" cy="400110"/>
          </a:xfrm>
          <a:prstGeom prst="rect">
            <a:avLst/>
          </a:prstGeom>
        </p:spPr>
        <p:txBody>
          <a:bodyPr wrap="square">
            <a:spAutoFit/>
          </a:bodyPr>
          <a:lstStyle/>
          <a:p>
            <a:pPr algn="ctr"/>
            <a:r>
              <a:rPr lang="ru-RU" altLang="ru-RU" sz="2000" b="1" dirty="0">
                <a:latin typeface="Times New Roman" panose="02020603050405020304" pitchFamily="18" charset="0"/>
              </a:rPr>
              <a:t>Подбор эффективных форм развития коммуникативной деятельности:</a:t>
            </a:r>
            <a:endParaRPr lang="ru-RU" sz="2000" dirty="0"/>
          </a:p>
        </p:txBody>
      </p:sp>
      <p:sp>
        <p:nvSpPr>
          <p:cNvPr id="4" name="Прямоугольник 3"/>
          <p:cNvSpPr/>
          <p:nvPr/>
        </p:nvSpPr>
        <p:spPr>
          <a:xfrm>
            <a:off x="3144982" y="3521793"/>
            <a:ext cx="6096000" cy="2308324"/>
          </a:xfrm>
          <a:prstGeom prst="rect">
            <a:avLst/>
          </a:prstGeom>
        </p:spPr>
        <p:txBody>
          <a:bodyPr>
            <a:spAutoFit/>
          </a:bodyPr>
          <a:lstStyle/>
          <a:p>
            <a:pPr marL="285750" indent="-285750">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  Дидактические игры и упражнения;</a:t>
            </a:r>
          </a:p>
          <a:p>
            <a:pPr marL="285750" indent="-285750">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 Инсценировка с игрушками;</a:t>
            </a:r>
          </a:p>
          <a:p>
            <a:pPr marL="285750" indent="-285750">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Игры – забавы и игры хороводы;</a:t>
            </a:r>
          </a:p>
          <a:p>
            <a:pPr marL="285750" indent="-285750">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Игры с водой и песком;</a:t>
            </a:r>
          </a:p>
          <a:p>
            <a:pPr marL="285750" indent="-285750">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 Игры – имитации;</a:t>
            </a:r>
          </a:p>
          <a:p>
            <a:pPr marL="285750" indent="-285750">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  Пальчиковые игры;</a:t>
            </a:r>
          </a:p>
          <a:p>
            <a:pPr marL="285750" indent="-285750">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Элементы Сюжетно–ролевой игры;</a:t>
            </a:r>
          </a:p>
          <a:p>
            <a:pPr marL="285750" indent="-285750">
              <a:buFont typeface="Wingdings" panose="05000000000000000000" pitchFamily="2" charset="2"/>
              <a:buChar char="ü"/>
            </a:pPr>
            <a:r>
              <a:rPr lang="ru-RU" altLang="ru-RU" dirty="0">
                <a:latin typeface="Times New Roman" panose="02020603050405020304" pitchFamily="18" charset="0"/>
                <a:cs typeface="Times New Roman" panose="02020603050405020304" pitchFamily="18" charset="0"/>
              </a:rPr>
              <a:t>Театрализованные игры.</a:t>
            </a:r>
          </a:p>
        </p:txBody>
      </p:sp>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2754"/>
          <a:stretch/>
        </p:blipFill>
        <p:spPr>
          <a:xfrm>
            <a:off x="690909" y="845020"/>
            <a:ext cx="3179618" cy="183919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0145" y="790455"/>
            <a:ext cx="2078182" cy="2770910"/>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4849" r="17727"/>
          <a:stretch/>
        </p:blipFill>
        <p:spPr>
          <a:xfrm>
            <a:off x="441225" y="3333258"/>
            <a:ext cx="2663664" cy="2496859"/>
          </a:xfrm>
          <a:prstGeom prst="rect">
            <a:avLst/>
          </a:prstGeom>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r="9866" b="13738"/>
          <a:stretch/>
        </p:blipFill>
        <p:spPr>
          <a:xfrm>
            <a:off x="8078899" y="3772999"/>
            <a:ext cx="1676927" cy="2139851"/>
          </a:xfrm>
          <a:prstGeom prst="rect">
            <a:avLst/>
          </a:prstGeom>
        </p:spPr>
      </p:pic>
      <p:pic>
        <p:nvPicPr>
          <p:cNvPr id="8" name="Рисунок 7"/>
          <p:cNvPicPr>
            <a:picLocks noChangeAspect="1"/>
          </p:cNvPicPr>
          <p:nvPr/>
        </p:nvPicPr>
        <p:blipFill rotWithShape="1">
          <a:blip r:embed="rId7" cstate="print">
            <a:extLst>
              <a:ext uri="{28A0092B-C50C-407E-A947-70E740481C1C}">
                <a14:useLocalDpi xmlns:a14="http://schemas.microsoft.com/office/drawing/2010/main" val="0"/>
              </a:ext>
            </a:extLst>
          </a:blip>
          <a:srcRect l="16364" t="17576" r="37121" b="14950"/>
          <a:stretch/>
        </p:blipFill>
        <p:spPr>
          <a:xfrm>
            <a:off x="9755826" y="3772999"/>
            <a:ext cx="1970366" cy="2143656"/>
          </a:xfrm>
          <a:prstGeom prst="rect">
            <a:avLst/>
          </a:prstGeom>
        </p:spPr>
      </p:pic>
    </p:spTree>
    <p:extLst>
      <p:ext uri="{BB962C8B-B14F-4D97-AF65-F5344CB8AC3E}">
        <p14:creationId xmlns:p14="http://schemas.microsoft.com/office/powerpoint/2010/main" val="167365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252121"/>
            <a:ext cx="10870620" cy="2308324"/>
          </a:xfrm>
          <a:prstGeom prst="rect">
            <a:avLst/>
          </a:prstGeom>
        </p:spPr>
        <p:txBody>
          <a:bodyPr wrap="square">
            <a:spAutoFit/>
          </a:bodyPr>
          <a:lstStyle/>
          <a:p>
            <a:r>
              <a:rPr lang="ru-RU" altLang="ru-RU" dirty="0">
                <a:latin typeface="Times New Roman" panose="02020603050405020304" pitchFamily="18" charset="0"/>
                <a:cs typeface="Times New Roman" panose="02020603050405020304" pitchFamily="18" charset="0"/>
              </a:rPr>
              <a:t>Применяя различные игровые, поисковые приемы, создавая проблемные ситуации, полученные в общении с воспитателем, дети активно включаются в игру сверстников, ведут ролевые диалоги, проявляют культуру общения и свои интеллектуальные способности. Общаясь друг с другом, дети более полно и активно используют различные ролевые средства, проявляют коммуникативную активность.</a:t>
            </a:r>
            <a:r>
              <a:rPr lang="ru-RU" dirty="0"/>
              <a:t> В данном </a:t>
            </a:r>
            <a:r>
              <a:rPr lang="ru-RU" b="1" dirty="0"/>
              <a:t>возрасте</a:t>
            </a:r>
            <a:r>
              <a:rPr lang="ru-RU" dirty="0"/>
              <a:t> большая роль в правильной </a:t>
            </a:r>
            <a:r>
              <a:rPr lang="ru-RU" b="1" dirty="0"/>
              <a:t>организации общения</a:t>
            </a:r>
            <a:r>
              <a:rPr lang="ru-RU" dirty="0"/>
              <a:t> принадлежит взрослому. Воспитатель показывает пример доброго отношения к окружающим. Детские игры очень разнообразны и могут иметь несколько классификаций. Выделим лишь наиболее распространенные её </a:t>
            </a:r>
            <a:r>
              <a:rPr lang="ru-RU" u="sng" dirty="0"/>
              <a:t>виды</a:t>
            </a:r>
            <a:r>
              <a:rPr lang="ru-RU" dirty="0"/>
              <a:t>: Сюжетно-ролевая игра Подвижные игры Дидактические игры Настольно-печатные игры Театрализованные игры </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0152" t="22424" r="26061" b="16162"/>
          <a:stretch/>
        </p:blipFill>
        <p:spPr>
          <a:xfrm>
            <a:off x="397452" y="2810283"/>
            <a:ext cx="3089562" cy="2230942"/>
          </a:xfrm>
          <a:prstGeom prst="rect">
            <a:avLst/>
          </a:prstGeom>
          <a:scene3d>
            <a:camera prst="orthographicFront"/>
            <a:lightRig rig="threePt" dir="t"/>
          </a:scene3d>
          <a:sp3d>
            <a:bevelT/>
          </a:sp3d>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0943" t="11515" b="23838"/>
          <a:stretch/>
        </p:blipFill>
        <p:spPr>
          <a:xfrm>
            <a:off x="8617525" y="3583670"/>
            <a:ext cx="3139785" cy="3038886"/>
          </a:xfrm>
          <a:prstGeom prst="rect">
            <a:avLst/>
          </a:prstGeom>
          <a:scene3d>
            <a:camera prst="orthographicFront"/>
            <a:lightRig rig="threePt" dir="t"/>
          </a:scene3d>
          <a:sp3d>
            <a:bevelT/>
          </a:sp3d>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6379" y="3508566"/>
            <a:ext cx="4087091" cy="3065318"/>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756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6" y="180074"/>
            <a:ext cx="11513127" cy="6217087"/>
          </a:xfrm>
          <a:prstGeom prst="rect">
            <a:avLst/>
          </a:prstGeom>
        </p:spPr>
        <p:txBody>
          <a:bodyPr wrap="square">
            <a:spAutoFit/>
          </a:bodyPr>
          <a:lstStyle/>
          <a:p>
            <a:pPr>
              <a:buFontTx/>
              <a:buNone/>
            </a:pPr>
            <a:r>
              <a:rPr lang="ru-RU" altLang="ru-RU" sz="2000" dirty="0">
                <a:latin typeface="Times New Roman" panose="02020603050405020304" pitchFamily="18" charset="0"/>
                <a:cs typeface="Times New Roman" panose="02020603050405020304" pitchFamily="18" charset="0"/>
              </a:rPr>
              <a:t>Изучение методической литературы: </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Программа « От рождения до школы»—инновационная программа дошкольного образования . Под редакцией </a:t>
            </a:r>
            <a:r>
              <a:rPr lang="ru-RU" altLang="ru-RU" dirty="0" err="1">
                <a:latin typeface="Times New Roman" panose="02020603050405020304" pitchFamily="18" charset="0"/>
                <a:cs typeface="Times New Roman" panose="02020603050405020304" pitchFamily="18" charset="0"/>
              </a:rPr>
              <a:t>Н.Е.Вераксы</a:t>
            </a:r>
            <a:r>
              <a:rPr lang="ru-RU" altLang="ru-RU" dirty="0">
                <a:latin typeface="Times New Roman" panose="02020603050405020304" pitchFamily="18" charset="0"/>
                <a:cs typeface="Times New Roman" panose="02020603050405020304" pitchFamily="18" charset="0"/>
              </a:rPr>
              <a:t>, Т.С. Комаровой, Э.М. Дорофеевой.2021 год;</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«Современный детский сад» От рождения до школы. Под редакцией О.А. </a:t>
            </a:r>
            <a:r>
              <a:rPr lang="ru-RU" altLang="ru-RU" dirty="0" err="1">
                <a:latin typeface="Times New Roman" panose="02020603050405020304" pitchFamily="18" charset="0"/>
                <a:cs typeface="Times New Roman" panose="02020603050405020304" pitchFamily="18" charset="0"/>
              </a:rPr>
              <a:t>Шиян</a:t>
            </a:r>
            <a:r>
              <a:rPr lang="ru-RU" altLang="ru-RU" dirty="0">
                <a:latin typeface="Times New Roman" panose="02020603050405020304" pitchFamily="18" charset="0"/>
                <a:cs typeface="Times New Roman" panose="02020603050405020304" pitchFamily="18" charset="0"/>
              </a:rPr>
              <a:t> 2021;</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«Развивающие игровые сеансы» От рождения до школы. А.В. </a:t>
            </a:r>
            <a:r>
              <a:rPr lang="ru-RU" altLang="ru-RU" dirty="0" err="1">
                <a:latin typeface="Times New Roman" panose="02020603050405020304" pitchFamily="18" charset="0"/>
                <a:cs typeface="Times New Roman" panose="02020603050405020304" pitchFamily="18" charset="0"/>
              </a:rPr>
              <a:t>Найбауэр</a:t>
            </a:r>
            <a:r>
              <a:rPr lang="ru-RU" altLang="ru-RU" dirty="0">
                <a:latin typeface="Times New Roman" panose="02020603050405020304" pitchFamily="18" charset="0"/>
                <a:cs typeface="Times New Roman" panose="02020603050405020304" pitchFamily="18" charset="0"/>
              </a:rPr>
              <a:t>, О.В. Куракина 2021год;</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«Развивающие занятия  детьми 2-3 лет под редакцией Л.А. </a:t>
            </a:r>
            <a:r>
              <a:rPr lang="ru-RU" altLang="ru-RU" dirty="0" err="1">
                <a:latin typeface="Times New Roman" panose="02020603050405020304" pitchFamily="18" charset="0"/>
                <a:cs typeface="Times New Roman" panose="02020603050405020304" pitchFamily="18" charset="0"/>
              </a:rPr>
              <a:t>Парамновой</a:t>
            </a:r>
            <a:r>
              <a:rPr lang="ru-RU" altLang="ru-RU" dirty="0">
                <a:latin typeface="Times New Roman" panose="02020603050405020304" pitchFamily="18" charset="0"/>
                <a:cs typeface="Times New Roman" panose="02020603050405020304" pitchFamily="18" charset="0"/>
              </a:rPr>
              <a:t> 2014 год;</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Игры на развитие мелкой моторики рук (расскажи стихи руками)—Т.Т. Ткаченко, Т.Ю .</a:t>
            </a:r>
            <a:r>
              <a:rPr lang="ru-RU" altLang="ru-RU" dirty="0" err="1">
                <a:latin typeface="Times New Roman" panose="02020603050405020304" pitchFamily="18" charset="0"/>
                <a:cs typeface="Times New Roman" panose="02020603050405020304" pitchFamily="18" charset="0"/>
              </a:rPr>
              <a:t>Бардышеа</a:t>
            </a:r>
            <a:r>
              <a:rPr lang="ru-RU" altLang="ru-RU"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Программа теоретического курса «Основы коммуникации» (институт специальной педагогики и психологии Международного университета семьи и ребёнка </a:t>
            </a:r>
            <a:r>
              <a:rPr lang="ru-RU" altLang="ru-RU" dirty="0" err="1">
                <a:latin typeface="Times New Roman" panose="02020603050405020304" pitchFamily="18" charset="0"/>
                <a:cs typeface="Times New Roman" panose="02020603050405020304" pitchFamily="18" charset="0"/>
              </a:rPr>
              <a:t>им.Рауля</a:t>
            </a:r>
            <a:r>
              <a:rPr lang="ru-RU" altLang="ru-RU" dirty="0">
                <a:latin typeface="Times New Roman" panose="02020603050405020304" pitchFamily="18" charset="0"/>
                <a:cs typeface="Times New Roman" panose="02020603050405020304" pitchFamily="18" charset="0"/>
              </a:rPr>
              <a:t> </a:t>
            </a:r>
            <a:r>
              <a:rPr lang="ru-RU" altLang="ru-RU" dirty="0" err="1">
                <a:latin typeface="Times New Roman" panose="02020603050405020304" pitchFamily="18" charset="0"/>
                <a:cs typeface="Times New Roman" panose="02020603050405020304" pitchFamily="18" charset="0"/>
              </a:rPr>
              <a:t>Валенберга</a:t>
            </a:r>
            <a:r>
              <a:rPr lang="ru-RU" altLang="ru-RU"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Программа практического курса «Азбука общения» Шипицына Л.М.;</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«Ступени общения: от года до семи лет». </a:t>
            </a:r>
            <a:r>
              <a:rPr lang="ru-RU" altLang="ru-RU" dirty="0" err="1">
                <a:latin typeface="Times New Roman" panose="02020603050405020304" pitchFamily="18" charset="0"/>
                <a:cs typeface="Times New Roman" panose="02020603050405020304" pitchFamily="18" charset="0"/>
              </a:rPr>
              <a:t>Галигузова</a:t>
            </a:r>
            <a:r>
              <a:rPr lang="ru-RU" altLang="ru-RU" dirty="0">
                <a:latin typeface="Times New Roman" panose="02020603050405020304" pitchFamily="18" charset="0"/>
                <a:cs typeface="Times New Roman" panose="02020603050405020304" pitchFamily="18" charset="0"/>
              </a:rPr>
              <a:t> Л.Н., Смирнова Е.О. М.,1992;</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«Общение детей в детском саду и в семье» Репина Т.А., </a:t>
            </a:r>
            <a:r>
              <a:rPr lang="ru-RU" altLang="ru-RU" dirty="0" err="1">
                <a:latin typeface="Times New Roman" panose="02020603050405020304" pitchFamily="18" charset="0"/>
                <a:cs typeface="Times New Roman" panose="02020603050405020304" pitchFamily="18" charset="0"/>
              </a:rPr>
              <a:t>Стерхина</a:t>
            </a:r>
            <a:r>
              <a:rPr lang="ru-RU" altLang="ru-RU" dirty="0">
                <a:latin typeface="Times New Roman" panose="02020603050405020304" pitchFamily="18" charset="0"/>
                <a:cs typeface="Times New Roman" panose="02020603050405020304" pitchFamily="18" charset="0"/>
              </a:rPr>
              <a:t> Р.Б. М.,1990»;</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 «Учимся общаться с ребёнком. Руководство для воспитателя детского сада» Петровский В.А, Виноградова А.М, Кларина Л.М. М.,1993;</a:t>
            </a:r>
          </a:p>
          <a:p>
            <a:pPr marL="285750" indent="-285750">
              <a:buFont typeface="Wingdings" panose="05000000000000000000" pitchFamily="2" charset="2"/>
              <a:buChar char="v"/>
            </a:pPr>
            <a:r>
              <a:rPr lang="ru-RU" altLang="ru-RU" dirty="0">
                <a:latin typeface="Times New Roman" panose="02020603050405020304" pitchFamily="18" charset="0"/>
                <a:cs typeface="Times New Roman" panose="02020603050405020304" pitchFamily="18" charset="0"/>
              </a:rPr>
              <a:t>«</a:t>
            </a:r>
            <a:r>
              <a:rPr lang="ru-RU" altLang="ru-RU" dirty="0" err="1">
                <a:latin typeface="Times New Roman" panose="02020603050405020304" pitchFamily="18" charset="0"/>
                <a:cs typeface="Times New Roman" panose="02020603050405020304" pitchFamily="18" charset="0"/>
              </a:rPr>
              <a:t>Психогимнастика</a:t>
            </a:r>
            <a:r>
              <a:rPr lang="ru-RU" altLang="ru-RU" dirty="0">
                <a:latin typeface="Times New Roman" panose="02020603050405020304" pitchFamily="18" charset="0"/>
                <a:cs typeface="Times New Roman" panose="02020603050405020304" pitchFamily="18" charset="0"/>
              </a:rPr>
              <a:t>» Чистякова М.И, М.,1990.</a:t>
            </a:r>
          </a:p>
          <a:p>
            <a:pPr marL="285750" indent="-285750">
              <a:buFont typeface="Wingdings" panose="05000000000000000000" pitchFamily="2" charset="2"/>
              <a:buChar char="v"/>
            </a:pPr>
            <a:r>
              <a:rPr lang="ru-RU" dirty="0" err="1">
                <a:latin typeface="Times New Roman" panose="02020603050405020304" pitchFamily="18" charset="0"/>
                <a:cs typeface="Times New Roman" panose="02020603050405020304" pitchFamily="18" charset="0"/>
              </a:rPr>
              <a:t>Доронова</a:t>
            </a:r>
            <a:r>
              <a:rPr lang="ru-RU" dirty="0">
                <a:latin typeface="Times New Roman" panose="02020603050405020304" pitchFamily="18" charset="0"/>
                <a:cs typeface="Times New Roman" panose="02020603050405020304" pitchFamily="18" charset="0"/>
              </a:rPr>
              <a:t> Т. Н., Карабанова О. А., Соловьева Е. В. Игра в дошкольном возрасте» М.: Воспитание дошкольника, 2002. </a:t>
            </a:r>
          </a:p>
          <a:p>
            <a:pPr marL="285750" indent="-285750">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«Растем, играя» Недоспасова В. А. М.: Просвещение. </a:t>
            </a:r>
          </a:p>
          <a:p>
            <a:pPr marL="285750" indent="-285750">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«Игра и дошкольник: развитие детей ст. дошкольного возраста в игровой деятельности» Бабаева Т. И.. М.: Детство- Пресс, 2007.  </a:t>
            </a:r>
          </a:p>
          <a:p>
            <a:pPr marL="285750" indent="-285750">
              <a:buFont typeface="Wingdings" panose="05000000000000000000" pitchFamily="2" charset="2"/>
              <a:buChar char="v"/>
            </a:pPr>
            <a:r>
              <a:rPr lang="ru-RU" dirty="0">
                <a:latin typeface="Times New Roman" panose="02020603050405020304" pitchFamily="18" charset="0"/>
                <a:cs typeface="Times New Roman" panose="02020603050405020304" pitchFamily="18" charset="0"/>
              </a:rPr>
              <a:t>«Первые сюжетные игры малышей»  Зворыгина. Е. В.. М., 1989. </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15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9091" y="273998"/>
            <a:ext cx="10612582" cy="399405"/>
          </a:xfrm>
          <a:prstGeom prst="rect">
            <a:avLst/>
          </a:prstGeom>
        </p:spPr>
        <p:txBody>
          <a:bodyPr wrap="square">
            <a:spAutoFit/>
          </a:bodyPr>
          <a:lstStyle/>
          <a:p>
            <a:pPr marL="234950" marR="666115" indent="-6350" algn="ctr">
              <a:lnSpc>
                <a:spcPct val="107000"/>
              </a:lnSpc>
              <a:spcAft>
                <a:spcPts val="0"/>
              </a:spcAft>
            </a:pPr>
            <a:r>
              <a:rPr lang="ru-RU" sz="2000" b="1" dirty="0">
                <a:solidFill>
                  <a:srgbClr val="000000"/>
                </a:solidFill>
                <a:latin typeface="Times New Roman" panose="02020603050405020304" pitchFamily="18" charset="0"/>
                <a:ea typeface="Times New Roman" panose="02020603050405020304" pitchFamily="18" charset="0"/>
              </a:rPr>
              <a:t>План по теме самообразования на 2022– 2023   учебный год.</a:t>
            </a:r>
            <a:r>
              <a:rPr lang="ru-RU" sz="2000" dirty="0">
                <a:solidFill>
                  <a:srgbClr val="000000"/>
                </a:solidFill>
                <a:latin typeface="Times New Roman" panose="02020603050405020304" pitchFamily="18" charset="0"/>
                <a:ea typeface="Times New Roman" panose="02020603050405020304" pitchFamily="18" charset="0"/>
              </a:rPr>
              <a:t> </a:t>
            </a:r>
          </a:p>
        </p:txBody>
      </p:sp>
      <p:graphicFrame>
        <p:nvGraphicFramePr>
          <p:cNvPr id="5" name="Таблица 4"/>
          <p:cNvGraphicFramePr>
            <a:graphicFrameLocks noGrp="1"/>
          </p:cNvGraphicFramePr>
          <p:nvPr>
            <p:extLst>
              <p:ext uri="{D42A27DB-BD31-4B8C-83A1-F6EECF244321}">
                <p14:modId xmlns:p14="http://schemas.microsoft.com/office/powerpoint/2010/main" val="48193510"/>
              </p:ext>
            </p:extLst>
          </p:nvPr>
        </p:nvGraphicFramePr>
        <p:xfrm>
          <a:off x="429491" y="719666"/>
          <a:ext cx="11457708" cy="5875022"/>
        </p:xfrm>
        <a:graphic>
          <a:graphicData uri="http://schemas.openxmlformats.org/drawingml/2006/table">
            <a:tbl>
              <a:tblPr firstRow="1" bandRow="1">
                <a:tableStyleId>{5940675A-B579-460E-94D1-54222C63F5DA}</a:tableStyleId>
              </a:tblPr>
              <a:tblGrid>
                <a:gridCol w="2216727">
                  <a:extLst>
                    <a:ext uri="{9D8B030D-6E8A-4147-A177-3AD203B41FA5}">
                      <a16:colId xmlns:a16="http://schemas.microsoft.com/office/drawing/2014/main" val="1517472314"/>
                    </a:ext>
                  </a:extLst>
                </a:gridCol>
                <a:gridCol w="5140037">
                  <a:extLst>
                    <a:ext uri="{9D8B030D-6E8A-4147-A177-3AD203B41FA5}">
                      <a16:colId xmlns:a16="http://schemas.microsoft.com/office/drawing/2014/main" val="107929498"/>
                    </a:ext>
                  </a:extLst>
                </a:gridCol>
                <a:gridCol w="4100944">
                  <a:extLst>
                    <a:ext uri="{9D8B030D-6E8A-4147-A177-3AD203B41FA5}">
                      <a16:colId xmlns:a16="http://schemas.microsoft.com/office/drawing/2014/main" val="2938952785"/>
                    </a:ext>
                  </a:extLst>
                </a:gridCol>
              </a:tblGrid>
              <a:tr h="651934">
                <a:tc>
                  <a:txBody>
                    <a:bodyPr/>
                    <a:lstStyle/>
                    <a:p>
                      <a:pPr marL="234950" marR="15240" indent="-6350">
                        <a:lnSpc>
                          <a:spcPct val="107000"/>
                        </a:lnSpc>
                        <a:spcAft>
                          <a:spcPts val="0"/>
                        </a:spcAft>
                      </a:pPr>
                      <a:r>
                        <a:rPr lang="ru-RU" sz="1600" dirty="0">
                          <a:effectLst/>
                        </a:rPr>
                        <a:t>Этапы работы. Сроки.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nchor="ctr"/>
                </a:tc>
                <a:tc>
                  <a:txBody>
                    <a:bodyPr/>
                    <a:lstStyle/>
                    <a:p>
                      <a:pPr marL="234950" marR="15240" indent="-6350">
                        <a:lnSpc>
                          <a:spcPct val="107000"/>
                        </a:lnSpc>
                        <a:spcAft>
                          <a:spcPts val="0"/>
                        </a:spcAft>
                      </a:pPr>
                      <a:endParaRPr lang="ru-RU" sz="1600" dirty="0">
                        <a:effectLst/>
                      </a:endParaRPr>
                    </a:p>
                    <a:p>
                      <a:pPr marL="234950" marR="15240" indent="-6350">
                        <a:lnSpc>
                          <a:spcPct val="107000"/>
                        </a:lnSpc>
                        <a:spcAft>
                          <a:spcPts val="0"/>
                        </a:spcAft>
                      </a:pPr>
                      <a:r>
                        <a:rPr lang="ru-RU" sz="1600" dirty="0">
                          <a:effectLst/>
                        </a:rPr>
                        <a:t>Направления работы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nchor="ctr"/>
                </a:tc>
                <a:tc>
                  <a:txBody>
                    <a:bodyPr/>
                    <a:lstStyle/>
                    <a:p>
                      <a:pPr marL="234950" marR="15240" indent="-6350">
                        <a:lnSpc>
                          <a:spcPct val="107000"/>
                        </a:lnSpc>
                        <a:spcAft>
                          <a:spcPts val="0"/>
                        </a:spcAft>
                      </a:pPr>
                      <a:endParaRPr lang="ru-RU" sz="1600" dirty="0">
                        <a:effectLst/>
                      </a:endParaRPr>
                    </a:p>
                    <a:p>
                      <a:pPr marL="234950" marR="15240" indent="-6350">
                        <a:lnSpc>
                          <a:spcPct val="107000"/>
                        </a:lnSpc>
                        <a:spcAft>
                          <a:spcPts val="0"/>
                        </a:spcAft>
                      </a:pPr>
                      <a:r>
                        <a:rPr lang="ru-RU" sz="1600" dirty="0">
                          <a:effectLst/>
                        </a:rPr>
                        <a:t>Способы достижения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extLst>
                  <a:ext uri="{0D108BD9-81ED-4DB2-BD59-A6C34878D82A}">
                    <a16:rowId xmlns:a16="http://schemas.microsoft.com/office/drawing/2014/main" val="3128066675"/>
                  </a:ext>
                </a:extLst>
              </a:tr>
              <a:tr h="861071">
                <a:tc>
                  <a:txBody>
                    <a:bodyPr/>
                    <a:lstStyle/>
                    <a:p>
                      <a:pPr marL="234950" marR="41910" indent="-6350" algn="ctr">
                        <a:lnSpc>
                          <a:spcPct val="107000"/>
                        </a:lnSpc>
                        <a:spcAft>
                          <a:spcPts val="155"/>
                        </a:spcAft>
                      </a:pPr>
                      <a:r>
                        <a:rPr lang="ru-RU" sz="1600" dirty="0">
                          <a:effectLst/>
                        </a:rPr>
                        <a:t>1 этап </a:t>
                      </a:r>
                    </a:p>
                    <a:p>
                      <a:pPr marL="234950" marR="15240" indent="-6350" algn="just">
                        <a:lnSpc>
                          <a:spcPct val="107000"/>
                        </a:lnSpc>
                        <a:spcAft>
                          <a:spcPts val="90"/>
                        </a:spcAft>
                      </a:pPr>
                      <a:r>
                        <a:rPr lang="ru-RU" sz="1600" dirty="0">
                          <a:effectLst/>
                        </a:rPr>
                        <a:t>Организационный </a:t>
                      </a:r>
                    </a:p>
                    <a:p>
                      <a:pPr marL="234950" marR="15240" indent="-6350">
                        <a:lnSpc>
                          <a:spcPct val="107000"/>
                        </a:lnSpc>
                        <a:spcAft>
                          <a:spcPts val="0"/>
                        </a:spcAft>
                      </a:pPr>
                      <a:r>
                        <a:rPr lang="ru-RU" sz="1600" dirty="0">
                          <a:effectLst/>
                        </a:rPr>
                        <a:t>Сентябрь - Май</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nchor="ctr"/>
                </a:tc>
                <a:tc>
                  <a:txBody>
                    <a:bodyPr/>
                    <a:lstStyle/>
                    <a:p>
                      <a:pPr marL="234950" marR="15240" indent="-6350">
                        <a:lnSpc>
                          <a:spcPct val="107000"/>
                        </a:lnSpc>
                        <a:spcAft>
                          <a:spcPts val="0"/>
                        </a:spcAft>
                      </a:pPr>
                      <a:r>
                        <a:rPr lang="ru-RU" sz="1600" dirty="0">
                          <a:effectLst/>
                        </a:rPr>
                        <a:t>Работа с документацией. Изучение методической литературы.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nchor="ctr"/>
                </a:tc>
                <a:tc>
                  <a:txBody>
                    <a:bodyPr/>
                    <a:lstStyle/>
                    <a:p>
                      <a:pPr marL="234950" marR="15240" indent="-6350">
                        <a:lnSpc>
                          <a:spcPct val="107000"/>
                        </a:lnSpc>
                        <a:spcAft>
                          <a:spcPts val="0"/>
                        </a:spcAft>
                      </a:pPr>
                      <a:r>
                        <a:rPr lang="ru-RU" sz="1600" dirty="0">
                          <a:effectLst/>
                        </a:rPr>
                        <a:t>Подготовка и анализ документации.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extLst>
                  <a:ext uri="{0D108BD9-81ED-4DB2-BD59-A6C34878D82A}">
                    <a16:rowId xmlns:a16="http://schemas.microsoft.com/office/drawing/2014/main" val="1352118309"/>
                  </a:ext>
                </a:extLst>
              </a:tr>
              <a:tr h="1106274">
                <a:tc rowSpan="2">
                  <a:txBody>
                    <a:bodyPr/>
                    <a:lstStyle/>
                    <a:p>
                      <a:pPr marL="234950" marR="15240" indent="-6350">
                        <a:lnSpc>
                          <a:spcPct val="107000"/>
                        </a:lnSpc>
                        <a:spcAft>
                          <a:spcPts val="0"/>
                        </a:spcAft>
                      </a:pPr>
                      <a:r>
                        <a:rPr lang="ru-RU" sz="1600" dirty="0">
                          <a:effectLst/>
                        </a:rPr>
                        <a:t>Сентябрь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tc>
                  <a:txBody>
                    <a:bodyPr/>
                    <a:lstStyle/>
                    <a:p>
                      <a:pPr marL="234950" marR="15240" indent="-6350">
                        <a:lnSpc>
                          <a:spcPct val="98000"/>
                        </a:lnSpc>
                        <a:spcAft>
                          <a:spcPts val="730"/>
                        </a:spcAft>
                      </a:pPr>
                      <a:r>
                        <a:rPr lang="ru-RU" sz="1600" dirty="0">
                          <a:effectLst/>
                        </a:rPr>
                        <a:t> Изучение методической литературы.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tc>
                  <a:txBody>
                    <a:bodyPr/>
                    <a:lstStyle/>
                    <a:p>
                      <a:pPr marL="234950" marR="15240" indent="-6350">
                        <a:lnSpc>
                          <a:spcPct val="110000"/>
                        </a:lnSpc>
                        <a:spcAft>
                          <a:spcPts val="80"/>
                        </a:spcAft>
                      </a:pPr>
                      <a:r>
                        <a:rPr lang="ru-RU" sz="1600" dirty="0">
                          <a:effectLst/>
                        </a:rPr>
                        <a:t>Изучение литературы, создания плана работы. Сбор и анализ информации по данной проблеме. </a:t>
                      </a:r>
                    </a:p>
                    <a:p>
                      <a:pPr marL="234950" marR="15240" indent="-6350">
                        <a:lnSpc>
                          <a:spcPct val="111000"/>
                        </a:lnSpc>
                        <a:spcAft>
                          <a:spcPts val="0"/>
                        </a:spcAft>
                      </a:pPr>
                      <a:r>
                        <a:rPr lang="ru-RU" sz="1600" dirty="0">
                          <a:effectLst/>
                        </a:rPr>
                        <a:t>Подборка сюжетно-ролевых  игр.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nchor="ctr"/>
                </a:tc>
                <a:extLst>
                  <a:ext uri="{0D108BD9-81ED-4DB2-BD59-A6C34878D82A}">
                    <a16:rowId xmlns:a16="http://schemas.microsoft.com/office/drawing/2014/main" val="2442829467"/>
                  </a:ext>
                </a:extLst>
              </a:tr>
              <a:tr h="861071">
                <a:tc vMerge="1">
                  <a:txBody>
                    <a:bodyPr/>
                    <a:lstStyle/>
                    <a:p>
                      <a:endParaRPr lang="ru-RU"/>
                    </a:p>
                  </a:txBody>
                  <a:tcPr>
                    <a:noFill/>
                  </a:tcPr>
                </a:tc>
                <a:tc>
                  <a:txBody>
                    <a:bodyPr/>
                    <a:lstStyle/>
                    <a:p>
                      <a:pPr marL="234950" marR="15240" indent="-6350">
                        <a:lnSpc>
                          <a:spcPct val="107000"/>
                        </a:lnSpc>
                        <a:spcAft>
                          <a:spcPts val="0"/>
                        </a:spcAft>
                      </a:pPr>
                      <a:r>
                        <a:rPr lang="ru-RU" sz="1600" dirty="0">
                          <a:effectLst/>
                        </a:rPr>
                        <a:t>Планирование работы взаимодействия с родителями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nchor="ctr"/>
                </a:tc>
                <a:tc>
                  <a:txBody>
                    <a:bodyPr/>
                    <a:lstStyle/>
                    <a:p>
                      <a:pPr marL="234950" marR="15240" indent="-6350">
                        <a:lnSpc>
                          <a:spcPct val="107000"/>
                        </a:lnSpc>
                        <a:spcAft>
                          <a:spcPts val="0"/>
                        </a:spcAft>
                      </a:pPr>
                      <a:r>
                        <a:rPr lang="ru-RU" sz="1600" dirty="0">
                          <a:effectLst/>
                        </a:rPr>
                        <a:t>Изучение литературы по проблеме, создания плана работы.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extLst>
                  <a:ext uri="{0D108BD9-81ED-4DB2-BD59-A6C34878D82A}">
                    <a16:rowId xmlns:a16="http://schemas.microsoft.com/office/drawing/2014/main" val="4127738128"/>
                  </a:ext>
                </a:extLst>
              </a:tr>
              <a:tr h="861071">
                <a:tc>
                  <a:txBody>
                    <a:bodyPr/>
                    <a:lstStyle/>
                    <a:p>
                      <a:pPr marL="234950" marR="45085" indent="-6350" algn="ctr">
                        <a:lnSpc>
                          <a:spcPct val="107000"/>
                        </a:lnSpc>
                        <a:spcAft>
                          <a:spcPts val="140"/>
                        </a:spcAft>
                      </a:pPr>
                      <a:r>
                        <a:rPr lang="ru-RU" sz="1600" dirty="0">
                          <a:effectLst/>
                        </a:rPr>
                        <a:t>2 этап </a:t>
                      </a:r>
                    </a:p>
                    <a:p>
                      <a:pPr marL="234950" marR="42545" indent="-6350" algn="ctr">
                        <a:lnSpc>
                          <a:spcPct val="107000"/>
                        </a:lnSpc>
                        <a:spcAft>
                          <a:spcPts val="90"/>
                        </a:spcAft>
                      </a:pPr>
                      <a:r>
                        <a:rPr lang="ru-RU" sz="1600" dirty="0">
                          <a:effectLst/>
                        </a:rPr>
                        <a:t>Практический </a:t>
                      </a:r>
                    </a:p>
                    <a:p>
                      <a:pPr marL="234950" marR="15240" indent="-6350">
                        <a:lnSpc>
                          <a:spcPct val="107000"/>
                        </a:lnSpc>
                        <a:spcAft>
                          <a:spcPts val="0"/>
                        </a:spcAft>
                      </a:pPr>
                      <a:r>
                        <a:rPr lang="ru-RU" sz="1600" dirty="0">
                          <a:effectLst/>
                        </a:rPr>
                        <a:t>Сентябрь  -</a:t>
                      </a:r>
                      <a:r>
                        <a:rPr lang="ru-RU" sz="1600" baseline="0" dirty="0">
                          <a:effectLst/>
                        </a:rPr>
                        <a:t> </a:t>
                      </a:r>
                      <a:r>
                        <a:rPr lang="ru-RU" sz="1600" dirty="0">
                          <a:effectLst/>
                        </a:rPr>
                        <a:t>Май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nchor="ctr"/>
                </a:tc>
                <a:tc>
                  <a:txBody>
                    <a:bodyPr/>
                    <a:lstStyle/>
                    <a:p>
                      <a:pPr marL="234950" marR="15240" indent="-6350">
                        <a:lnSpc>
                          <a:spcPct val="107000"/>
                        </a:lnSpc>
                        <a:spcAft>
                          <a:spcPts val="0"/>
                        </a:spcAft>
                      </a:pPr>
                      <a:r>
                        <a:rPr lang="ru-RU" sz="1600" dirty="0">
                          <a:effectLst/>
                        </a:rPr>
                        <a:t>Разработка и реализация плана работы по данной теме.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tc>
                  <a:txBody>
                    <a:bodyPr/>
                    <a:lstStyle/>
                    <a:p>
                      <a:pPr marL="234950" marR="15240" indent="-6350">
                        <a:lnSpc>
                          <a:spcPct val="107000"/>
                        </a:lnSpc>
                        <a:spcAft>
                          <a:spcPts val="0"/>
                        </a:spcAft>
                      </a:pPr>
                      <a:r>
                        <a:rPr lang="ru-RU" sz="1600" dirty="0">
                          <a:effectLst/>
                        </a:rPr>
                        <a:t>Взаимодействие педагога с детьми, родителями, коллегами. </a:t>
                      </a:r>
                    </a:p>
                    <a:p>
                      <a:pPr marL="234950" marR="15240" indent="-6350">
                        <a:lnSpc>
                          <a:spcPct val="107000"/>
                        </a:lnSpc>
                        <a:spcAft>
                          <a:spcPts val="0"/>
                        </a:spcAft>
                      </a:pPr>
                      <a:r>
                        <a:rPr lang="ru-RU" sz="1600" dirty="0">
                          <a:effectLst/>
                        </a:rPr>
                        <a:t>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extLst>
                  <a:ext uri="{0D108BD9-81ED-4DB2-BD59-A6C34878D82A}">
                    <a16:rowId xmlns:a16="http://schemas.microsoft.com/office/drawing/2014/main" val="741288363"/>
                  </a:ext>
                </a:extLst>
              </a:tr>
              <a:tr h="672530">
                <a:tc rowSpan="2">
                  <a:txBody>
                    <a:bodyPr/>
                    <a:lstStyle/>
                    <a:p>
                      <a:pPr marL="234950" marR="15240" indent="-6350">
                        <a:lnSpc>
                          <a:spcPct val="107000"/>
                        </a:lnSpc>
                        <a:spcAft>
                          <a:spcPts val="170"/>
                        </a:spcAft>
                      </a:pPr>
                      <a:r>
                        <a:rPr lang="ru-RU" sz="1600" dirty="0">
                          <a:effectLst/>
                        </a:rPr>
                        <a:t>3 этап </a:t>
                      </a:r>
                    </a:p>
                    <a:p>
                      <a:pPr marL="234950" marR="15240" indent="-6350">
                        <a:lnSpc>
                          <a:spcPct val="107000"/>
                        </a:lnSpc>
                        <a:spcAft>
                          <a:spcPts val="100"/>
                        </a:spcAft>
                      </a:pPr>
                      <a:r>
                        <a:rPr lang="ru-RU" sz="1600" dirty="0">
                          <a:effectLst/>
                        </a:rPr>
                        <a:t>Самореализация </a:t>
                      </a:r>
                    </a:p>
                    <a:p>
                      <a:pPr marL="234950" marR="15240" indent="-6350">
                        <a:lnSpc>
                          <a:spcPct val="107000"/>
                        </a:lnSpc>
                        <a:spcAft>
                          <a:spcPts val="0"/>
                        </a:spcAft>
                      </a:pPr>
                      <a:r>
                        <a:rPr lang="ru-RU" sz="1600" dirty="0">
                          <a:effectLst/>
                        </a:rPr>
                        <a:t>Сентябрь </a:t>
                      </a:r>
                      <a:r>
                        <a:rPr lang="ru-RU" sz="1600" baseline="0" dirty="0">
                          <a:effectLst/>
                        </a:rPr>
                        <a:t> - </a:t>
                      </a:r>
                      <a:r>
                        <a:rPr lang="ru-RU" sz="1600" dirty="0">
                          <a:effectLst/>
                        </a:rPr>
                        <a:t>Май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tc>
                  <a:txBody>
                    <a:bodyPr/>
                    <a:lstStyle/>
                    <a:p>
                      <a:pPr marL="234950" marR="14605" indent="-6350">
                        <a:lnSpc>
                          <a:spcPct val="107000"/>
                        </a:lnSpc>
                        <a:spcAft>
                          <a:spcPts val="0"/>
                        </a:spcAft>
                      </a:pPr>
                      <a:r>
                        <a:rPr lang="ru-RU" sz="1600" dirty="0">
                          <a:effectLst/>
                        </a:rPr>
                        <a:t> Диагностическое обследование детей в процессе наблюдения.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nchor="ctr"/>
                </a:tc>
                <a:tc>
                  <a:txBody>
                    <a:bodyPr/>
                    <a:lstStyle/>
                    <a:p>
                      <a:pPr marL="234950" marR="15240" indent="-6350">
                        <a:lnSpc>
                          <a:spcPct val="107000"/>
                        </a:lnSpc>
                        <a:spcAft>
                          <a:spcPts val="0"/>
                        </a:spcAft>
                      </a:pPr>
                      <a:r>
                        <a:rPr lang="ru-RU" sz="1600" dirty="0">
                          <a:effectLst/>
                        </a:rPr>
                        <a:t>Создание предметно развивающей среды по сюжетно-ролевым играм.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extLst>
                  <a:ext uri="{0D108BD9-81ED-4DB2-BD59-A6C34878D82A}">
                    <a16:rowId xmlns:a16="http://schemas.microsoft.com/office/drawing/2014/main" val="2138126558"/>
                  </a:ext>
                </a:extLst>
              </a:tr>
              <a:tr h="861071">
                <a:tc vMerge="1">
                  <a:txBody>
                    <a:bodyPr/>
                    <a:lstStyle/>
                    <a:p>
                      <a:endParaRPr lang="ru-RU"/>
                    </a:p>
                  </a:txBody>
                  <a:tcPr>
                    <a:noFill/>
                  </a:tcPr>
                </a:tc>
                <a:tc>
                  <a:txBody>
                    <a:bodyPr/>
                    <a:lstStyle/>
                    <a:p>
                      <a:pPr marL="234950" marR="13970" indent="-6350">
                        <a:lnSpc>
                          <a:spcPct val="104000"/>
                        </a:lnSpc>
                        <a:spcAft>
                          <a:spcPts val="0"/>
                        </a:spcAft>
                      </a:pPr>
                      <a:r>
                        <a:rPr lang="ru-RU" sz="1600" dirty="0">
                          <a:effectLst/>
                        </a:rPr>
                        <a:t>Презентация темы по самообразованию «Социализация детей младшего </a:t>
                      </a:r>
                    </a:p>
                    <a:p>
                      <a:pPr marL="234950" marR="15240" indent="-6350">
                        <a:lnSpc>
                          <a:spcPct val="107000"/>
                        </a:lnSpc>
                        <a:spcAft>
                          <a:spcPts val="0"/>
                        </a:spcAft>
                      </a:pPr>
                      <a:r>
                        <a:rPr lang="ru-RU" sz="1600" dirty="0">
                          <a:effectLst/>
                        </a:rPr>
                        <a:t>возраста через организацию</a:t>
                      </a:r>
                      <a:r>
                        <a:rPr lang="ru-RU" sz="1600" baseline="0" dirty="0">
                          <a:effectLst/>
                        </a:rPr>
                        <a:t> игровой деятельности.</a:t>
                      </a:r>
                      <a:r>
                        <a:rPr lang="ru-RU" sz="1600" dirty="0">
                          <a:effectLst/>
                        </a:rPr>
                        <a:t>.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nchor="ctr"/>
                </a:tc>
                <a:tc>
                  <a:txBody>
                    <a:bodyPr/>
                    <a:lstStyle/>
                    <a:p>
                      <a:pPr marL="234950" marR="15240" indent="-6350">
                        <a:lnSpc>
                          <a:spcPct val="107000"/>
                        </a:lnSpc>
                        <a:spcAft>
                          <a:spcPts val="0"/>
                        </a:spcAft>
                      </a:pPr>
                      <a:r>
                        <a:rPr lang="ru-RU" sz="1600" dirty="0">
                          <a:effectLst/>
                        </a:rPr>
                        <a:t>Выступление на педсовете </a:t>
                      </a:r>
                      <a:endParaRPr lang="ru-RU"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33020" marT="8890" marB="0"/>
                </a:tc>
                <a:extLst>
                  <a:ext uri="{0D108BD9-81ED-4DB2-BD59-A6C34878D82A}">
                    <a16:rowId xmlns:a16="http://schemas.microsoft.com/office/drawing/2014/main" val="3342023399"/>
                  </a:ext>
                </a:extLst>
              </a:tr>
            </a:tbl>
          </a:graphicData>
        </a:graphic>
      </p:graphicFrame>
    </p:spTree>
    <p:extLst>
      <p:ext uri="{BB962C8B-B14F-4D97-AF65-F5344CB8AC3E}">
        <p14:creationId xmlns:p14="http://schemas.microsoft.com/office/powerpoint/2010/main" val="18133991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TotalTime>
  <Words>1299</Words>
  <Application>Microsoft Office PowerPoint</Application>
  <PresentationFormat>Широкоэкранный</PresentationFormat>
  <Paragraphs>111</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Фисенко Илона Александровна</cp:lastModifiedBy>
  <cp:revision>20</cp:revision>
  <dcterms:created xsi:type="dcterms:W3CDTF">2023-06-26T10:06:39Z</dcterms:created>
  <dcterms:modified xsi:type="dcterms:W3CDTF">2023-07-11T09:19:40Z</dcterms:modified>
</cp:coreProperties>
</file>