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5.jpeg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571470" y="6182462"/>
            <a:ext cx="6103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Стецюра Людмила Никитична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2500" b="84459" l="22154" r="4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98" t="11399" r="50000" b="13578"/>
          <a:stretch/>
        </p:blipFill>
        <p:spPr>
          <a:xfrm>
            <a:off x="7358082" y="1428736"/>
            <a:ext cx="1619672" cy="214941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6129" b="83871" l="28462" r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07" t="15553" r="50374" b="14948"/>
          <a:stretch/>
        </p:blipFill>
        <p:spPr>
          <a:xfrm>
            <a:off x="285720" y="3857628"/>
            <a:ext cx="1468615" cy="2005766"/>
          </a:xfrm>
          <a:prstGeom prst="rect">
            <a:avLst/>
          </a:prstGeom>
        </p:spPr>
      </p:pic>
      <p:pic>
        <p:nvPicPr>
          <p:cNvPr id="9" name="Рисунок 8" descr="http://ndou34.mskobr.ru/files/%D1%88%D0%B0%D0%BB%D1%83%D0%BD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58"/>
          <a:stretch/>
        </p:blipFill>
        <p:spPr bwMode="auto">
          <a:xfrm flipH="1">
            <a:off x="-357222" y="928670"/>
            <a:ext cx="3131284" cy="219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500570"/>
            <a:ext cx="2143140" cy="1610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" descr="oymyakonskiy_ulus__rayon_-1200x12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401159" cy="14254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«УНДС ОВ №3 «Сказка»</a:t>
            </a:r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по кружковой работе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«Эколята –Молодые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защитники природы»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E:\Подгот.гр.-2022-2023г\Учебный 2022-2023г\Отчет годовой-июнь-23г\Экологический проект\IMG-20230601-WA0291.jpg"/>
          <p:cNvPicPr/>
          <p:nvPr/>
        </p:nvPicPr>
        <p:blipFill>
          <a:blip r:embed="rId12"/>
          <a:srcRect l="6900" r="10454" b="29006"/>
          <a:stretch>
            <a:fillRect/>
          </a:stretch>
        </p:blipFill>
        <p:spPr bwMode="auto">
          <a:xfrm>
            <a:off x="2643174" y="2928934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357167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53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Организационно-мотивационный этап: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 с детьми. </a:t>
            </a:r>
          </a:p>
          <a:p>
            <a:pPr marL="457200" indent="-45720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Землетерапия.</a:t>
            </a:r>
          </a:p>
          <a:p>
            <a:pPr marL="457200" indent="-45720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лука.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14282" y="1428736"/>
            <a:ext cx="2786082" cy="181909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Создаёт  положительный эмоциональный  настрой (Рыхление земли до посадки семян)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14282" y="3214686"/>
            <a:ext cx="2857520" cy="178595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Создает  ситуацию, в которой дети  приобретают  опыт дружеского  общения  сверстниками  перебирая семена и  готовят  семена к посадке, промочив  их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42844" y="5000636"/>
            <a:ext cx="2857520" cy="185736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Постановка проблемного вопроса-  какие инструменты огородные необходимы для посадки семян и какие семена необходимо садить.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F:\Старшая гр.-2021-2022г.г\экология\Посадка лука\20220405_1112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143380"/>
            <a:ext cx="2786082" cy="225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F:\Старшая гр.-2021-2022г.г\экология\Посадка лука\IMG-20220405-WA0005.jpg"/>
          <p:cNvPicPr/>
          <p:nvPr/>
        </p:nvPicPr>
        <p:blipFill>
          <a:blip r:embed="rId3"/>
          <a:srcRect r="17666" b="20168"/>
          <a:stretch>
            <a:fillRect/>
          </a:stretch>
        </p:blipFill>
        <p:spPr bwMode="auto">
          <a:xfrm>
            <a:off x="6286512" y="1500174"/>
            <a:ext cx="2571768" cy="202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F:\Старшая гр.-2021-2022г.г\экология\Посадка лука\IMG-20220405-WA0007.jpg"/>
          <p:cNvPicPr/>
          <p:nvPr/>
        </p:nvPicPr>
        <p:blipFill>
          <a:blip r:embed="rId4"/>
          <a:srcRect t="22650" r="12133"/>
          <a:stretch>
            <a:fillRect/>
          </a:stretch>
        </p:blipFill>
        <p:spPr bwMode="auto">
          <a:xfrm>
            <a:off x="3214678" y="1500174"/>
            <a:ext cx="2981325" cy="19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F:\Старшая гр.-2021-2022г.г\экология\Посадка лука\20220405_094547.jpg"/>
          <p:cNvPicPr/>
          <p:nvPr/>
        </p:nvPicPr>
        <p:blipFill>
          <a:blip r:embed="rId5" cstate="print"/>
          <a:srcRect t="7479" r="19027"/>
          <a:stretch>
            <a:fillRect/>
          </a:stretch>
        </p:blipFill>
        <p:spPr bwMode="auto">
          <a:xfrm>
            <a:off x="3214678" y="4143380"/>
            <a:ext cx="2705100" cy="23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357167"/>
            <a:ext cx="8001056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воспитателя с детьми в решении задач: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«Певоцветы»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143240" y="1428736"/>
            <a:ext cx="2500330" cy="207170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Рассматривание подснежника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E:\Подгот.гр.-2022-2023г\Прогулка детей\31.05.23г.-Прогулка в лес\IMG-20230531-WA0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876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Подгот.гр.-2022-2023г\Прогулка детей\31.05.23г.-Прогулка в лес\20230531_103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1963" y="2364789"/>
            <a:ext cx="2918581" cy="21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Подгот.гр.-2022-2023г\Прогулка детей\31.05.23г.-Прогулка в лес\20230531_1032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78338" y="2721488"/>
            <a:ext cx="2914650" cy="218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6072198" y="3143248"/>
            <a:ext cx="2786082" cy="142876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Я ставлю  проблемную ситуацию.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Почему весной тает снег?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357818" y="4572008"/>
            <a:ext cx="3500462" cy="207170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Словесная подсказка от сказочного персонажа  и предоставление  алгоритма ухода за животными.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71438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воспитателя с детьми в решении задач.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714744" y="1714488"/>
            <a:ext cx="3500462" cy="107157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Рассматривание кустарников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F:\Средняя гр. 2020г.-2021г\Экология\Новая папка\IMG-20210423-WA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000372"/>
            <a:ext cx="2500329" cy="17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Средняя гр. 2020г.-2021г\Экология\Тема о воде\20200928_164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143512"/>
            <a:ext cx="3114101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Подгот.гр.-2022-2023г\Экология\Новая папка\20230616_1022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357298"/>
            <a:ext cx="2971800" cy="222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929322" y="3000372"/>
            <a:ext cx="2786082" cy="164307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Посвящение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подготовительной группой детей старшей группы в «Эколята – дошколята»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14290"/>
            <a:ext cx="828680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воспитателя с детьми в решении задач: деятельность педагога и детей.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000892" y="1285860"/>
            <a:ext cx="1928826" cy="128588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Опыты с водой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F:\Средняя гр. 2020г.-2021г\Экология\опыты\20210205_163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3943350" cy="19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Zver\Desktop\Одаренные дети-Кудалб Ю\Посвящение в эколята-утренник\IMG-20230425-WA00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Zver\Desktop\Одаренные дети-Кудалб Ю\Посвящение в эколята-утренник\IMG-20230425-WA0004.jpg"/>
          <p:cNvPicPr/>
          <p:nvPr/>
        </p:nvPicPr>
        <p:blipFill>
          <a:blip r:embed="rId4"/>
          <a:srcRect t="26068"/>
          <a:stretch>
            <a:fillRect/>
          </a:stretch>
        </p:blipFill>
        <p:spPr bwMode="auto">
          <a:xfrm>
            <a:off x="3643306" y="4786322"/>
            <a:ext cx="328614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85729"/>
            <a:ext cx="778674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этап: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Оздоровительные моменты: игровая терапия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14290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упражнения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000496" y="1785926"/>
            <a:ext cx="785818" cy="1928826"/>
          </a:xfrm>
          <a:prstGeom prst="downArrow">
            <a:avLst>
              <a:gd name="adj1" fmla="val 50000"/>
              <a:gd name="adj2" fmla="val 5757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E:\Подгот.гр.-2022-2023г\Мероприятия\Синичкина неделя\20221116_161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Подгот.гр.-2022-2023г\Мероприятия\Синичкина неделя\20221116_161300.jpg"/>
          <p:cNvPicPr/>
          <p:nvPr/>
        </p:nvPicPr>
        <p:blipFill>
          <a:blip r:embed="rId3" cstate="print"/>
          <a:srcRect l="7856" r="5845" b="17920"/>
          <a:stretch>
            <a:fillRect/>
          </a:stretch>
        </p:blipFill>
        <p:spPr bwMode="auto">
          <a:xfrm>
            <a:off x="571472" y="142873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Подгот.гр.-2022-2023г\Мероприятия\Синичкина неделя\фотки\4.jpg"/>
          <p:cNvPicPr/>
          <p:nvPr/>
        </p:nvPicPr>
        <p:blipFill>
          <a:blip r:embed="rId4" cstate="print"/>
          <a:srcRect l="7215" t="14316" r="5559"/>
          <a:stretch>
            <a:fillRect/>
          </a:stretch>
        </p:blipFill>
        <p:spPr bwMode="auto">
          <a:xfrm>
            <a:off x="714348" y="4000504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Подгот.гр.-2022-2023г\Мероприятия\Синичкина неделя\Новая папка\20221115_095304.jpg"/>
          <p:cNvPicPr/>
          <p:nvPr/>
        </p:nvPicPr>
        <p:blipFill>
          <a:blip r:embed="rId5" cstate="print"/>
          <a:srcRect l="9621" r="13223" b="11083"/>
          <a:stretch>
            <a:fillRect/>
          </a:stretch>
        </p:blipFill>
        <p:spPr bwMode="auto">
          <a:xfrm>
            <a:off x="5429256" y="4143380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85728"/>
            <a:ext cx="807249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этап.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творческая деятельность детей: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14282" y="1357298"/>
            <a:ext cx="2643206" cy="2286016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Уход за комнатными  растениями: Дежурство в уголке природы.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Протирка листочков влажной салфеткой; Полив комнатных растений.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428728" y="4286256"/>
            <a:ext cx="2643206" cy="235745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Просмотр наглядной информации 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E:\Подгот.гр.-2022-2023г\Учебный 2022-2023г\На сайт-Стецюра-июнь -23год\20230626_155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36082" y="1607333"/>
            <a:ext cx="28575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Подгот.гр.-2022-2023г\Учебный 2022-2023г\На сайт-Стецюра-июнь -23год\20230626_1553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57884" y="1571612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Zver\Desktop\Одаренные дети-Кудалб Ю\Посвящение в эколята-утренник\20230410_1654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72270" y="4071672"/>
            <a:ext cx="2857500" cy="21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85728"/>
            <a:ext cx="8072494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этап.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творческая деятельность детей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571868" y="1785926"/>
            <a:ext cx="2500330" cy="1469904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Художественное творчество: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аппликация- рисование.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E:\Подгот.гр.-2022-2023г\ИЗО\Обрывная аппликация-осенннее дерево\20221005_1607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44182" y="1585315"/>
            <a:ext cx="2969368" cy="222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Подгот.гр.-2022-2023г\ИЗО\Рисование-Зимний Пейзаж\20230117_1556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3020155" cy="22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Подгот.гр.-2022-2023г\ИЗО\Лепка птички\20221111_0935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357694"/>
            <a:ext cx="2994762" cy="22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Подгот.гр.-2022-2023г\ИЗО\Рисование синички\IMG-20221110-WA0009.jpg"/>
          <p:cNvPicPr/>
          <p:nvPr/>
        </p:nvPicPr>
        <p:blipFill>
          <a:blip r:embed="rId5"/>
          <a:srcRect l="5291" r="10850"/>
          <a:stretch>
            <a:fillRect/>
          </a:stretch>
        </p:blipFill>
        <p:spPr bwMode="auto">
          <a:xfrm>
            <a:off x="214282" y="1571612"/>
            <a:ext cx="3357586" cy="22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1"/>
            <a:ext cx="7715304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этап.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Подведение итогов, эмоциональное завершение работы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500430" y="714356"/>
            <a:ext cx="4071966" cy="142876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Закрепление знаний детей о необходимости  знаний  о природе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Беседа с детьми: «Почему нельзя загрязнять природу?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5857884" y="1928802"/>
            <a:ext cx="3000388" cy="142876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Закрепление с детьми о времени года «весна».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Почему тают сосульки?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6215074" y="5500702"/>
            <a:ext cx="2714636" cy="121442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Открытое мероприятие «Осень в гости к нам пришла»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57158" y="2928934"/>
            <a:ext cx="2214578" cy="142876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Экскурсия к реке Индигирка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F:\Старшая гр.-2021-2022г.г\экология\IMG-20220316-WA0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85992"/>
            <a:ext cx="2514606" cy="14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E:\Подгот.гр.-2022-2023г\Экология\Новая папка\IMG-20230616-WA0038.jpg"/>
          <p:cNvPicPr/>
          <p:nvPr/>
        </p:nvPicPr>
        <p:blipFill>
          <a:blip r:embed="rId3" cstate="print"/>
          <a:srcRect t="33054"/>
          <a:stretch>
            <a:fillRect/>
          </a:stretch>
        </p:blipFill>
        <p:spPr bwMode="auto">
          <a:xfrm>
            <a:off x="214282" y="4357694"/>
            <a:ext cx="32147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E:\Подгот.гр.-2022-2023г\Экология\IMG-20230403-WA0033.jpg"/>
          <p:cNvPicPr/>
          <p:nvPr/>
        </p:nvPicPr>
        <p:blipFill>
          <a:blip r:embed="rId4" cstate="print"/>
          <a:srcRect l="13174" t="14859" b="14458"/>
          <a:stretch>
            <a:fillRect/>
          </a:stretch>
        </p:blipFill>
        <p:spPr bwMode="auto">
          <a:xfrm>
            <a:off x="428596" y="857232"/>
            <a:ext cx="2762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E:\Подгот.гр.-2022-2023г\Мероприятия\поделки осенние\20221031_144209.jpg"/>
          <p:cNvPicPr/>
          <p:nvPr/>
        </p:nvPicPr>
        <p:blipFill>
          <a:blip r:embed="rId5" cstate="print"/>
          <a:srcRect b="32023"/>
          <a:stretch>
            <a:fillRect/>
          </a:stretch>
        </p:blipFill>
        <p:spPr bwMode="auto">
          <a:xfrm>
            <a:off x="3571868" y="3786190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Подгот.гр.-2022-2023г\Учебный 2022-2023г\Отчет годовой-июнь-23г\Экологический проект\IMG-20221102-WA0216.jpg"/>
          <p:cNvPicPr/>
          <p:nvPr/>
        </p:nvPicPr>
        <p:blipFill>
          <a:blip r:embed="rId6" cstate="print"/>
          <a:srcRect b="10630"/>
          <a:stretch>
            <a:fillRect/>
          </a:stretch>
        </p:blipFill>
        <p:spPr bwMode="auto">
          <a:xfrm>
            <a:off x="6000760" y="3500438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Горизонтальный свиток 15"/>
          <p:cNvSpPr/>
          <p:nvPr/>
        </p:nvSpPr>
        <p:spPr>
          <a:xfrm>
            <a:off x="3643306" y="5500702"/>
            <a:ext cx="2286016" cy="121442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Конкурс поделок «Здравствуй осень»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БДОУ Сказка север\Проект Эколята дошколята\organic03-1-1024x7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4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7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Наши достижения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E:\Подгот.гр.-2022-2023г\Учебный 2022-2023г\Отчет годовой-июнь-23г\Экологический проект\21год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Подгот.гр.-2022-2023г\Учебный 2022-2023г\Отчет годовой-июнь-23г\Экологический проект\Максим -янв.-23г.-рос.-1м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857496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Подгот.гр.-2022-2023г\Учебный 2022-2023г\Отчет годовой-июнь-23г\Экологический проект\войди в лес другом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571876"/>
            <a:ext cx="228601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E:\Подгот.гр.-2022-2023г\Учебный 2022-2023г\Отчет годовой-июнь-23г\Экологический проект\Саша-Рег.викт.-03.04.23год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785926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БДОУ Сказка север\Проект Эколята дошколята\organic03-1-1024x7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4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7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7" descr="http://ndou34.mskobr.ru/files/%D1%88%D0%B0%D0%BB%D1%83%D0%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4286255"/>
            <a:ext cx="6605607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томтор путь к успеху\IMG_6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49" t="11430" r="20805" b="12398"/>
          <a:stretch/>
        </p:blipFill>
        <p:spPr bwMode="auto">
          <a:xfrm>
            <a:off x="6786578" y="357166"/>
            <a:ext cx="1872208" cy="18781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Bookman Old Style" pitchFamily="18" charset="0"/>
              </a:rPr>
              <a:t>Дерево, трава, цветок и птица не всегда умеют защититься.</a:t>
            </a: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Bookman Old Style" pitchFamily="18" charset="0"/>
              </a:rPr>
              <a:t>Ели будут уничтожены они,</a:t>
            </a: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Bookman Old Style" pitchFamily="18" charset="0"/>
              </a:rPr>
              <a:t> на планете мы останемся одни! </a:t>
            </a:r>
          </a:p>
          <a:p>
            <a:pPr algn="r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Bookman Old Style" pitchFamily="18" charset="0"/>
              </a:rPr>
              <a:t>В. Берестов   </a:t>
            </a:r>
            <a:endParaRPr lang="ru-RU" alt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2357430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Берегите природу!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Не забывайте о ней!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Cambria" pitchFamily="18" charset="0"/>
              </a:rPr>
              <a:t>Спасибо за внимание!</a:t>
            </a:r>
            <a:endParaRPr lang="ru-RU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7" name="Рисунок 6" descr="F:\Старшая гр.-2021-2022г.г\Утренний сбор\20220329_170820.jpg"/>
          <p:cNvPicPr/>
          <p:nvPr/>
        </p:nvPicPr>
        <p:blipFill>
          <a:blip r:embed="rId6" cstate="print"/>
          <a:srcRect l="6574" t="31410" r="15019" b="16239"/>
          <a:stretch>
            <a:fillRect/>
          </a:stretch>
        </p:blipFill>
        <p:spPr bwMode="auto">
          <a:xfrm rot="20946068">
            <a:off x="365695" y="2282426"/>
            <a:ext cx="3929090" cy="197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700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2143116"/>
            <a:ext cx="2643206" cy="39703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Ярче, ярче солнышко  с неба нам свети.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Выше, выше деревце над землей расти.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услышат веточки детский голосок.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 любовью вырастит деревца росток.</a:t>
            </a:r>
          </a:p>
          <a:p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2143117"/>
            <a:ext cx="2928958" cy="4247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знает, что деревья - это легкие Земли, источник кислорода воздуха, а значит, источник здоровья людей. 	Важно не только знать об этом и уметь использовать чудесные свойства деревьев, но и необходимо научиться сохранять то, что нам дает природа.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9" descr="http://ndou34.mskobr.ru/files/%D1%88%D0%B0%D0%BB%D1%83%D0%BD.png"/>
          <p:cNvPicPr>
            <a:picLocks noChangeAspect="1" noChangeArrowheads="1"/>
          </p:cNvPicPr>
          <p:nvPr/>
        </p:nvPicPr>
        <p:blipFill>
          <a:blip r:embed="rId3"/>
          <a:srcRect l="43423"/>
          <a:stretch>
            <a:fillRect/>
          </a:stretch>
        </p:blipFill>
        <p:spPr bwMode="auto">
          <a:xfrm>
            <a:off x="2857488" y="0"/>
            <a:ext cx="3071813" cy="22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Подгот.гр.-2022-2023г\Учебный 2022-2023г\Отчет годовой-июнь-23г\Экологический проект\20230504_1032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80380" y="2891728"/>
            <a:ext cx="3133725" cy="235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357167"/>
            <a:ext cx="80010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ЗАДАЧИ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этапа: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ситуации; определение основных его целей: формирование экологического сознания, экологической культуры, добра и милосердия как базисных качеств личности.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организационный (учебный год)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 всех разделов.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воспитания и обучения дошкольников; создание экологической среды в группе, привлечение родителей к предстоящей творческой работе в инновационном режиме; разработка планов работы с детьми и родителями по формированию экологического образования через проведения экологических акций.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практическая деятельность (учебный год)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экологических знаний и представлений детей и родителей, а также начала, основы экологического образования через проведения экологических акций.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- итоговый, диагностический (апрель, май, июнь)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и определение результата практической деятельности педагога, разработка тактики последующих педагогических действий на следующий год, посвящение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эколята-дошколята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Picture 4" descr="https://img3.stockfresh.com/files/v/vg/m/45/491641_stock-photo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19"/>
          <a:stretch/>
        </p:blipFill>
        <p:spPr bwMode="auto">
          <a:xfrm>
            <a:off x="7405334" y="0"/>
            <a:ext cx="1738666" cy="1410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357167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1537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расширения представлений у детей бережное отношение к окружающей природе.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Основная цель </a:t>
            </a:r>
            <a:r>
              <a:rPr lang="ru-RU" b="1" dirty="0" smtClean="0">
                <a:solidFill>
                  <a:srgbClr val="002060"/>
                </a:solidFill>
              </a:rPr>
              <a:t>работы кружка</a:t>
            </a:r>
            <a:r>
              <a:rPr lang="ru-RU" dirty="0" smtClean="0">
                <a:solidFill>
                  <a:srgbClr val="002060"/>
                </a:solidFill>
              </a:rPr>
              <a:t> - формировать у детей осознанное понимание взаимосвязей всего живого и неживого в природе, способность понимать и любить </a:t>
            </a:r>
            <a:r>
              <a:rPr lang="ru-RU" b="1" dirty="0" smtClean="0">
                <a:solidFill>
                  <a:srgbClr val="002060"/>
                </a:solidFill>
              </a:rPr>
              <a:t>окружающий мир и природу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Wingdings 2" pitchFamily="18" charset="2"/>
              <a:buNone/>
              <a:defRPr/>
            </a:pPr>
            <a:r>
              <a:rPr lang="ru-RU" dirty="0" smtClean="0"/>
              <a:t>      - </a:t>
            </a:r>
            <a:r>
              <a:rPr lang="ru-RU" dirty="0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 ребёнку знания об окружающей его Природе, познакомить с разнообразием животного и растительного мира его малой родины, показать неповторимость, величие, силу и красоту природы;</a:t>
            </a:r>
          </a:p>
          <a:p>
            <a:pPr marL="342900" indent="-34290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Способствовать развитию понимания ребёнком неразделимого единства человека и природы, понимание общечеловеческой ценности природы;</a:t>
            </a:r>
          </a:p>
          <a:p>
            <a:pPr marL="342900" indent="-34290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Помочь ребёнку осознать необходимость сохранения, охраны и спасения природы для выживания на земле самого человека;</a:t>
            </a:r>
          </a:p>
          <a:p>
            <a:pPr marL="342900" indent="-34290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Расширить общий кругозор детей, способствовать развитию их творческих способностей;</a:t>
            </a:r>
          </a:p>
          <a:p>
            <a:pPr marL="342900" indent="-34290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Помочь ребёнку самоопределиться в построении взаимоотношений с природой и окружающим его миром;</a:t>
            </a:r>
          </a:p>
          <a:p>
            <a:pPr marL="342900" indent="-34290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Разработать и внедрить в учебно-воспитательный процесс дошкольных образовательных учреждений новых инновационных инструментариев, форм, методов, подходов и приёмов, способных сформировать у ребёнка чувство любви, разносторонне-ценностное, бережное и уважительное отношение к природе;</a:t>
            </a:r>
          </a:p>
          <a:p>
            <a:pPr marL="342900" indent="-34290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  Способствовать воспитанию потребности принимать активное участие в природоохранной и экологической деятельности;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Отчет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Экологическое</a:t>
            </a:r>
            <a:r>
              <a:rPr lang="ru-RU" sz="1600" dirty="0" smtClean="0">
                <a:solidFill>
                  <a:srgbClr val="002060"/>
                </a:solidFill>
              </a:rPr>
              <a:t> воспитание и образование детей – </a:t>
            </a:r>
            <a:r>
              <a:rPr lang="ru-RU" sz="1600" u="sng" dirty="0" smtClean="0">
                <a:solidFill>
                  <a:srgbClr val="002060"/>
                </a:solidFill>
              </a:rPr>
              <a:t>чрезвычайно актуальная проблема настоящего времени</a:t>
            </a:r>
            <a:r>
              <a:rPr lang="ru-RU" sz="1600" dirty="0" smtClean="0">
                <a:solidFill>
                  <a:srgbClr val="002060"/>
                </a:solidFill>
              </a:rPr>
              <a:t>: только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экологическое мировоззрение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экологическая</a:t>
            </a:r>
            <a:r>
              <a:rPr lang="ru-RU" sz="1600" dirty="0" smtClean="0">
                <a:solidFill>
                  <a:srgbClr val="002060"/>
                </a:solidFill>
              </a:rPr>
              <a:t> культура ныне живущих людей могут вывести планету и человечество из того катастрофического состояния, в котором они пребывают сейчас. Детский сад является первым звеном системы непрерывного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экологического образования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Главная цель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экологического</a:t>
            </a:r>
            <a:r>
              <a:rPr lang="ru-RU" sz="1600" dirty="0" smtClean="0">
                <a:solidFill>
                  <a:srgbClr val="002060"/>
                </a:solidFill>
              </a:rPr>
              <a:t> воспитания – формирование правильного отношения ребёнка к природе его </a:t>
            </a:r>
            <a:r>
              <a:rPr lang="ru-RU" sz="1600" b="1" dirty="0" smtClean="0">
                <a:solidFill>
                  <a:srgbClr val="002060"/>
                </a:solidFill>
              </a:rPr>
              <a:t>окружающей</a:t>
            </a:r>
            <a:r>
              <a:rPr lang="ru-RU" sz="1600" dirty="0" smtClean="0">
                <a:solidFill>
                  <a:srgbClr val="002060"/>
                </a:solidFill>
              </a:rPr>
              <a:t>, к себе и людям, как к части природы. Вот поэтому я .уделяю большое внимание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экологическому воспитанию.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Занятия </a:t>
            </a:r>
            <a:r>
              <a:rPr lang="ru-RU" sz="1600" b="1" dirty="0" smtClean="0">
                <a:solidFill>
                  <a:srgbClr val="002060"/>
                </a:solidFill>
              </a:rPr>
              <a:t>кружка</a:t>
            </a:r>
            <a:r>
              <a:rPr lang="ru-RU" sz="1600" dirty="0" smtClean="0">
                <a:solidFill>
                  <a:srgbClr val="002060"/>
                </a:solidFill>
              </a:rPr>
              <a:t> проводились в соответствии с перспективным планом 1 раз в неделю в группе и на территории детского сада и за территорией.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Основные формы </a:t>
            </a:r>
            <a:r>
              <a:rPr lang="ru-RU" sz="1600" b="1" dirty="0" smtClean="0">
                <a:solidFill>
                  <a:srgbClr val="002060"/>
                </a:solidFill>
              </a:rPr>
              <a:t>кружковой работы</a:t>
            </a:r>
            <a:r>
              <a:rPr lang="ru-RU" sz="1600" dirty="0" smtClean="0">
                <a:solidFill>
                  <a:srgbClr val="002060"/>
                </a:solidFill>
              </a:rPr>
              <a:t> – интегрированные занятия, </a:t>
            </a:r>
            <a:r>
              <a:rPr lang="ru-RU" sz="1600" u="sng" dirty="0" smtClean="0">
                <a:solidFill>
                  <a:srgbClr val="002060"/>
                </a:solidFill>
              </a:rPr>
              <a:t>в них включены</a:t>
            </a:r>
            <a:r>
              <a:rPr lang="ru-RU" sz="1600" dirty="0" smtClean="0">
                <a:solidFill>
                  <a:srgbClr val="002060"/>
                </a:solidFill>
              </a:rPr>
              <a:t>: беседы, рассказы, чтение художественной литературы; дидактические игры; составление творческих рассказов. А также наблюдения, эксперименты, экскурсии, целевые прогулки и развлечения.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Немаловажную роль в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экологическом</a:t>
            </a:r>
            <a:r>
              <a:rPr lang="ru-RU" sz="1600" dirty="0" smtClean="0">
                <a:solidFill>
                  <a:srgbClr val="002060"/>
                </a:solidFill>
              </a:rPr>
              <a:t> воспитании играет практическая деятельность. Для </a:t>
            </a:r>
            <a:r>
              <a:rPr lang="ru-RU" sz="1600" b="1" dirty="0" smtClean="0">
                <a:solidFill>
                  <a:srgbClr val="002060"/>
                </a:solidFill>
              </a:rPr>
              <a:t>работы кружковой деятельности по экологии</a:t>
            </a:r>
            <a:r>
              <a:rPr lang="ru-RU" sz="1600" dirty="0" smtClean="0">
                <a:solidFill>
                  <a:srgbClr val="002060"/>
                </a:solidFill>
              </a:rPr>
              <a:t> в группе создан уголок природы. В группе также был создан мини-огород. На своем </a:t>
            </a:r>
            <a:r>
              <a:rPr lang="ru-RU" sz="1600" i="1" dirty="0" smtClean="0">
                <a:solidFill>
                  <a:srgbClr val="002060"/>
                </a:solidFill>
              </a:rPr>
              <a:t>«огороде»</a:t>
            </a:r>
            <a:r>
              <a:rPr lang="ru-RU" sz="1600" dirty="0" smtClean="0">
                <a:solidFill>
                  <a:srgbClr val="002060"/>
                </a:solidFill>
              </a:rPr>
              <a:t> мы выращивали лук.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  В течение года проводила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экологические</a:t>
            </a: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u="sng" dirty="0" smtClean="0">
                <a:solidFill>
                  <a:srgbClr val="002060"/>
                </a:solidFill>
              </a:rPr>
              <a:t>эксперименты по темам</a:t>
            </a:r>
            <a:r>
              <a:rPr lang="ru-RU" sz="1600" dirty="0" smtClean="0">
                <a:solidFill>
                  <a:srgbClr val="002060"/>
                </a:solidFill>
              </a:rPr>
              <a:t>: </a:t>
            </a:r>
            <a:r>
              <a:rPr lang="ru-RU" sz="1600" i="1" dirty="0" smtClean="0">
                <a:solidFill>
                  <a:srgbClr val="002060"/>
                </a:solidFill>
              </a:rPr>
              <a:t>«Волшебница вода»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i="1" dirty="0" smtClean="0">
                <a:solidFill>
                  <a:srgbClr val="002060"/>
                </a:solidFill>
              </a:rPr>
              <a:t>«Как сосулька превратилась в воду?»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i="1" dirty="0" smtClean="0">
                <a:solidFill>
                  <a:srgbClr val="002060"/>
                </a:solidFill>
              </a:rPr>
              <a:t>«Как определить, что цветам нужна вода?»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i="1" dirty="0" smtClean="0">
                <a:solidFill>
                  <a:srgbClr val="002060"/>
                </a:solidFill>
              </a:rPr>
              <a:t>«Свойства воды и песка»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i="1" dirty="0" smtClean="0">
                <a:solidFill>
                  <a:srgbClr val="002060"/>
                </a:solidFill>
              </a:rPr>
              <a:t>«Окраска воды»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i="1" dirty="0" smtClean="0">
                <a:solidFill>
                  <a:srgbClr val="002060"/>
                </a:solidFill>
              </a:rPr>
              <a:t>«Снег. Что произошло со снегом в помещении?»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Отчет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Работа с родителями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Работа кружка малоэффективна</a:t>
            </a:r>
            <a:r>
              <a:rPr lang="ru-RU" sz="1600" dirty="0" smtClean="0">
                <a:solidFill>
                  <a:srgbClr val="002060"/>
                </a:solidFill>
              </a:rPr>
              <a:t>, если родители не станут единомышленниками и помощниками в воспитании детей. Основы культуры, частью которой, является </a:t>
            </a:r>
            <a:r>
              <a:rPr lang="ru-RU" sz="1600" b="1" dirty="0" smtClean="0">
                <a:solidFill>
                  <a:srgbClr val="002060"/>
                </a:solidFill>
              </a:rPr>
              <a:t>экология</a:t>
            </a:r>
            <a:r>
              <a:rPr lang="ru-RU" sz="1600" dirty="0" smtClean="0">
                <a:solidFill>
                  <a:srgbClr val="002060"/>
                </a:solidFill>
              </a:rPr>
              <a:t>, закладывается в семье. Я пыталась делать родителей участниками образовательно-воспитательного процесса через домашние задания, экскурсии, конкурсы. Для родителей проводила консультации, оформляла папки-ширмы.</a:t>
            </a:r>
          </a:p>
          <a:p>
            <a:pPr>
              <a:buNone/>
            </a:pPr>
            <a:r>
              <a:rPr lang="ru-RU" sz="1600" dirty="0" smtClean="0"/>
              <a:t>           </a:t>
            </a:r>
            <a:r>
              <a:rPr lang="ru-RU" sz="1600" dirty="0" smtClean="0">
                <a:solidFill>
                  <a:srgbClr val="002060"/>
                </a:solidFill>
              </a:rPr>
              <a:t>Результатом данного </a:t>
            </a:r>
            <a:r>
              <a:rPr lang="ru-RU" sz="1600" b="1" dirty="0" smtClean="0">
                <a:solidFill>
                  <a:srgbClr val="002060"/>
                </a:solidFill>
              </a:rPr>
              <a:t>кружка по экологическому</a:t>
            </a:r>
            <a:r>
              <a:rPr lang="ru-RU" sz="1600" dirty="0" smtClean="0">
                <a:solidFill>
                  <a:srgbClr val="002060"/>
                </a:solidFill>
              </a:rPr>
              <a:t> воспитанию является не только овладение определенными знаниями и умениями, но и развитие эмоциональной отзывчивости, желание активно защищать природу.</a:t>
            </a:r>
          </a:p>
          <a:p>
            <a:pPr>
              <a:buNone/>
            </a:pPr>
            <a:r>
              <a:rPr lang="ru-RU" sz="1600" u="sng" dirty="0" smtClean="0">
                <a:solidFill>
                  <a:srgbClr val="002060"/>
                </a:solidFill>
              </a:rPr>
              <a:t>В начале года организовала выставку поделок из природного материала.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В результате посещения </a:t>
            </a:r>
            <a:r>
              <a:rPr lang="ru-RU" sz="1600" b="1" dirty="0" smtClean="0">
                <a:solidFill>
                  <a:srgbClr val="002060"/>
                </a:solidFill>
              </a:rPr>
              <a:t>кружка </a:t>
            </a:r>
            <a:r>
              <a:rPr lang="ru-RU" sz="1600" i="1" dirty="0" smtClean="0">
                <a:solidFill>
                  <a:srgbClr val="002060"/>
                </a:solidFill>
              </a:rPr>
              <a:t>«Юный </a:t>
            </a:r>
            <a:r>
              <a:rPr lang="ru-RU" sz="1600" b="1" i="1" dirty="0" smtClean="0">
                <a:solidFill>
                  <a:srgbClr val="002060"/>
                </a:solidFill>
              </a:rPr>
              <a:t>эколог</a:t>
            </a:r>
            <a:r>
              <a:rPr lang="ru-RU" sz="1600" i="1" dirty="0" smtClean="0">
                <a:solidFill>
                  <a:srgbClr val="002060"/>
                </a:solidFill>
              </a:rPr>
              <a:t>»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u="sng" dirty="0" smtClean="0">
                <a:solidFill>
                  <a:srgbClr val="002060"/>
                </a:solidFill>
              </a:rPr>
              <a:t>к концу года у детей сформировались прочные знания о</a:t>
            </a:r>
            <a:r>
              <a:rPr lang="ru-RU" sz="1600" dirty="0" smtClean="0">
                <a:solidFill>
                  <a:srgbClr val="002060"/>
                </a:solidFill>
              </a:rPr>
              <a:t>: </a:t>
            </a:r>
            <a:r>
              <a:rPr lang="ru-RU" sz="1600" u="sng" dirty="0" smtClean="0">
                <a:solidFill>
                  <a:srgbClr val="002060"/>
                </a:solidFill>
              </a:rPr>
              <a:t>суточном цикле</a:t>
            </a:r>
            <a:r>
              <a:rPr lang="ru-RU" sz="1600" dirty="0" smtClean="0">
                <a:solidFill>
                  <a:srgbClr val="002060"/>
                </a:solidFill>
              </a:rPr>
              <a:t>: смене дня и ночи, днях недели; </a:t>
            </a:r>
            <a:r>
              <a:rPr lang="ru-RU" sz="1600" u="sng" dirty="0" smtClean="0">
                <a:solidFill>
                  <a:srgbClr val="002060"/>
                </a:solidFill>
              </a:rPr>
              <a:t>годовом цикле</a:t>
            </a:r>
            <a:r>
              <a:rPr lang="ru-RU" sz="1600" dirty="0" smtClean="0">
                <a:solidFill>
                  <a:srgbClr val="002060"/>
                </a:solidFill>
              </a:rPr>
              <a:t>: смене времен года; о связи животных с внешними условиями, их приспособления к среде обитания, осознанию специфики живого и зависимости жизни и состояния организма от воздействия факторов внешней среды, деятельности человека; понимание изначальной красоты живых существ, если их развитие происходит в полноценных или специально созданных условиях; о росте, развитии и размножении живых организмов, их потребности в свете, пище, тепле и воде; о различных состояниях веществ </a:t>
            </a:r>
            <a:r>
              <a:rPr lang="ru-RU" sz="1600" i="1" dirty="0" smtClean="0">
                <a:solidFill>
                  <a:srgbClr val="002060"/>
                </a:solidFill>
              </a:rPr>
              <a:t>(пар, лед, вода)</a:t>
            </a:r>
            <a:r>
              <a:rPr lang="ru-RU" sz="1600" dirty="0" smtClean="0">
                <a:solidFill>
                  <a:srgbClr val="002060"/>
                </a:solidFill>
              </a:rPr>
              <a:t> и их причинно-следственных связях; о твёрдых телах, жидкостях и газах, различных материалах и их свойствах; о живой и неживой природе, правилах поведения в лесу и на природе.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Отчет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</a:rPr>
              <a:t>На следующий учебный год планирую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продолжать работу по </a:t>
            </a:r>
            <a:r>
              <a:rPr lang="ru-RU" sz="1600" dirty="0" err="1" smtClean="0">
                <a:solidFill>
                  <a:srgbClr val="002060"/>
                </a:solidFill>
              </a:rPr>
              <a:t>экологизации</a:t>
            </a:r>
            <a:r>
              <a:rPr lang="ru-RU" sz="1600" dirty="0" smtClean="0">
                <a:solidFill>
                  <a:srgbClr val="002060"/>
                </a:solidFill>
              </a:rPr>
              <a:t> развивающей среды </a:t>
            </a:r>
            <a:r>
              <a:rPr lang="ru-RU" sz="1600" i="1" dirty="0" smtClean="0">
                <a:solidFill>
                  <a:srgbClr val="002060"/>
                </a:solidFill>
              </a:rPr>
              <a:t>(создание новых элементов среды)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использовать в своей работе фотосъёмку в природе;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для получения более высоких результатов в работе поддерживать непрерывную связь с родителями в нетрадиционных формах общения </a:t>
            </a:r>
            <a:r>
              <a:rPr lang="ru-RU" sz="1600" i="1" dirty="0" smtClean="0">
                <a:solidFill>
                  <a:srgbClr val="002060"/>
                </a:solidFill>
              </a:rPr>
              <a:t>(</a:t>
            </a:r>
            <a:r>
              <a:rPr lang="ru-RU" sz="1600" i="1" dirty="0" err="1" smtClean="0">
                <a:solidFill>
                  <a:srgbClr val="002060"/>
                </a:solidFill>
              </a:rPr>
              <a:t>Брейн-ринг</a:t>
            </a:r>
            <a:r>
              <a:rPr lang="ru-RU" sz="1600" i="1" dirty="0" smtClean="0">
                <a:solidFill>
                  <a:srgbClr val="002060"/>
                </a:solidFill>
              </a:rPr>
              <a:t>, викторина.)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Предполагаемый результат: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повышение экологической культуры воспитанников и их родителей;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переоценка педагогических ценностей, своего профессионального назначения; желание улучшить образовательный процесс;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 воспитание защитников природы;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 творческая активность воспитанников;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внедрение новых технологий воспитания, обучения, развития.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результате проделанной работы: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 детей появилось желание общаться с природой и отражать свои впечатления через различные виды деятельности;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сформировано осознанно-правильное отношение к объектам и явлениям природы;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сформированы начала экологической культуры детей;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дети получают практические знания по охране природы;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развиваются речевые навыки детей;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дети учатся экспериментировать, анализировать, делать выводы.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Отчет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Также была проведена следующая работа: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1. Проект «</a:t>
            </a:r>
            <a:r>
              <a:rPr lang="ru-RU" sz="1600" dirty="0" err="1" smtClean="0">
                <a:solidFill>
                  <a:srgbClr val="002060"/>
                </a:solidFill>
              </a:rPr>
              <a:t>Эколята-дошколята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2. Беседы с детьми: «Знакомимся с Красной книгой» , «Это волшебница вода», «Почему воду нужно беречь?», «Лекарственные растения», «Свойства металла и камня», «Берегите лес», «Насекомые», «Сила ветра и воды», «Путешествие в мир деревянных вещей», «Правила ухода за комнатными растениями».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3. Акция «Кормушка для птиц»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Изготовление кормушек силами родителей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4. Акция: «Берегите землю»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5. НОД «Земля - наш общий дом»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6. Интегрированное занятие «Воздух вокруг нас»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7. Всемирный день Земли 22 апреля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8. Презентация для детей «День Земли»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9. НОД по развитию речи «Звери в лесу»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10. Синичкин день (День встречи зимующих птиц)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11. Экологическая игра «Загадки природы»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13.  Собрана картотека подвижных игр по экологии для старших дошкольников.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14. Опубликована статьи  «Экологическое воспитание детей в ДОУ».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14348" y="357167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286808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Проявлением патриотизма также является любовь к природе своей малой родины, внимание, забота и уважение к её животному и растительному миру. Эти чувства можно развить в процессе разностороннего экологического образования подрастающего поколения.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C:\Users\Zver\Desktop\Одаренные дети-Кудалб Ю\Посвящение в эколята-утренник\20230410_165307.jpg"/>
          <p:cNvPicPr/>
          <p:nvPr/>
        </p:nvPicPr>
        <p:blipFill>
          <a:blip r:embed="rId2" cstate="print"/>
          <a:srcRect r="7332"/>
          <a:stretch>
            <a:fillRect/>
          </a:stretch>
        </p:blipFill>
        <p:spPr bwMode="auto">
          <a:xfrm rot="5400000">
            <a:off x="13613" y="3272478"/>
            <a:ext cx="2857521" cy="231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Zver\Desktop\Одаренные дети-Кудалб Ю\Посвящение в эколята-утренник\20230410_1654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29658" y="3285854"/>
            <a:ext cx="2857500" cy="21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Подгот.гр.-2022-2023г\Экология\IMG-20230403-WA0034.jpg"/>
          <p:cNvPicPr/>
          <p:nvPr/>
        </p:nvPicPr>
        <p:blipFill>
          <a:blip r:embed="rId4"/>
          <a:srcRect l="6734" t="11752" r="1229" b="14744"/>
          <a:stretch>
            <a:fillRect/>
          </a:stretch>
        </p:blipFill>
        <p:spPr bwMode="auto">
          <a:xfrm>
            <a:off x="2786050" y="1643050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Подгот.гр.-2022-2023г\Учебный 2022-2023г\Отчет годовой-июнь-23г\Экологический проект\20221109_170840.jpg"/>
          <p:cNvPicPr/>
          <p:nvPr/>
        </p:nvPicPr>
        <p:blipFill>
          <a:blip r:embed="rId5" cstate="print"/>
          <a:srcRect t="14530" r="8124"/>
          <a:stretch>
            <a:fillRect/>
          </a:stretch>
        </p:blipFill>
        <p:spPr bwMode="auto">
          <a:xfrm>
            <a:off x="2928926" y="4214818"/>
            <a:ext cx="329565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МБДОУ «УНДС ОВ №3 «СКАЗКА забелко алексей</Template>
  <TotalTime>693</TotalTime>
  <Words>487</Words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МБДОУ «УНДС ОВ №3 «Сказка»</vt:lpstr>
      <vt:lpstr>Слайд 2</vt:lpstr>
      <vt:lpstr>Слайд 3</vt:lpstr>
      <vt:lpstr>Слайд 4</vt:lpstr>
      <vt:lpstr>Отчет</vt:lpstr>
      <vt:lpstr>Отчет</vt:lpstr>
      <vt:lpstr>Отчет</vt:lpstr>
      <vt:lpstr>Отчет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Наши достижения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Zverdvd.org</cp:lastModifiedBy>
  <cp:revision>60</cp:revision>
  <dcterms:created xsi:type="dcterms:W3CDTF">2021-04-22T10:17:17Z</dcterms:created>
  <dcterms:modified xsi:type="dcterms:W3CDTF">2023-06-26T07:14:15Z</dcterms:modified>
</cp:coreProperties>
</file>