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3" r:id="rId10"/>
    <p:sldId id="271" r:id="rId11"/>
    <p:sldId id="264" r:id="rId12"/>
    <p:sldId id="266" r:id="rId13"/>
    <p:sldId id="267" r:id="rId14"/>
    <p:sldId id="265" r:id="rId15"/>
    <p:sldId id="268" r:id="rId16"/>
    <p:sldId id="272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87993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44A3-F713-44C7-9C24-B4EC8F9A3ED3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577E-4961-4ABD-A22D-0E0F78E00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4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D3AC9F-77D4-4144-B530-F229E75F7D54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B20464-0C1E-43C1-B852-75003F65F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0784" y="260648"/>
            <a:ext cx="5358934" cy="28681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Отчет по Нравственно- патриотическому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воспитанию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01008"/>
            <a:ext cx="5537706" cy="110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С чего начинается родина?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Тема: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«Наша родина - Россия»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5681589"/>
            <a:ext cx="420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Стецюра  Л.Н.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 2023 год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3319264" cy="2200671"/>
          </a:xfrm>
          <a:prstGeom prst="rect">
            <a:avLst/>
          </a:prstGeom>
        </p:spPr>
      </p:pic>
      <p:pic>
        <p:nvPicPr>
          <p:cNvPr id="8" name="Рисунок 7" descr="https://detsad-2.klgd.prosadiki.ru/media/2022/12/18/1288742347/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35758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19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9748" y="125587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знаем о нашем поселке все!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любим свою малую родину!!!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yakutmedia.ru/uploads/posts/2019-12/1576478654_ekspeditsiya-na-chukotku-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85765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Подгот.гр.-2022-2023г\Мероприятия\День нар.единства\Беседа\IMG-20221103-WA0198.jpg"/>
          <p:cNvPicPr/>
          <p:nvPr/>
        </p:nvPicPr>
        <p:blipFill>
          <a:blip r:embed="rId3"/>
          <a:srcRect l="8979" t="9829"/>
          <a:stretch>
            <a:fillRect/>
          </a:stretch>
        </p:blipFill>
        <p:spPr bwMode="auto">
          <a:xfrm>
            <a:off x="4000496" y="3500438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017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Страна, где мы живем!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нужно знакомить детей с другими городами России, со столицей нашей Родины, с гербом и флагом государства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\Desktop\патриот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04" y="3136385"/>
            <a:ext cx="3436392" cy="25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\Desktop\патриот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00108"/>
            <a:ext cx="3518519" cy="21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дгот.гр.-2022-2023г\Мероприятия\День нар.единства\Беседа\IMG-20221103-WA02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487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всех помним, ни чего не забыто!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8579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 это преданность и любовь к своему отечеству, к своему народу!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:\Подгот.гр.-2022-2023г\Мероприятия\9 мая\20230511_1057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Подгот.гр.-2022-2023г\Мероприятия\9 мая\IMG-20230511-WA0101.jpg"/>
          <p:cNvPicPr/>
          <p:nvPr/>
        </p:nvPicPr>
        <p:blipFill>
          <a:blip r:embed="rId3"/>
          <a:srcRect l="16676" t="22436"/>
          <a:stretch>
            <a:fillRect/>
          </a:stretch>
        </p:blipFill>
        <p:spPr bwMode="auto">
          <a:xfrm>
            <a:off x="571472" y="3857628"/>
            <a:ext cx="33575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Подгот.гр.-2022-2023г\Мероприятия\9 мая\IMG-20230511-WA01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29336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Подгот.гр.-2022-2023г\Имигинов Саша\Исследов.проект-Саша И.-23год\9 мая\IMG-20220506-WA0078.jpg"/>
          <p:cNvPicPr/>
          <p:nvPr/>
        </p:nvPicPr>
        <p:blipFill>
          <a:blip r:embed="rId5"/>
          <a:srcRect r="22074" b="17094"/>
          <a:stretch>
            <a:fillRect/>
          </a:stretch>
        </p:blipFill>
        <p:spPr bwMode="auto">
          <a:xfrm>
            <a:off x="1000100" y="1500174"/>
            <a:ext cx="33051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243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патриотическом воспитание огромное значение имеет пример взрослых! На конкретных фактах из жизни наших отцов и дедов, необходимо привить детям такое понятие, как «Долг перед Родиной»!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Подгот.гр.-2022-2023г\Мероприятия\23 февраля\IMG-20230222-WA0261.jpg"/>
          <p:cNvPicPr/>
          <p:nvPr/>
        </p:nvPicPr>
        <p:blipFill>
          <a:blip r:embed="rId2"/>
          <a:srcRect l="5131" t="14316" r="13576" b="7906"/>
          <a:stretch>
            <a:fillRect/>
          </a:stretch>
        </p:blipFill>
        <p:spPr bwMode="auto">
          <a:xfrm>
            <a:off x="2500298" y="1357298"/>
            <a:ext cx="32766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Подгот.гр.-2022-2023г\Мероприятия\23 февраля\IMG-20230224-WA0070.jpg"/>
          <p:cNvPicPr/>
          <p:nvPr/>
        </p:nvPicPr>
        <p:blipFill>
          <a:blip r:embed="rId3"/>
          <a:srcRect t="25962" r="4276" b="22276"/>
          <a:stretch>
            <a:fillRect/>
          </a:stretch>
        </p:blipFill>
        <p:spPr bwMode="auto">
          <a:xfrm>
            <a:off x="214282" y="3929066"/>
            <a:ext cx="5143536" cy="26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Подгот.гр.-2022-2023г\Мероприятия\23 февраля\IMG-20230224-WA0073.jpg"/>
          <p:cNvPicPr/>
          <p:nvPr/>
        </p:nvPicPr>
        <p:blipFill>
          <a:blip r:embed="rId4"/>
          <a:srcRect t="16186"/>
          <a:stretch>
            <a:fillRect/>
          </a:stretch>
        </p:blipFill>
        <p:spPr bwMode="auto">
          <a:xfrm>
            <a:off x="5715008" y="3929066"/>
            <a:ext cx="3124200" cy="26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716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Родная природа.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истину знаю от роду.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никогда не таю: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не любит природу 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не любит Отчизну свою.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1653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раннего детства должны научиться любить и беречь каждый куст, каждое дерево!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Подгот.гр.-2022-2023г\Прогулка детей\31.05.23г.-Прогулка в лес\IMG-20230531-WA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32337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Подгот.гр.-2022-2023г\Прогулка детей\31.05.23г.-Прогулка в лес\IMG-20230531-WA0044.jpg"/>
          <p:cNvPicPr/>
          <p:nvPr/>
        </p:nvPicPr>
        <p:blipFill>
          <a:blip r:embed="rId3"/>
          <a:srcRect t="15392"/>
          <a:stretch>
            <a:fillRect/>
          </a:stretch>
        </p:blipFill>
        <p:spPr bwMode="auto">
          <a:xfrm>
            <a:off x="428596" y="2428868"/>
            <a:ext cx="3132931" cy="35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Подгот.гр.-2022-2023г\Экология\Новая папка\20230616_1022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808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Приобщать детей к нашей культуре и существующим традициям! Масленица, зимние забавы!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Подгот.гр.-2022-2023г\Мероприятия\развлечение-рождество-13.01.23г\IMG-20230117-WA0004.jpg"/>
          <p:cNvPicPr/>
          <p:nvPr/>
        </p:nvPicPr>
        <p:blipFill>
          <a:blip r:embed="rId2"/>
          <a:srcRect t="13889"/>
          <a:stretch>
            <a:fillRect/>
          </a:stretch>
        </p:blipFill>
        <p:spPr bwMode="auto">
          <a:xfrm>
            <a:off x="428596" y="1142984"/>
            <a:ext cx="3581400" cy="231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Подгот.гр.-2022-2023г\Мероприятия\развлечение-рождество-13.01.23г\IMG-20230116-WA00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Подгот.гр.-2022-2023г\Прогулка детей\Прогулка\20221222_101020.jpg"/>
          <p:cNvPicPr/>
          <p:nvPr/>
        </p:nvPicPr>
        <p:blipFill>
          <a:blip r:embed="rId4" cstate="print"/>
          <a:srcRect b="20484"/>
          <a:stretch>
            <a:fillRect/>
          </a:stretch>
        </p:blipFill>
        <p:spPr bwMode="auto">
          <a:xfrm>
            <a:off x="214282" y="4143380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Подгот.гр.-2022-2023г\Прогулка детей\Прогулка\IMG-20221222-WA002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71942"/>
            <a:ext cx="3228975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6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800" y="11219"/>
            <a:ext cx="786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старины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Походы 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 библиотеку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воспитывает гордость к нашей родине!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Zver\Desktop\Одаренные дети-Кудалб Ю\01.06.23г.-Экскурсия в библиотеку\20230601_115316.jpg"/>
          <p:cNvPicPr/>
          <p:nvPr/>
        </p:nvPicPr>
        <p:blipFill>
          <a:blip r:embed="rId2" cstate="print"/>
          <a:srcRect t="19872"/>
          <a:stretch>
            <a:fillRect/>
          </a:stretch>
        </p:blipFill>
        <p:spPr bwMode="auto">
          <a:xfrm>
            <a:off x="500034" y="1142984"/>
            <a:ext cx="35575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Zver\Desktop\Одаренные дети-Кудалб Ю\01.06.23г.-Экскурсия в библиотеку\20230601_120121.jpg"/>
          <p:cNvPicPr/>
          <p:nvPr/>
        </p:nvPicPr>
        <p:blipFill>
          <a:blip r:embed="rId3" cstate="print"/>
          <a:srcRect t="28632"/>
          <a:stretch>
            <a:fillRect/>
          </a:stretch>
        </p:blipFill>
        <p:spPr bwMode="auto">
          <a:xfrm>
            <a:off x="214282" y="3857628"/>
            <a:ext cx="4162425" cy="22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Zver\Desktop\Одаренные дети-Кудалб Ю\Экскурсия в музей\20230504_110925.jpg"/>
          <p:cNvPicPr/>
          <p:nvPr/>
        </p:nvPicPr>
        <p:blipFill>
          <a:blip r:embed="rId4" cstate="print"/>
          <a:srcRect l="27607"/>
          <a:stretch>
            <a:fillRect/>
          </a:stretch>
        </p:blipFill>
        <p:spPr bwMode="auto">
          <a:xfrm rot="5400000">
            <a:off x="5185256" y="1101232"/>
            <a:ext cx="2372040" cy="24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Zver\Desktop\Одаренные дети-Кудалб Ю\Экскурсия в музей\20230504_1102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00504"/>
            <a:ext cx="3067050" cy="2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908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858180" cy="537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 земли краше, чем родина наша!!!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Подгот.гр.-2022-2023г\Мероприятия\День РС (Я)-27 апреля\IMG-20230426-WA0069.jpg"/>
          <p:cNvPicPr/>
          <p:nvPr/>
        </p:nvPicPr>
        <p:blipFill>
          <a:blip r:embed="rId2"/>
          <a:srcRect t="12179"/>
          <a:stretch>
            <a:fillRect/>
          </a:stretch>
        </p:blipFill>
        <p:spPr bwMode="auto">
          <a:xfrm>
            <a:off x="214282" y="857232"/>
            <a:ext cx="3228975" cy="21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Одаренные дети-Кудалб Ю\Рисование и коллект.раб\Коллективная работа\IMG-20221027-WA0044.jpg"/>
          <p:cNvPicPr/>
          <p:nvPr/>
        </p:nvPicPr>
        <p:blipFill>
          <a:blip r:embed="rId3"/>
          <a:srcRect l="25812" t="8766" r="9663" b="26235"/>
          <a:stretch>
            <a:fillRect/>
          </a:stretch>
        </p:blipFill>
        <p:spPr bwMode="auto">
          <a:xfrm>
            <a:off x="6072198" y="928670"/>
            <a:ext cx="2752725" cy="20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Одаренные дети-Кудалб Ю\Рисование и коллект.раб\Коллективная работа\20221026_162409.jpg"/>
          <p:cNvPicPr/>
          <p:nvPr/>
        </p:nvPicPr>
        <p:blipFill>
          <a:blip r:embed="rId4" cstate="print"/>
          <a:srcRect l="14880"/>
          <a:stretch>
            <a:fillRect/>
          </a:stretch>
        </p:blipFill>
        <p:spPr bwMode="auto">
          <a:xfrm rot="5400000">
            <a:off x="3497829" y="1145585"/>
            <a:ext cx="2451862" cy="216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Zver\Desktop\Одаренные дети-Кудалб Ю\06.06.23г.-Пушкинский день\IMG-20230607-WA0024.jpg"/>
          <p:cNvPicPr/>
          <p:nvPr/>
        </p:nvPicPr>
        <p:blipFill>
          <a:blip r:embed="rId5"/>
          <a:srcRect t="13582" b="9375"/>
          <a:stretch>
            <a:fillRect/>
          </a:stretch>
        </p:blipFill>
        <p:spPr bwMode="auto">
          <a:xfrm>
            <a:off x="5286380" y="3786190"/>
            <a:ext cx="2643206" cy="262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Zver\Desktop\Одаренные дети-Кудалб Ю\06.06.23г.-Пушкинский день\IMG-20230607-WA0008.jpg"/>
          <p:cNvPicPr/>
          <p:nvPr/>
        </p:nvPicPr>
        <p:blipFill>
          <a:blip r:embed="rId6"/>
          <a:srcRect t="22222" r="6521" b="14103"/>
          <a:stretch>
            <a:fillRect/>
          </a:stretch>
        </p:blipFill>
        <p:spPr bwMode="auto">
          <a:xfrm>
            <a:off x="357158" y="3786190"/>
            <a:ext cx="44434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434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 в  муниципальном конкурсах «Юные таланты»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исследовательских проектах на тему патриотического воспитания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Zver\Desktop\Одаренные дети-Кудалб Ю\Проект Саши\IMG-20230315-WA0010.jpg"/>
          <p:cNvPicPr/>
          <p:nvPr/>
        </p:nvPicPr>
        <p:blipFill>
          <a:blip r:embed="rId2"/>
          <a:srcRect l="9390" t="25726" b="27836"/>
          <a:stretch>
            <a:fillRect/>
          </a:stretch>
        </p:blipFill>
        <p:spPr bwMode="auto">
          <a:xfrm>
            <a:off x="214282" y="1214422"/>
            <a:ext cx="2647950" cy="24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одгот.гр.-2022-2023г\Учебный 2022-2023г\Районный конкурс-Юные таланты\Фотографии с танца Голуби\IMG-20230421-WA0064.jpg"/>
          <p:cNvPicPr/>
          <p:nvPr/>
        </p:nvPicPr>
        <p:blipFill>
          <a:blip r:embed="rId3"/>
          <a:srcRect l="19402" t="36752" r="22875" b="20513"/>
          <a:stretch>
            <a:fillRect/>
          </a:stretch>
        </p:blipFill>
        <p:spPr bwMode="auto">
          <a:xfrm>
            <a:off x="357158" y="4071942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одгот.гр.-2022-2023г\Учебный 2022-2023г\Конкурс-Юные таланты-апрель-2023г\Видео на конкурс-Юные таланты\Фото с бородино\20230421_115040.jpg"/>
          <p:cNvPicPr/>
          <p:nvPr/>
        </p:nvPicPr>
        <p:blipFill>
          <a:blip r:embed="rId4" cstate="print"/>
          <a:srcRect l="35207" r="19722" b="31601"/>
          <a:stretch>
            <a:fillRect/>
          </a:stretch>
        </p:blipFill>
        <p:spPr bwMode="auto">
          <a:xfrm rot="5400000">
            <a:off x="5766278" y="1234590"/>
            <a:ext cx="2428892" cy="23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3000364" y="1357298"/>
            <a:ext cx="2500330" cy="128588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проект- «Поклонимся великим тем годам»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357686" y="5143512"/>
            <a:ext cx="2714644" cy="12144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–»Юные таланты»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Танец «Голуби»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500694" y="3643314"/>
            <a:ext cx="2714644" cy="121444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–»Юные таланты»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из стихотворения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М.Ю. Лермонтова «Бородино»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Zver\Desktop\Одаренные дети-Кудалб Ю\Имигинов Саша-1.jpg"/>
          <p:cNvPicPr/>
          <p:nvPr/>
        </p:nvPicPr>
        <p:blipFill>
          <a:blip r:embed="rId2" cstate="print"/>
          <a:srcRect l="5405" t="6428" r="3151" b="6798"/>
          <a:stretch>
            <a:fillRect/>
          </a:stretch>
        </p:blipFill>
        <p:spPr bwMode="auto">
          <a:xfrm rot="5400000">
            <a:off x="-97340" y="1240292"/>
            <a:ext cx="2171940" cy="15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Desktop\Одаренные дети-Кудалб Ю\Апрель-23г.-Богда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1552575" cy="220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Одаренные дети-Кудалб Ю\Саша-апрель-23г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928670"/>
            <a:ext cx="1533525" cy="21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Desktop\Одаренные дети-Кудалб Ю\Вика Пр.-апрель-23г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928670"/>
            <a:ext cx="1533525" cy="21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Одаренные дети-Кудалб Ю\Саша-диплом 1степ.-ноябрь-22г.-есть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0"/>
            <a:ext cx="3000396" cy="158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Одаренные дети-Кудалб Ю\Имигинов Саш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429132"/>
            <a:ext cx="2214578" cy="14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Одаренные дети-Кудалб Ю\Аурика-диплом участника-ноябрь-22г.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3143248"/>
            <a:ext cx="2773892" cy="156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Zver\Desktop\Одаренные дети-Кудалб Ю\Алеша З.-диплм 2степ.-ноябрь-22г.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3143248"/>
            <a:ext cx="2786082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Zver\Desktop\Одаренные дети-Кудалб Ю\Богдан-диплом участника-ноябрь-22г.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4357694"/>
            <a:ext cx="2786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Zver\Desktop\Одаренные дети-Кудалб Ю\Вика Пр.-диплом участника-ноябрь-22г.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429132"/>
            <a:ext cx="2714612" cy="15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Подгот.гр.-2022-2023г\Имигинов Саша\Проект Имигинов Саша\299217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928670"/>
            <a:ext cx="1543050" cy="21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Подгот.гр.-2022-2023г\Имигинов Саша\Проект Имигинов Саша\299220.jpe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928670"/>
            <a:ext cx="155829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Подгот.гр.-2022-2023г\Имигинов Саша\Проект Имигинов Саша\евроко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6644" y="3000372"/>
            <a:ext cx="150836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любовь к Родине, преданность к ней, ответственность и гордость за неё, желание трудиться на её благо, беречь и умножать её богатство – начинает формироваться уже в дошкольном возрасте. 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 быть патриотом, не чувствуя личной связи с Родиной, не зная, как любили и берегли её наши предки, наши отцы и деды. Уже в детском саду в результате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длительной, систематической, целенаправленной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воспитательной работы у детей могут быть сформированы элементы гражданственности и патриотизма. 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 ребенка-дошкольника к Родине начинается с любви к родным, своему дому, детскому саду, городу. Ведь, яркие впечатления о родной природе, об истории родного края, полученные в детстве, остаются в памяти человека на всю жизнь.</a:t>
            </a:r>
          </a:p>
          <a:p>
            <a:endParaRPr lang="ru-RU" dirty="0"/>
          </a:p>
        </p:txBody>
      </p:sp>
      <p:pic>
        <p:nvPicPr>
          <p:cNvPr id="7" name="Рисунок 6" descr="https://vospitatel-sada.ru/kartinki/2021/07/0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3076575" cy="23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Одаренные дети-Кудалб Ю\Площадь Победы\20230504_103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2981325" cy="22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406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85728"/>
            <a:ext cx="7858180" cy="6170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реализации поставленных целей и задач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–образовательный процесс осуществлялся на основе образовательной программы «Воспитания и обучения в детском саду», под ред. М. А. Васильевой, по новым стандартам Федеральной Государственной Образовательной  стандартам.                                                  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В течение года нами была проведена работа в следующих направлениях: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Беседы:</a:t>
            </a:r>
            <a:r>
              <a:rPr lang="ru-RU" sz="1600" dirty="0" smtClean="0">
                <a:solidFill>
                  <a:srgbClr val="7030A0"/>
                </a:solidFill>
              </a:rPr>
              <a:t> «Моя Родина-Россия», «Мой родной город-Кореновск», «Лучше нет родного края», «Есть такая </a:t>
            </a:r>
            <a:r>
              <a:rPr lang="ru-RU" sz="1600" dirty="0" err="1" smtClean="0">
                <a:solidFill>
                  <a:srgbClr val="7030A0"/>
                </a:solidFill>
              </a:rPr>
              <a:t>профессия-Родину</a:t>
            </a:r>
            <a:r>
              <a:rPr lang="ru-RU" sz="1600" dirty="0" smtClean="0">
                <a:solidFill>
                  <a:srgbClr val="7030A0"/>
                </a:solidFill>
              </a:rPr>
              <a:t> защищать», «Наши защитники», «Дети-герои Великой Отечественной войны»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Рассматривание иллюстраций:</a:t>
            </a:r>
            <a:r>
              <a:rPr lang="ru-RU" sz="1600" dirty="0" smtClean="0">
                <a:solidFill>
                  <a:srgbClr val="7030A0"/>
                </a:solidFill>
              </a:rPr>
              <a:t> «Наша Родина-Кубань», «Город Кореновск», о богатырях, воинах разных времён, составление рассказов по иллюстрациям о родах войск, военной технике.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Слушание музыкальных произведений</a:t>
            </a:r>
            <a:r>
              <a:rPr lang="ru-RU" sz="1600" dirty="0" smtClean="0">
                <a:solidFill>
                  <a:srgbClr val="7030A0"/>
                </a:solidFill>
              </a:rPr>
              <a:t>: «Мои родные места», «На Кубани мы живем», «Священная война», «День победы», «Катюша», «С чего начинается Родина?», «Россия».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Чтение рассказов, пословиц и стихотворений</a:t>
            </a:r>
            <a:r>
              <a:rPr lang="ru-RU" sz="1600" dirty="0" smtClean="0">
                <a:solidFill>
                  <a:srgbClr val="7030A0"/>
                </a:solidFill>
              </a:rPr>
              <a:t>: С. Маршак «Быль для детей», Я. Аким «Земля», З. </a:t>
            </a:r>
            <a:r>
              <a:rPr lang="ru-RU" sz="1600" dirty="0" err="1" smtClean="0">
                <a:solidFill>
                  <a:srgbClr val="7030A0"/>
                </a:solidFill>
              </a:rPr>
              <a:t>Александровоа</a:t>
            </a:r>
            <a:r>
              <a:rPr lang="ru-RU" sz="1600" dirty="0" smtClean="0">
                <a:solidFill>
                  <a:srgbClr val="7030A0"/>
                </a:solidFill>
              </a:rPr>
              <a:t>  «Прощание», А. Гайдар «Поход», С. Маршак «Наша армия», А. </a:t>
            </a:r>
            <a:r>
              <a:rPr lang="ru-RU" sz="1600" dirty="0" err="1" smtClean="0">
                <a:solidFill>
                  <a:srgbClr val="7030A0"/>
                </a:solidFill>
              </a:rPr>
              <a:t>Барто</a:t>
            </a:r>
            <a:r>
              <a:rPr lang="ru-RU" sz="1600" dirty="0" smtClean="0">
                <a:solidFill>
                  <a:srgbClr val="7030A0"/>
                </a:solidFill>
              </a:rPr>
              <a:t>  «На заставе» и др.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Просмотр презентаций:</a:t>
            </a:r>
            <a:r>
              <a:rPr lang="ru-RU" sz="1600" dirty="0" smtClean="0">
                <a:solidFill>
                  <a:srgbClr val="7030A0"/>
                </a:solidFill>
              </a:rPr>
              <a:t> «Мой родной поселок Усть-Нера», «Песни войны и о войне», «Дети-герои Великой Отечественной войны».</a:t>
            </a:r>
          </a:p>
          <a:p>
            <a:pPr>
              <a:buNone/>
            </a:pP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001056" cy="60985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сюжетно-ролевых игр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Дидактические игры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Подвижные игры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Наблюдение на прогулке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-НОД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-Пополнение уголка патриотической направленности.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-Экскурсии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проделанной работе: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имеют определенные знания о родной стране, крае, городе, знают флаг, герб.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 детей сформировано чувство уважения к родному городу, дому, семье, детскому саду, людям, живущим рядом.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Развиты такие качества, как: познавательная активность, творческие способности, воображение, коммуникативные навыки, речь.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Воспитанниками усвоены ценности патриотизма, толерантности, определяющие модель их жизненного поведения.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стали единомышленниками педагогов, способными оценить возможности ребенка и вместе с педагогами участвовать в формировании патриотических чувств ребенка.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 с родителями.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важным условием нравственно-патриотического воспитания детей является тесная взаимосвязь с родителями. Родители принимали активное участие  по данному направлению.</a:t>
            </a:r>
          </a:p>
          <a:p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результатов проверки по работе с родителями по нравственному воспитанию показал, что педагоги используют разнообразные формы взаимодействия - это наглядно- текстовая информация; рекомендации для родителей по данной проблеме, проводятся  индивидуальные консультации, беседы.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829576" cy="6170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В своей работе по формированию нравственно – патриотических чувств у детей я придерживалась важнейших педагогических принципов: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Доступность.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 доступности предполагает соотнесение содержания, характера и объема учебного материала с уровнем развития, подготовленности детей.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Непрерывность. На нынешнем этапе образование призвано сформировать у подрастающего поколения устойчивый интерес к постоянному пополнению своего интеллектуального багажа и совершенствованию нравственных чувств.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Научность.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основе сведений об истории и культуре родного края.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Системность.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 системного подхода, который предполагает анализ взаимодействия различных направлений патриотического воспитания. Этот принцип реализуется в процессе взаимосвязанного формирования представлений ребенка о патриотических чувствах в разных видах деятельности и действенного отношения к окружающему миру.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Преемственность.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продолжается в начальной школе.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Ключевым фактором воспитания детей является ориентация на потребности каждого ребёнка с учётом его индивидуальных этнокультурных особенностей, семейно-социальных возможностей и условий для полноценного развития.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Наглядность.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Чувственное познание нового материала с привлечением наглядного пособия (иллюстрации, национальные костюмы, утварь, орудия труда) способствует повышению концентрации внимания и мобилизации психического потенциала детей, пробуждает активный интерес, снимает умственное напряжение, таким образом, помогает добиться большей эффективности образовательного процесса в целом.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Согласованность.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Продуктивное сотрудничество между детьми, воспитателями и родителями. Прикосновение к корням своего рода вызывает живую, трепетную эмоциональную реакцию, чувство сопереживания, пробуждает личный интерес к историческому переплетению судеб своих предков с судьбой народа.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Комбинаторность.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Продуманное сочетание различных видов образовательной и воспитательной деятельности. Дети этого возраста быстро утомляются, поэтому целесообразно продумывать при планировании занятия сочетание экскурса в историю или изучения родного языка с уместным включением музыкальной паузы.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Целостность -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взаимосвязь и пересечение разных областей знаний, которые помогут сформировать у ребёнка понимание единства мира. Дать понимание связей между малым (деревня, город, регион) и большим (масштабы всей страны), процветающая глубинка - залог благополучия всей страны, деятельностью и самочувствием одного гражданина и всего народа («здоровый гражданин - здоровое государство»).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Свою систему работы по нравственно-патриотическому воспитанию детей дошкольного возраста организовала по принципу «от простого к сложному». Разработала перспективный план работы по нравственно-патриотическому  воспитанию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запланированные виды деятельности с детьми и родителями воспитанников в течение учебного года 2022 – 2023  проведены. На следующий год продолжу работу по данной теме.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целью подведения итогов, выявления эффективности проделанной работы был проведен сравнительный анализ результатов диагностики уровня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дошкольников основ нравственно-патриотического воспитания. Результаты анализа подтвердили положительную динамику проделанной работы.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мониторинга использовала технологию М.Ю. Новицкой, С.Ю. Афанасьевой, Н.А. Виноградовой, Н.В.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Микляевой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«Мониторинг нравственно - патриотического воспитания в детском саду и начальной школе».</a:t>
            </a: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мониторинга использовала технологию М.Ю. Новицкой, С.Ю. Афанасьевой, Н.А. Виноградовой, Н.В.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Микляевой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«Мониторинг нравственно - патриотического воспитания в детском саду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Высокий уровень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Знает свое имя, фамилию, название города, страны, свой адрес; называет и узнает (по иллюстрации) достопримечательности, зеленые зоны города, 4-5 улиц, площадей; знает и узнает флаг, герб, гимн России; герб города; называет народные праздники, игрушки, предметы быта; называет природные богатства России, знает природно-климатические зоны, ландшафты; заботится об окружающей природе, близких, оказывает помощь, проявляет дружелюбие, считается с интересами товарищей, умеет договориться со сверстниками, анализирует поступки. Имеет представление о членах семьи и ближайших родственниках.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Средний уровень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Знает свое имя, фамилию, название страны, города, свой адрес; флаг, герб, гимн России, герб города; затрудняется назвать достопримечательности, зеленые зоны, улицы, площади города (делает это после пояснений взрослого); затрудняется назвать народные праздники, игрушки; с помощью взрослого называет природные богатства России, природно-климатические зоны; заботится о близких, проявляет дружелюбие, но не считается с интересами товарищей, не умеет договориться с ними, не оказывает помощь; анализирует поступки с помощью взрослого. 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Низкий уровень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знает названия страны, города. Своего адреса, но узнает флаг, герб, гимн; отсутствуют знания о достопримечательностях родного города; плохо знает названия улиц. Проспектов; не может назвать народные праздники, игрушки; природные богатства России, природно-климатические зоны; не заботится об окружающих, не проявляет дружелюбия, не считается с интересами товарищей, не умеет договориться с ними, не оказывает помощи, не может анализировать поступки.</a:t>
            </a:r>
          </a:p>
          <a:p>
            <a:pPr>
              <a:buNone/>
            </a:pP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7929561" cy="628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2000264"/>
                <a:gridCol w="1928769"/>
              </a:tblGrid>
              <a:tr h="40957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Ф.И.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779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Родная страна:</a:t>
                      </a:r>
                      <a:br>
                        <a:rPr lang="ru-RU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страны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4-выс.</a:t>
                      </a:r>
                    </a:p>
                    <a:p>
                      <a:r>
                        <a:rPr lang="ru-RU" dirty="0" smtClean="0"/>
                        <a:t>5-ср.;</a:t>
                      </a:r>
                      <a:r>
                        <a:rPr lang="ru-RU" baseline="0" dirty="0" smtClean="0"/>
                        <a:t> 4-низ.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8-выс.; 2-ср.</a:t>
                      </a:r>
                    </a:p>
                    <a:p>
                      <a:r>
                        <a:rPr lang="ru-RU" dirty="0" smtClean="0"/>
                        <a:t>3-низ.</a:t>
                      </a:r>
                      <a:endParaRPr lang="ru-RU" dirty="0"/>
                    </a:p>
                  </a:txBody>
                  <a:tcPr/>
                </a:tc>
              </a:tr>
              <a:tr h="409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города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5-в.;3-ср.;5-н.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8-в.;3-с.;2-н.</a:t>
                      </a:r>
                      <a:endParaRPr lang="ru-RU" dirty="0"/>
                    </a:p>
                  </a:txBody>
                  <a:tcPr/>
                </a:tc>
              </a:tr>
              <a:tr h="652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Домашний адрес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9-в.;</a:t>
                      </a:r>
                      <a:r>
                        <a:rPr lang="ru-RU" baseline="0" dirty="0" smtClean="0"/>
                        <a:t> 2-с.;2-н.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9-в.;</a:t>
                      </a:r>
                      <a:r>
                        <a:rPr lang="ru-RU" baseline="0" dirty="0" smtClean="0"/>
                        <a:t> 2-с.;2-н.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176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достопримечательностей города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3-выс.; 2-ср.;</a:t>
                      </a:r>
                    </a:p>
                    <a:p>
                      <a:r>
                        <a:rPr lang="ru-RU" dirty="0" smtClean="0"/>
                        <a:t>8-низ.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8-выс.; 3-ср.;</a:t>
                      </a:r>
                    </a:p>
                    <a:p>
                      <a:r>
                        <a:rPr lang="ru-RU" dirty="0" smtClean="0"/>
                        <a:t>2-низ.</a:t>
                      </a:r>
                      <a:endParaRPr lang="ru-RU" dirty="0"/>
                    </a:p>
                  </a:txBody>
                  <a:tcPr/>
                </a:tc>
              </a:tr>
              <a:tr h="409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улиц, площадей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4-в.;4-с.;5-н.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8-в.;3-с.;2-н.</a:t>
                      </a:r>
                      <a:endParaRPr lang="ru-RU" dirty="0"/>
                    </a:p>
                  </a:txBody>
                  <a:tcPr/>
                </a:tc>
              </a:tr>
              <a:tr h="91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Символика</a:t>
                      </a:r>
                      <a:br>
                        <a:rPr lang="ru-RU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Флаг России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7-выс.; 3-ср.;</a:t>
                      </a:r>
                    </a:p>
                    <a:p>
                      <a:r>
                        <a:rPr lang="ru-RU" dirty="0" smtClean="0"/>
                        <a:t>3-низ.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 2-ср.;</a:t>
                      </a:r>
                    </a:p>
                    <a:p>
                      <a:r>
                        <a:rPr lang="ru-RU" dirty="0" smtClean="0"/>
                        <a:t>2-низ.</a:t>
                      </a:r>
                      <a:endParaRPr lang="ru-RU" dirty="0"/>
                    </a:p>
                  </a:txBody>
                  <a:tcPr/>
                </a:tc>
              </a:tr>
              <a:tr h="139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Герб России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7-выс.; 3-ср.;</a:t>
                      </a:r>
                    </a:p>
                    <a:p>
                      <a:r>
                        <a:rPr lang="ru-RU" dirty="0" smtClean="0"/>
                        <a:t>3-низ.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 2-ср.;</a:t>
                      </a:r>
                    </a:p>
                    <a:p>
                      <a:r>
                        <a:rPr lang="ru-RU" dirty="0" smtClean="0"/>
                        <a:t>2-низ.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214288"/>
          <a:ext cx="7715304" cy="624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931"/>
                <a:gridCol w="2034035"/>
                <a:gridCol w="1683338"/>
              </a:tblGrid>
              <a:tr h="62997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Ф.И.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Герб родного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5-выс.;4-ср.;</a:t>
                      </a:r>
                    </a:p>
                    <a:p>
                      <a:r>
                        <a:rPr lang="ru-RU" dirty="0" smtClean="0"/>
                        <a:t>4-низ.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 3-ср.;</a:t>
                      </a:r>
                    </a:p>
                    <a:p>
                      <a:r>
                        <a:rPr lang="ru-RU" dirty="0" smtClean="0"/>
                        <a:t>1-низ.</a:t>
                      </a:r>
                      <a:endParaRPr lang="ru-RU" dirty="0"/>
                    </a:p>
                  </a:txBody>
                  <a:tcPr/>
                </a:tc>
              </a:tr>
              <a:tr h="6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 России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5-выс.;4-ср.;</a:t>
                      </a:r>
                    </a:p>
                    <a:p>
                      <a:r>
                        <a:rPr lang="ru-RU" dirty="0" smtClean="0"/>
                        <a:t>4-низ.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 3-ср.;</a:t>
                      </a:r>
                    </a:p>
                    <a:p>
                      <a:r>
                        <a:rPr lang="ru-RU" dirty="0" smtClean="0"/>
                        <a:t>1низ.</a:t>
                      </a:r>
                    </a:p>
                  </a:txBody>
                  <a:tcPr/>
                </a:tc>
              </a:tr>
              <a:tr h="114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История народной культуры и традиций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Народная игрушка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6-выс.;3-ср.;</a:t>
                      </a:r>
                    </a:p>
                    <a:p>
                      <a:r>
                        <a:rPr lang="ru-RU" dirty="0" smtClean="0"/>
                        <a:t>4-низ.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10-выс.;3-ср.</a:t>
                      </a:r>
                      <a:endParaRPr lang="ru-RU" dirty="0"/>
                    </a:p>
                  </a:txBody>
                  <a:tcPr/>
                </a:tc>
              </a:tr>
              <a:tr h="6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Народные праздники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6-выс.;3-ср.;</a:t>
                      </a:r>
                    </a:p>
                    <a:p>
                      <a:r>
                        <a:rPr lang="ru-RU" dirty="0" smtClean="0"/>
                        <a:t>4-низ.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8-выс.;5-ср.</a:t>
                      </a:r>
                      <a:endParaRPr lang="ru-RU" dirty="0"/>
                    </a:p>
                  </a:txBody>
                  <a:tcPr/>
                </a:tc>
              </a:tr>
              <a:tr h="6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Жилище человека и предметы быта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4-в.;4-с,;5-н.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9-выс.;4-ср.</a:t>
                      </a:r>
                      <a:endParaRPr lang="ru-RU" dirty="0"/>
                    </a:p>
                  </a:txBody>
                  <a:tcPr/>
                </a:tc>
              </a:tr>
              <a:tr h="114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Историко-географический и природный компоненты</a:t>
                      </a:r>
                      <a:b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Природные богатства нашей страны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3-выс.; 6-ср.;</a:t>
                      </a:r>
                    </a:p>
                    <a:p>
                      <a:r>
                        <a:rPr lang="ru-RU" dirty="0" smtClean="0"/>
                        <a:t>4-низ.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9-выс.;2-ср.;</a:t>
                      </a:r>
                    </a:p>
                    <a:p>
                      <a:r>
                        <a:rPr lang="ru-RU" dirty="0" smtClean="0"/>
                        <a:t>2-низ.</a:t>
                      </a:r>
                      <a:endParaRPr lang="ru-RU" dirty="0"/>
                    </a:p>
                  </a:txBody>
                  <a:tcPr/>
                </a:tc>
              </a:tr>
              <a:tr h="76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Различные природно-климатические зоны (тундра, лес)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6-выс.; 2-ср.;</a:t>
                      </a:r>
                    </a:p>
                    <a:p>
                      <a:r>
                        <a:rPr lang="ru-RU" dirty="0" smtClean="0"/>
                        <a:t>5низ.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9-выс.;2-ср.;</a:t>
                      </a:r>
                    </a:p>
                    <a:p>
                      <a:r>
                        <a:rPr lang="ru-RU" dirty="0" smtClean="0"/>
                        <a:t>2-низ.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7786743" cy="627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1785950"/>
                <a:gridCol w="1785951"/>
              </a:tblGrid>
              <a:tr h="416193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Ф.И.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761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ландшафта (горы, равнина)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3-выс.;6-ср.</a:t>
                      </a:r>
                    </a:p>
                    <a:p>
                      <a:r>
                        <a:rPr lang="ru-RU" dirty="0" smtClean="0"/>
                        <a:t>4-низ.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10-выс.;3ср.</a:t>
                      </a:r>
                      <a:endParaRPr lang="ru-RU" dirty="0"/>
                    </a:p>
                  </a:txBody>
                  <a:tcPr/>
                </a:tc>
              </a:tr>
              <a:tr h="154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Личностный компонент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окружающей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8-выс.; 4-ср.;</a:t>
                      </a:r>
                    </a:p>
                    <a:p>
                      <a:r>
                        <a:rPr lang="ru-RU" dirty="0" smtClean="0"/>
                        <a:t>1-низ.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13-выс.</a:t>
                      </a:r>
                      <a:endParaRPr lang="ru-RU" dirty="0"/>
                    </a:p>
                  </a:txBody>
                  <a:tcPr/>
                </a:tc>
              </a:tr>
              <a:tr h="416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Забота о близких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9-выс.; 4-ср.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13-выс.</a:t>
                      </a:r>
                      <a:endParaRPr lang="ru-RU" dirty="0"/>
                    </a:p>
                  </a:txBody>
                  <a:tcPr/>
                </a:tc>
              </a:tr>
              <a:tr h="761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дружелюбия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10-выс.;3-ср.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13-выс.</a:t>
                      </a:r>
                      <a:endParaRPr lang="ru-RU" dirty="0"/>
                    </a:p>
                  </a:txBody>
                  <a:tcPr/>
                </a:tc>
              </a:tr>
              <a:tr h="115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управлять своими чувствами, договориться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8-выс.; 5-ср.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12-выс.;1-ср.</a:t>
                      </a:r>
                      <a:endParaRPr lang="ru-RU" dirty="0"/>
                    </a:p>
                  </a:txBody>
                  <a:tcPr/>
                </a:tc>
              </a:tr>
              <a:tr h="115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Выс.-46,15%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Ср.-28,13%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Низ.-25,72%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Выс.-75,3%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Ср.-16,5%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Низ.-8,2%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7" y="2085972"/>
          <a:ext cx="7715305" cy="914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715305"/>
              </a:tblGrid>
              <a:tr h="842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анализировать свои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поступки          8-выс.; 5-ср.          13-выс.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поступки других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и цели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ребенка любви и привязанности к своей семье, дому, детскому саду, улице, городу;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 природе и всему живому;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интереса к русским традициям и промыслам;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представлений о России, ее столице;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с символами государства: гербом, флагом, гимном; развитие чувства ответственности и гордости за достижения Родины;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толерантности, чувства уважения и симпатии к другим людям, народам, их традициям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553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31189">
            <a:off x="812443" y="3923975"/>
            <a:ext cx="7242048" cy="101670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C:\Users\Zver\Desktop\Одаренные дети-Кудалб Ю\Общие\IMG-20221122-WA0006.jpg"/>
          <p:cNvPicPr/>
          <p:nvPr/>
        </p:nvPicPr>
        <p:blipFill>
          <a:blip r:embed="rId2"/>
          <a:srcRect l="16875" t="7443" r="5329" b="20229"/>
          <a:stretch>
            <a:fillRect/>
          </a:stretch>
        </p:blipFill>
        <p:spPr bwMode="auto">
          <a:xfrm rot="20248237">
            <a:off x="831028" y="1007959"/>
            <a:ext cx="44386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860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Формы работы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Чтение художественной литературы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Экскурсии, беседы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Посещение </a:t>
            </a:r>
            <a:r>
              <a:rPr lang="ru-RU" dirty="0" err="1" smtClean="0">
                <a:solidFill>
                  <a:srgbClr val="7030A0"/>
                </a:solidFill>
              </a:rPr>
              <a:t>музеев,площади</a:t>
            </a:r>
            <a:r>
              <a:rPr lang="ru-RU" dirty="0" smtClean="0">
                <a:solidFill>
                  <a:srgbClr val="7030A0"/>
                </a:solidFill>
              </a:rPr>
              <a:t> победы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Праздники, развлечения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Продуктивная деятельность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Организация выставок, конкурсов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Открытое занятие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1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oreke.ru/wp-content/uploads/2022/07/reka-indigirka-respublika-sah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36004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чего начинается родина?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520440" cy="47863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скажут слово «Родина»,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Сразу в памяти встает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Старый дом в саду смородина,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Толстый тополь у ворот.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степь от маков красная,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Золотая целина…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бывает разная,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у всех она одна!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.pinimg.com/originals/cc/60/09/cc600910deb23b4f2a3175fe9764b40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00504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953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2858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с чего начинается  познание мира ребенком, это ласковая материнская улыбка,  теплые руки матери и ее первая колыбельная!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считаю, не возможно в ребенке воспитывать патриотические  чувства к Родине без таких понятий как «любовь к матери» , к дому, к детскому саду, к своему поселку!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Zver\Desktop\Одаренные дети-Кудалб Ю\День народного единства-ноябрь-22год\IMG-20220930-WA00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Одаренные дети-Кудалб Ю\День народного единства-ноябрь-22год\IMG-20220930-WA0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082925" cy="23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Одаренные дети-Кудалб Ю\День народного единства-ноябрь-22год\20220929_133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791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4609" y="332656"/>
            <a:ext cx="514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любимый Детский сад!!!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Zver\Desktop\Одаренные дети-Кудалб Ю\День народного единства-ноябрь-22год\развлечение\IMG-20221103-WA0175.jpg"/>
          <p:cNvPicPr/>
          <p:nvPr/>
        </p:nvPicPr>
        <p:blipFill>
          <a:blip r:embed="rId2"/>
          <a:srcRect l="10262" t="16026"/>
          <a:stretch>
            <a:fillRect/>
          </a:stretch>
        </p:blipFill>
        <p:spPr bwMode="auto">
          <a:xfrm>
            <a:off x="571472" y="100010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Одаренные дети-Кудалб Ю\Знакомство с Днем родного языка и письменности\20220215_161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3082925" cy="23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Одаренные дети-Кудалб Ю\20230420_114339.jpg"/>
          <p:cNvPicPr/>
          <p:nvPr/>
        </p:nvPicPr>
        <p:blipFill>
          <a:blip r:embed="rId4" cstate="print"/>
          <a:srcRect l="6734" t="3846" r="13576"/>
          <a:stretch>
            <a:fillRect/>
          </a:stretch>
        </p:blipFill>
        <p:spPr bwMode="auto">
          <a:xfrm>
            <a:off x="714348" y="3786190"/>
            <a:ext cx="2857500" cy="258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Одаренные дети-Кудалб Ю\Фотографии с танца Голуби\IMG-20230421-WA0043.jpg"/>
          <p:cNvPicPr/>
          <p:nvPr/>
        </p:nvPicPr>
        <p:blipFill>
          <a:blip r:embed="rId5"/>
          <a:srcRect b="16613"/>
          <a:stretch>
            <a:fillRect/>
          </a:stretch>
        </p:blipFill>
        <p:spPr bwMode="auto">
          <a:xfrm>
            <a:off x="3929058" y="3786190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44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76774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живу в поселке Усть-Нера»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малое значение для воспитание у детей любви к родному поселку имеет ближайшее окружение!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Zver\Desktop\Одаренные дети-Кудалб Ю\Площадь Победы\20230504_1015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00570"/>
            <a:ext cx="2838450" cy="212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Одаренные дети-Кудалб Ю\Площадь Победы\20230504_101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88737" y="3011999"/>
            <a:ext cx="2952750" cy="221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Одаренные дети-Кудалб Ю\Экскурсия в музей\20230504_1104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9003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Одаренные дети-Кудалб Ю\Общие\20230504_105842.jpg"/>
          <p:cNvPicPr/>
          <p:nvPr/>
        </p:nvPicPr>
        <p:blipFill>
          <a:blip r:embed="rId5" cstate="print"/>
          <a:srcRect t="14957"/>
          <a:stretch>
            <a:fillRect/>
          </a:stretch>
        </p:blipFill>
        <p:spPr bwMode="auto">
          <a:xfrm>
            <a:off x="5643570" y="2000240"/>
            <a:ext cx="320992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:\Подгот.гр.-2022-2023г\Мероприятия\ПДД- отчет-июнь-23год\Акция-Внимание дети\IMG-20221109-WA0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071678"/>
            <a:ext cx="2714644" cy="205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9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861837/pub_5e57d5ce11b0ea436ee2d13f_5e57d5d4ba83f93e2d288cc1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07183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7" descr="https://nera.belmt.ru/photos/data/media/3/DSC053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3214687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Zver\Desktop\Павленко Света\Screenshot_20220202-102108_Yandex.jpg"/>
          <p:cNvPicPr/>
          <p:nvPr/>
        </p:nvPicPr>
        <p:blipFill>
          <a:blip r:embed="rId4"/>
          <a:srcRect l="10422" t="37375" r="11965" b="40673"/>
          <a:stretch>
            <a:fillRect/>
          </a:stretch>
        </p:blipFill>
        <p:spPr bwMode="auto">
          <a:xfrm>
            <a:off x="642910" y="3643314"/>
            <a:ext cx="31432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nera.belmt.ru/photos/data/media/3/IMG-20150510-WA000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43314"/>
            <a:ext cx="32861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621</TotalTime>
  <Words>1403</Words>
  <Application>Microsoft Office PowerPoint</Application>
  <PresentationFormat>Экран (4:3)</PresentationFormat>
  <Paragraphs>210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Отчет по Нравственно- патриотическому воспитанию дошкольников</vt:lpstr>
      <vt:lpstr>Слайд 2</vt:lpstr>
      <vt:lpstr>Задачи и цели</vt:lpstr>
      <vt:lpstr>Формы работы</vt:lpstr>
      <vt:lpstr>С чего начинается родина?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Нет земли краше, чем родина наша!!!</vt:lpstr>
      <vt:lpstr>Участие  в  муниципальном конкурсах «Юные таланты»  и исследовательских проектах на тему патриотического воспитания</vt:lpstr>
      <vt:lpstr>Наши достижения</vt:lpstr>
      <vt:lpstr>Слайд 20</vt:lpstr>
      <vt:lpstr>Слайд 21</vt:lpstr>
      <vt:lpstr>Работа с родителями.</vt:lpstr>
      <vt:lpstr>Слайд 23</vt:lpstr>
      <vt:lpstr>Слайд 24</vt:lpstr>
      <vt:lpstr>Слайд 25</vt:lpstr>
      <vt:lpstr>Для мониторинга использовала технологию М.Ю. Новицкой, С.Ю. Афанасьевой, Н.А. Виноградовой, Н.В. Микляевой «Мониторинг нравственно - патриотического воспитания в детском саду   </vt:lpstr>
      <vt:lpstr>Слайд 27</vt:lpstr>
      <vt:lpstr>Слайд 28</vt:lpstr>
      <vt:lpstr>Слайд 29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патриотическое воспитание дошкольников</dc:title>
  <dc:creator>н</dc:creator>
  <cp:lastModifiedBy>Zverdvd.org</cp:lastModifiedBy>
  <cp:revision>58</cp:revision>
  <dcterms:created xsi:type="dcterms:W3CDTF">2017-01-17T10:32:05Z</dcterms:created>
  <dcterms:modified xsi:type="dcterms:W3CDTF">2023-06-27T06:24:57Z</dcterms:modified>
</cp:coreProperties>
</file>