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75" r:id="rId5"/>
    <p:sldId id="273" r:id="rId6"/>
    <p:sldId id="259" r:id="rId7"/>
    <p:sldId id="262" r:id="rId8"/>
    <p:sldId id="260" r:id="rId9"/>
    <p:sldId id="272" r:id="rId10"/>
    <p:sldId id="267" r:id="rId11"/>
    <p:sldId id="270" r:id="rId12"/>
    <p:sldId id="268" r:id="rId13"/>
    <p:sldId id="266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6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22.06.23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332656"/>
            <a:ext cx="6552728" cy="936104"/>
          </a:xfrm>
        </p:spPr>
        <p:txBody>
          <a:bodyPr/>
          <a:lstStyle/>
          <a:p>
            <a:pPr algn="ctr"/>
            <a:r>
              <a:rPr lang="ru-RU" sz="1600" b="1" dirty="0"/>
              <a:t>МБДОУ «УНДС общеразвивающего вида №3 «Сказка»</a:t>
            </a:r>
            <a:br>
              <a:rPr lang="ru-RU" sz="1600" b="1" dirty="0"/>
            </a:b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7416824" cy="3941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Отчет наставника </a:t>
            </a:r>
            <a:r>
              <a:rPr lang="ru-RU" sz="2400" b="1" dirty="0" smtClean="0">
                <a:solidFill>
                  <a:srgbClr val="C00000"/>
                </a:solidFill>
              </a:rPr>
              <a:t>Алексеева Е.А. с </a:t>
            </a:r>
            <a:r>
              <a:rPr lang="ru-RU" sz="2400" b="1" dirty="0">
                <a:solidFill>
                  <a:srgbClr val="C00000"/>
                </a:solidFill>
              </a:rPr>
              <a:t>молодым специалистом </a:t>
            </a:r>
            <a:r>
              <a:rPr lang="ru-RU" sz="2400" b="1" dirty="0" smtClean="0">
                <a:solidFill>
                  <a:srgbClr val="C00000"/>
                </a:solidFill>
              </a:rPr>
              <a:t>Евтушенко А.С.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Подготовил                                                                                   воспитатель </a:t>
            </a:r>
            <a:r>
              <a:rPr lang="ru-RU" dirty="0" smtClean="0">
                <a:solidFill>
                  <a:srgbClr val="C00000"/>
                </a:solidFill>
              </a:rPr>
              <a:t>высшей </a:t>
            </a:r>
            <a:r>
              <a:rPr lang="ru-RU" dirty="0">
                <a:solidFill>
                  <a:srgbClr val="C00000"/>
                </a:solidFill>
              </a:rPr>
              <a:t>квалификационной категории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Алексеева Елена Анатольевна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1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Правильно организованные и продуманные прогулки помогают осуществлять задачи всестороннего развития детей.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9551"/>
          <a:stretch/>
        </p:blipFill>
        <p:spPr>
          <a:xfrm>
            <a:off x="1691680" y="1988840"/>
            <a:ext cx="5586905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12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93610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Театрализованные игры как нельзя лучше способствуют расширению опыта ребенка.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916832"/>
            <a:ext cx="4398234" cy="329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67104" r="53985" b="1240"/>
          <a:stretch/>
        </p:blipFill>
        <p:spPr bwMode="auto">
          <a:xfrm>
            <a:off x="179510" y="1916832"/>
            <a:ext cx="4275393" cy="329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1" cy="9244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Самостоятельная деятельность-явление полностью свободное для ребенка, но не свободное для взрослого, который создает условия для безопасной свободы ребенка.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>
          <a:xfrm>
            <a:off x="395536" y="2204864"/>
            <a:ext cx="3384376" cy="383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764021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09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162955" cy="7200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Подготовка и проведение совместной образовательной  деятельности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27998"/>
            <a:ext cx="3844259" cy="2977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27998"/>
            <a:ext cx="3894472" cy="2920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21" y="3284984"/>
            <a:ext cx="354909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4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199"/>
            <a:ext cx="8496944" cy="46371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 молодого педагога формируется потребность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постоянном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пополнении педагогических знаний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сформируется гибкость мышления, умение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моделировать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 прогнозировать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воспитательно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-образовательный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процесс, раскрывается творческий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потенциал.</a:t>
            </a:r>
            <a:r>
              <a:rPr lang="ru-RU" sz="1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Наставничество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над молодым педагогом поможет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более успешно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адаптироваться начинающим педагогам,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позволит быстрее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найти ответы на сложные для новичка вопросы,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быстрее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добиться успеха в работе с детьми.</a:t>
            </a: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2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413144" cy="4699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386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26380" r="45801"/>
          <a:stretch/>
        </p:blipFill>
        <p:spPr>
          <a:xfrm>
            <a:off x="5353385" y="1556792"/>
            <a:ext cx="3035039" cy="4117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b="18212"/>
          <a:stretch/>
        </p:blipFill>
        <p:spPr>
          <a:xfrm>
            <a:off x="1115616" y="2384388"/>
            <a:ext cx="2952328" cy="3918891"/>
          </a:xfrm>
        </p:spPr>
      </p:pic>
      <p:sp>
        <p:nvSpPr>
          <p:cNvPr id="4" name="TextBox 3"/>
          <p:cNvSpPr txBox="1"/>
          <p:nvPr/>
        </p:nvSpPr>
        <p:spPr>
          <a:xfrm>
            <a:off x="5076056" y="476672"/>
            <a:ext cx="3399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Педагог-наставник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Алексеева Елена Анатольевна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340768"/>
            <a:ext cx="417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Молодой педагог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Евтушенко Алена Савельевна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16" y="1758265"/>
            <a:ext cx="2930608" cy="38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450329"/>
              </p:ext>
            </p:extLst>
          </p:nvPr>
        </p:nvGraphicFramePr>
        <p:xfrm>
          <a:off x="323527" y="343789"/>
          <a:ext cx="8532946" cy="5974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4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+mn-cs"/>
                        </a:rPr>
                        <a:t>омочь молодому воспитателю в повышении квалификации, профессионального мастерства и обобщении передового педагогического опыта, адаптации к коллективу коллег, детей, родителей.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Задачи: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Привить молодым специалистам интерес к педагогической деятельности.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Способствовать успешно адаптации молодых специалистов к корпоративной культуре, правилам поведения в ДОУ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Ускорить процесс профессионального становления воспитателя, развить его способности самостоятельно и качественно выполнять возложенные на него обязанности по занимаемой должности.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Формировать умения теоретически обоснованно выбирать средства, методы и организационные формы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воспитательно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 – образовательной работы.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Формировать умения определять и точно формулировать конкретные педагогические задачи, моделировать и создавать условия их решения.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Оказать помощь во внедрении технологий и педагогического опыта.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Использовать эффективные формы повышения профессиональной компетентности и профессионального мастерства молодых специалистов.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/>
                          <a:cs typeface="Times New Roman" pitchFamily="18" charset="0"/>
                        </a:rPr>
                        <a:t>Проведение мониторинга результативности работы во всех направлениях воспитательной и образовательно деятельности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5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6840760" cy="86409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ПЛАН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 наставника на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период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01.09.2022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 по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31.05.2023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8368074"/>
              </p:ext>
            </p:extLst>
          </p:nvPr>
        </p:nvGraphicFramePr>
        <p:xfrm>
          <a:off x="251520" y="980727"/>
          <a:ext cx="3960440" cy="58772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3231">
                  <a:extLst>
                    <a:ext uri="{9D8B030D-6E8A-4147-A177-3AD203B41FA5}">
                      <a16:colId xmlns:a16="http://schemas.microsoft.com/office/drawing/2014/main" val="2977581845"/>
                    </a:ext>
                  </a:extLst>
                </a:gridCol>
                <a:gridCol w="1841005">
                  <a:extLst>
                    <a:ext uri="{9D8B030D-6E8A-4147-A177-3AD203B41FA5}">
                      <a16:colId xmlns:a16="http://schemas.microsoft.com/office/drawing/2014/main" val="3206072546"/>
                    </a:ext>
                  </a:extLst>
                </a:gridCol>
                <a:gridCol w="1132926">
                  <a:extLst>
                    <a:ext uri="{9D8B030D-6E8A-4147-A177-3AD203B41FA5}">
                      <a16:colId xmlns:a16="http://schemas.microsoft.com/office/drawing/2014/main" val="792163435"/>
                    </a:ext>
                  </a:extLst>
                </a:gridCol>
                <a:gridCol w="703278">
                  <a:extLst>
                    <a:ext uri="{9D8B030D-6E8A-4147-A177-3AD203B41FA5}">
                      <a16:colId xmlns:a16="http://schemas.microsoft.com/office/drawing/2014/main" val="2860447541"/>
                    </a:ext>
                  </a:extLst>
                </a:gridCol>
              </a:tblGrid>
              <a:tr h="370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 деятельности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проведения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выполнения</a:t>
                      </a:r>
                    </a:p>
                  </a:txBody>
                  <a:tcPr marL="26355" marR="26355" marT="0" marB="0"/>
                </a:tc>
                <a:extLst>
                  <a:ext uri="{0D108BD9-81ED-4DB2-BD59-A6C34878D82A}">
                    <a16:rowId xmlns:a16="http://schemas.microsoft.com/office/drawing/2014/main" val="2753681578"/>
                  </a:ext>
                </a:extLst>
              </a:tr>
              <a:tr h="95235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1.Создание приказа о наставничестве. Закрепление опытных педагогов за молодыми педагогами.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2.Анкетирование молодых педагогов «Диагностическая карта возможностей и затруднений педагога».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Ознакомление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Анкетирование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26355" marR="26355" marT="0" marB="0"/>
                </a:tc>
                <a:extLst>
                  <a:ext uri="{0D108BD9-81ED-4DB2-BD59-A6C34878D82A}">
                    <a16:rowId xmlns:a16="http://schemas.microsoft.com/office/drawing/2014/main" val="4150906101"/>
                  </a:ext>
                </a:extLst>
              </a:tr>
              <a:tr h="154982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1.Изучение федерального закона «Об образовании в РФ» №273 – ФЗ от 29.12.12, ФГОС, 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санитарно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эпидемиологических правилах и нормативов для ДОУ (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СанПин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), локальных актов ДОУ.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«Здравствуй, осень золотая!»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Музыкальный 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досуг с участием наставника и наставляемым.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</a:t>
                      </a:r>
                    </a:p>
                  </a:txBody>
                  <a:tcPr marL="26355" marR="26355" marT="0" marB="0"/>
                </a:tc>
                <a:extLst>
                  <a:ext uri="{0D108BD9-81ED-4DB2-BD59-A6C34878D82A}">
                    <a16:rowId xmlns:a16="http://schemas.microsoft.com/office/drawing/2014/main" val="1804253395"/>
                  </a:ext>
                </a:extLst>
              </a:tr>
              <a:tr h="13131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«Личностный паспорт воспитателя»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2.Оказание  помощи в организации качественной работы с документацией: изучение программы учреждения, участие молодого педагога в составление перспективного и календарного планов.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Обмен мнениями относительно новых достижений психолого-педагогической науки; педагогической практики, влияющих на планирование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26355" marR="26355" marT="0" marB="0"/>
                </a:tc>
                <a:extLst>
                  <a:ext uri="{0D108BD9-81ED-4DB2-BD59-A6C34878D82A}">
                    <a16:rowId xmlns:a16="http://schemas.microsoft.com/office/drawing/2014/main" val="1694458911"/>
                  </a:ext>
                </a:extLst>
              </a:tr>
              <a:tr h="169175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1.Организация посещений молодым воспитателем педагогических мероприятий опытных педагогов.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«Возрастные особенности развития детей 3-4 лет».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3.Изучение методики проведения ООД, совместная разработка технологической карты ОД по ФГОС ДО, эффективное использование дидактического материала в работе.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Посещение молодым специалистом ООД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Посещение 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молодым специалистом ООД и режимных моментов у наставника</a:t>
                      </a: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26355" marR="26355" marT="0" marB="0"/>
                </a:tc>
                <a:extLst>
                  <a:ext uri="{0D108BD9-81ED-4DB2-BD59-A6C34878D82A}">
                    <a16:rowId xmlns:a16="http://schemas.microsoft.com/office/drawing/2014/main" val="2738369361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5788089"/>
              </p:ext>
            </p:extLst>
          </p:nvPr>
        </p:nvGraphicFramePr>
        <p:xfrm>
          <a:off x="4644008" y="980728"/>
          <a:ext cx="4320480" cy="58380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6142">
                  <a:extLst>
                    <a:ext uri="{9D8B030D-6E8A-4147-A177-3AD203B41FA5}">
                      <a16:colId xmlns:a16="http://schemas.microsoft.com/office/drawing/2014/main" val="2733051772"/>
                    </a:ext>
                  </a:extLst>
                </a:gridCol>
                <a:gridCol w="1866106">
                  <a:extLst>
                    <a:ext uri="{9D8B030D-6E8A-4147-A177-3AD203B41FA5}">
                      <a16:colId xmlns:a16="http://schemas.microsoft.com/office/drawing/2014/main" val="8101046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154025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29090862"/>
                    </a:ext>
                  </a:extLst>
                </a:gridCol>
              </a:tblGrid>
              <a:tr h="165447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«Формы, методы и приемы взаимодействия педагогов с родителями». Нетрадиционные формы взаимодействия с родителями, участие молодого педагога в подготовке материала для родителей.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2.Практическое занятие по организации предметно – развивающей среды группы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стол. Совместное моделирование работы с родителями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класс по изготовлению пособия по развитию речи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extLst>
                  <a:ext uri="{0D108BD9-81ED-4DB2-BD59-A6C34878D82A}">
                    <a16:rowId xmlns:a16="http://schemas.microsoft.com/office/drawing/2014/main" val="3734830819"/>
                  </a:ext>
                </a:extLst>
              </a:tr>
              <a:tr h="106806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1.Практическое занятие: «Изучение и внедрение педагогических ИКТ – технологий в учебно – воспитательный процесс.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«Руководство развитием игровой деятельности детей».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презентаций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extLst>
                  <a:ext uri="{0D108BD9-81ED-4DB2-BD59-A6C34878D82A}">
                    <a16:rowId xmlns:a16="http://schemas.microsoft.com/office/drawing/2014/main" val="3549926383"/>
                  </a:ext>
                </a:extLst>
              </a:tr>
              <a:tr h="9701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1.Индивидуальные консультации по планированию воспитательно – образовательной работы с детьми. Составление конспектов педагогических мероприятий молодым педагогам.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«Формы и методы используемые при организации режимных моментов».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extLst>
                  <a:ext uri="{0D108BD9-81ED-4DB2-BD59-A6C34878D82A}">
                    <a16:rowId xmlns:a16="http://schemas.microsoft.com/office/drawing/2014/main" val="1655718070"/>
                  </a:ext>
                </a:extLst>
              </a:tr>
              <a:tr h="75013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«Оценка уровня коммуникабельности молодого педагога с родителями».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2.Знакомство с мониторингом, изучение методик проведения и обследования воспитанников.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Педагогический тренинг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Педагогическая лаборатория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extLst>
                  <a:ext uri="{0D108BD9-81ED-4DB2-BD59-A6C34878D82A}">
                    <a16:rowId xmlns:a16="http://schemas.microsoft.com/office/drawing/2014/main" val="2900940665"/>
                  </a:ext>
                </a:extLst>
              </a:tr>
              <a:tr h="139279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1.Показ ООД молодым педагогом.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2.Мониторинг детей 3-4 лет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3.Тестирование молодых педагогов по выявлению знаний по реализуемой программе.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занятия наставником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7" marR="24327" marT="0" marB="0"/>
                </a:tc>
                <a:extLst>
                  <a:ext uri="{0D108BD9-81ED-4DB2-BD59-A6C34878D82A}">
                    <a16:rowId xmlns:a16="http://schemas.microsoft.com/office/drawing/2014/main" val="415849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0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78979" cy="112352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Участие в конкурсах,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семинарах.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1837896"/>
            <a:ext cx="4054475" cy="405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2186" r="14141" b="3752"/>
          <a:stretch/>
        </p:blipFill>
        <p:spPr>
          <a:xfrm>
            <a:off x="4860032" y="1834555"/>
            <a:ext cx="3960186" cy="405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1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Умение организовывать </a:t>
            </a:r>
            <a:r>
              <a:rPr lang="ru-RU" sz="2400" b="1" dirty="0" err="1">
                <a:solidFill>
                  <a:srgbClr val="C00000"/>
                </a:solidFill>
              </a:rPr>
              <a:t>воспитательно</a:t>
            </a:r>
            <a:r>
              <a:rPr lang="ru-RU" sz="2400" b="1" dirty="0">
                <a:solidFill>
                  <a:srgbClr val="C00000"/>
                </a:solidFill>
              </a:rPr>
              <a:t> - образовательный процесс приходит в практической деятельности с детьми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01" y="2708920"/>
            <a:ext cx="420456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10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Сюжетно-ролевая игра-основной вид деятельности дошкольника, и в этом большую роль играет сам педагог.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199"/>
            <a:ext cx="5856651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5575" y="116632"/>
            <a:ext cx="7920879" cy="1296144"/>
          </a:xfrm>
        </p:spPr>
        <p:txBody>
          <a:bodyPr/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Подготовка к празднику, его проведение  и закрепление-звенья одного единого педагогического процесса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7" y="2420888"/>
            <a:ext cx="8234773" cy="343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57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E6FEE-1B8C-4A94-9A17-00AE34B2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Мы умеем зажигать,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настроение поднимать!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"/>
          <a:stretch/>
        </p:blipFill>
        <p:spPr>
          <a:xfrm>
            <a:off x="876297" y="1988840"/>
            <a:ext cx="7258257" cy="442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0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831</TotalTime>
  <Words>593</Words>
  <Application>Microsoft Office PowerPoint</Application>
  <PresentationFormat>Экран (4:3)</PresentationFormat>
  <Paragraphs>171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Times New Roman</vt:lpstr>
      <vt:lpstr>Trebuchet MS</vt:lpstr>
      <vt:lpstr>Verdana</vt:lpstr>
      <vt:lpstr>Wingdings 2</vt:lpstr>
      <vt:lpstr>Spring</vt:lpstr>
      <vt:lpstr>МБДОУ «УНДС общеразвивающего вида №3 «Сказка»  </vt:lpstr>
      <vt:lpstr>Презентация PowerPoint</vt:lpstr>
      <vt:lpstr>Презентация PowerPoint</vt:lpstr>
      <vt:lpstr> ПЛАН  работы наставника на период  с 01.09.2022 г. по 31.05.2023 г. </vt:lpstr>
      <vt:lpstr>Участие в конкурсах, семинарах. </vt:lpstr>
      <vt:lpstr>  Умение организовывать воспитательно - образовательный процесс приходит в практической деятельности с детьми</vt:lpstr>
      <vt:lpstr>Сюжетно-ролевая игра-основной вид деятельности дошкольника, и в этом большую роль играет сам педагог. </vt:lpstr>
      <vt:lpstr>  Подготовка к празднику, его проведение  и закрепление-звенья одного единого педагогического процесса</vt:lpstr>
      <vt:lpstr>Мы умеем зажигать,  настроение поднимать!</vt:lpstr>
      <vt:lpstr>Правильно организованные и продуманные прогулки помогают осуществлять задачи всестороннего развития детей. </vt:lpstr>
      <vt:lpstr>Театрализованные игры как нельзя лучше способствуют расширению опыта ребенка.</vt:lpstr>
      <vt:lpstr>Самостоятельная деятельность-явление полностью свободное для ребенка, но не свободное для взрослого, который создает условия для безопасной свободы ребенка.</vt:lpstr>
      <vt:lpstr>Подготовка и проведение совместной образовательной  деятельности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</dc:creator>
  <cp:lastModifiedBy>Пользователь</cp:lastModifiedBy>
  <cp:revision>55</cp:revision>
  <dcterms:created xsi:type="dcterms:W3CDTF">2015-03-21T16:53:04Z</dcterms:created>
  <dcterms:modified xsi:type="dcterms:W3CDTF">2023-06-22T06:58:43Z</dcterms:modified>
</cp:coreProperties>
</file>