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258" r:id="rId2"/>
    <p:sldId id="320" r:id="rId3"/>
    <p:sldId id="322" r:id="rId4"/>
    <p:sldId id="323" r:id="rId5"/>
    <p:sldId id="324" r:id="rId6"/>
    <p:sldId id="328" r:id="rId7"/>
    <p:sldId id="327" r:id="rId8"/>
    <p:sldId id="325" r:id="rId9"/>
    <p:sldId id="338" r:id="rId10"/>
    <p:sldId id="259" r:id="rId11"/>
    <p:sldId id="260" r:id="rId12"/>
    <p:sldId id="263" r:id="rId13"/>
    <p:sldId id="261" r:id="rId14"/>
    <p:sldId id="262" r:id="rId15"/>
    <p:sldId id="311" r:id="rId16"/>
    <p:sldId id="334" r:id="rId17"/>
    <p:sldId id="333" r:id="rId18"/>
    <p:sldId id="332" r:id="rId19"/>
    <p:sldId id="273" r:id="rId20"/>
    <p:sldId id="335" r:id="rId21"/>
    <p:sldId id="337" r:id="rId2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5069" autoAdjust="0"/>
  </p:normalViewPr>
  <p:slideViewPr>
    <p:cSldViewPr>
      <p:cViewPr varScale="1">
        <p:scale>
          <a:sx n="99" d="100"/>
          <a:sy n="99" d="100"/>
        </p:scale>
        <p:origin x="792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93965-3D80-48FE-9DE7-92E8AD786683}" type="datetimeFigureOut">
              <a:rPr lang="ru-RU" smtClean="0"/>
              <a:pPr/>
              <a:t>пт 16.09.22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3AAC2-D087-4897-B574-5C47F2E64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kazka-mdou2018@yandex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andia.ru/text/category/hudozhestvennaya_literatura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F8E173-4D90-7083-9895-2BA2B28A5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7820" y="-1157821"/>
            <a:ext cx="6858001" cy="9173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C013A8-E39E-B04D-34E1-5280C491BC28}"/>
              </a:ext>
            </a:extLst>
          </p:cNvPr>
          <p:cNvSpPr txBox="1"/>
          <p:nvPr/>
        </p:nvSpPr>
        <p:spPr>
          <a:xfrm>
            <a:off x="838200" y="838201"/>
            <a:ext cx="2971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 САХА (ЯКУТИЯ)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МУНИЦИПАЛЬНОГО ОБРАЗОВАНИЯ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«ОЙМЯКОНСКИЙ УЛУС (РАЙОН)»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5DDB03-0515-E657-883E-28DA8A13EB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20" y="752406"/>
            <a:ext cx="868680" cy="87947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A76BA1-B945-A1FC-20AB-3D0A3F7B9EA2}"/>
              </a:ext>
            </a:extLst>
          </p:cNvPr>
          <p:cNvSpPr txBox="1"/>
          <p:nvPr/>
        </p:nvSpPr>
        <p:spPr>
          <a:xfrm>
            <a:off x="4724400" y="838202"/>
            <a:ext cx="251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САХА РЕСПУБЛИКАТЫН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lang="ru-RU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ЙМ</a:t>
            </a:r>
            <a:r>
              <a:rPr lang="ru-RU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lang="ru-RU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</a:t>
            </a:r>
            <a:r>
              <a:rPr lang="ru-RU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 </a:t>
            </a:r>
            <a:r>
              <a:rPr lang="ru-RU" sz="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УЛУУhА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ОРОЙУОНА МУНИЦИПАЛЬНАЙ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ТЭРИЛЛИИТЭ    АДМИНИСТРАЦИЯТА</a:t>
            </a:r>
            <a:endParaRPr lang="ru-RU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8ABC8-37FE-35A6-34D4-EF107D4021D9}"/>
              </a:ext>
            </a:extLst>
          </p:cNvPr>
          <p:cNvSpPr txBox="1"/>
          <p:nvPr/>
        </p:nvSpPr>
        <p:spPr>
          <a:xfrm>
            <a:off x="1905000" y="1717014"/>
            <a:ext cx="594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«УСТЬ – НЕРСКИЙ ДЕТСКИЙ САД ОБЩЕРАЗВИВАЮЩЕГО ВИДА С ПРИОРИТЕТНЫМ ОСУЩЕСТВЛЕНИЕМ ДЕЯТЕЛЬНОСТИ ПО ПОЗНАВАТЕЛЬНО - РЕЧЕВОМУ РАЗВИТИЮ ДЕТЕЙ  №3 «СКАЗКА» 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МУНИЦИПАЛЬНОГО  ОБРАЗОВАНИЯ «ОЙМЯКОНСКИЙ УЛУС (РАЙОН)»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9780E8B-C47D-408B-3353-53AF4029418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66800" y="2363345"/>
            <a:ext cx="6858000" cy="0"/>
          </a:xfrm>
          <a:prstGeom prst="line">
            <a:avLst/>
          </a:prstGeom>
          <a:noFill/>
          <a:ln w="57150" cmpd="thinThick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796" dir="3806097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0BF7995-5210-E4AB-4EF9-E2A44119C852}"/>
              </a:ext>
            </a:extLst>
          </p:cNvPr>
          <p:cNvSpPr txBox="1"/>
          <p:nvPr/>
        </p:nvSpPr>
        <p:spPr>
          <a:xfrm>
            <a:off x="533400" y="2322735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678730, Республика Саха (Якутия), Оймяконский улус (район), пос. Усть-Нера, ул. Андрианова, д.5; т., ф.  8 (41154) 2-07-59, 8 (41154) 2-00-76;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kumimoji="0" lang="ru-RU" altLang="ru-RU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altLang="ru-RU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mail</a:t>
            </a:r>
            <a:r>
              <a:rPr kumimoji="0" lang="ru-RU" altLang="ru-RU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ru-RU" altLang="ru-RU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skazka-mdou2018@yandex.ru</a:t>
            </a:r>
            <a:r>
              <a:rPr kumimoji="0" lang="ru-RU" altLang="ru-RU" sz="900" b="0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www.сказка.оймякон-обр.рф</a:t>
            </a:r>
            <a:r>
              <a:rPr kumimoji="0" lang="ru-RU" altLang="ru-RU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ОКПО 55659619; ОГРН 1021400792357; ИНН 1420003609; КПП 142001001; БИК 049805001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BC921-AA86-2B46-5BC9-DA2C5AB3ECEC}"/>
              </a:ext>
            </a:extLst>
          </p:cNvPr>
          <p:cNvSpPr txBox="1"/>
          <p:nvPr/>
        </p:nvSpPr>
        <p:spPr>
          <a:xfrm>
            <a:off x="1600200" y="3048000"/>
            <a:ext cx="56388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Сентябрьское совещание работников учреждений образования Муниципального образования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«Оймяконский улус (район)»</a:t>
            </a:r>
            <a:endParaRPr lang="ru-RU" alt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«Единое российское образовательное пространство»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роект: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«Мы- дети России»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BDEE91-B7D7-63E8-E43F-86293B919F8A}"/>
              </a:ext>
            </a:extLst>
          </p:cNvPr>
          <p:cNvSpPr txBox="1"/>
          <p:nvPr/>
        </p:nvSpPr>
        <p:spPr>
          <a:xfrm>
            <a:off x="3581400" y="6019798"/>
            <a:ext cx="129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err="1">
                <a:solidFill>
                  <a:srgbClr val="002060"/>
                </a:solidFill>
              </a:rPr>
              <a:t>пгт.Усть-Нера</a:t>
            </a:r>
            <a:endParaRPr lang="ru-RU" sz="1100" b="1" dirty="0">
              <a:solidFill>
                <a:srgbClr val="002060"/>
              </a:solidFill>
            </a:endParaRPr>
          </a:p>
          <a:p>
            <a:pPr algn="ctr"/>
            <a:r>
              <a:rPr lang="ru-RU" sz="1100" b="1" dirty="0">
                <a:solidFill>
                  <a:srgbClr val="002060"/>
                </a:solidFill>
              </a:rPr>
              <a:t>2022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29BE0C-1772-F0E8-62D7-5F568EAA5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7820" y="-1157819"/>
            <a:ext cx="6858001" cy="9173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C1E123-E2A7-FFB3-1371-223190E84947}"/>
              </a:ext>
            </a:extLst>
          </p:cNvPr>
          <p:cNvSpPr txBox="1"/>
          <p:nvPr/>
        </p:nvSpPr>
        <p:spPr>
          <a:xfrm>
            <a:off x="481345" y="526211"/>
            <a:ext cx="768158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При подготовке к проведению мероприятия по патриотическому </a:t>
            </a:r>
            <a:r>
              <a:rPr lang="ru-RU" sz="140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 «</a:t>
            </a:r>
            <a:r>
              <a:rPr lang="ru-RU" sz="140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Мы- </a:t>
            </a:r>
            <a:r>
              <a:rPr lang="ru-RU" sz="140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России» </a:t>
            </a:r>
            <a:r>
              <a:rPr lang="ru-RU" sz="140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узнают историю возникновения праздника, понимают, кому он посвящен и зачем отмечается. При подготовке празднования </a:t>
            </a:r>
            <a:r>
              <a:rPr lang="ru-RU" sz="1400" b="1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Победы </a:t>
            </a:r>
            <a:r>
              <a:rPr lang="ru-RU" sz="140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проведена акция «Голубь мира», изготовив вместе с детьми белых бумажных голубей как символ мирной жизни. Были выучены стихотворения соответствующей тематики, подготовлена сценка, в исполнении детей старшей, подготовительной группы.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i="1" u="none" strike="noStrike" baseline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i="1" u="none" strike="noStrike" baseline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32161C-997A-0623-39E0-7023B1623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8" r="23162"/>
          <a:stretch/>
        </p:blipFill>
        <p:spPr>
          <a:xfrm>
            <a:off x="4338925" y="4168525"/>
            <a:ext cx="2837278" cy="20945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0E0976-F660-DB46-E320-E547CD8580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5" t="13333" r="25129"/>
          <a:stretch/>
        </p:blipFill>
        <p:spPr>
          <a:xfrm>
            <a:off x="3550088" y="1952534"/>
            <a:ext cx="2013647" cy="20508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CAE37A1-39D9-C934-4907-5B303ACA9D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r="27500"/>
          <a:stretch/>
        </p:blipFill>
        <p:spPr>
          <a:xfrm>
            <a:off x="5974141" y="1952534"/>
            <a:ext cx="2109454" cy="20508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7A25EC-0A88-CA71-7793-F181F08EB7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r="11145"/>
          <a:stretch/>
        </p:blipFill>
        <p:spPr>
          <a:xfrm>
            <a:off x="697969" y="1952534"/>
            <a:ext cx="2350031" cy="20289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323698-7B0A-33C2-E6A0-1AA3558A1F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7" b="15272"/>
          <a:stretch/>
        </p:blipFill>
        <p:spPr>
          <a:xfrm>
            <a:off x="2046763" y="4168526"/>
            <a:ext cx="1610837" cy="2094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7D2D26-F695-2016-BA5C-5EC44EDB6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34020" y="-1157819"/>
            <a:ext cx="6858001" cy="9173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3C9B6E-A886-55FA-BA23-595CAEAA3FAA}"/>
              </a:ext>
            </a:extLst>
          </p:cNvPr>
          <p:cNvSpPr txBox="1"/>
          <p:nvPr/>
        </p:nvSpPr>
        <p:spPr>
          <a:xfrm>
            <a:off x="484279" y="685800"/>
            <a:ext cx="7897721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подготовке празднования </a:t>
            </a:r>
            <a:r>
              <a:rPr lang="ru-RU" sz="1400" b="1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защитника Отечества </a:t>
            </a:r>
            <a:r>
              <a:rPr lang="ru-RU" sz="140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мальчиков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формируется понятие, что они будущие мужчины, сильные и крепкие, опора своей семьи, Родины, ее защитники.</a:t>
            </a:r>
          </a:p>
          <a:p>
            <a:pPr algn="l"/>
            <a:r>
              <a:rPr lang="ru-RU" sz="140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Празднование Дня защитника Отечества прошло в спортивно-соревновательной тематике.</a:t>
            </a:r>
          </a:p>
          <a:p>
            <a:pPr algn="l"/>
            <a:r>
              <a:rPr lang="ru-RU" sz="140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в группах прошли занятия-беседы «Нам нужен мир», посвященную армии, которая защищает нашу страну. Выучены песни по данной </a:t>
            </a:r>
            <a:r>
              <a:rPr lang="ru-RU" sz="140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тематике.</a:t>
            </a:r>
            <a:r>
              <a:rPr lang="ru-RU" sz="1400" u="none" strike="noStrik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Подготовлены </a:t>
            </a:r>
            <a:r>
              <a:rPr lang="ru-RU" sz="140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поздравительные открытки для пап.</a:t>
            </a:r>
          </a:p>
          <a:p>
            <a:pPr algn="l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1F3A79-3430-F871-F373-840A6FDE2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6" r="24400" b="5035"/>
          <a:stretch/>
        </p:blipFill>
        <p:spPr>
          <a:xfrm>
            <a:off x="6465362" y="2564554"/>
            <a:ext cx="2258782" cy="21602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E58DF2-7138-56B1-40C0-1969F42419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42500"/>
          <a:stretch/>
        </p:blipFill>
        <p:spPr>
          <a:xfrm>
            <a:off x="430823" y="2476500"/>
            <a:ext cx="2133600" cy="22482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C073F2-9E59-814C-90A3-77D5EB46D0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340" y="2541992"/>
            <a:ext cx="3386667" cy="1905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11"/>
          <a:stretch/>
        </p:blipFill>
        <p:spPr>
          <a:xfrm rot="5400000">
            <a:off x="2794835" y="4658698"/>
            <a:ext cx="1729716" cy="16444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13333" r="12963"/>
          <a:stretch/>
        </p:blipFill>
        <p:spPr>
          <a:xfrm>
            <a:off x="4885279" y="4633723"/>
            <a:ext cx="1092506" cy="17043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C8A818-8CD7-5292-C7CB-0F36B5F72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8245" y="-1176871"/>
            <a:ext cx="6858001" cy="9173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90B28B-9E73-F8A8-0DF2-630AD5AB0263}"/>
              </a:ext>
            </a:extLst>
          </p:cNvPr>
          <p:cNvSpPr txBox="1"/>
          <p:nvPr/>
        </p:nvSpPr>
        <p:spPr>
          <a:xfrm>
            <a:off x="3299945" y="478438"/>
            <a:ext cx="2514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u="none" strike="noStrike" baseline="0" dirty="0" smtClean="0">
                <a:solidFill>
                  <a:srgbClr val="002060"/>
                </a:solidFill>
                <a:latin typeface="Times New Roman,BoldItalic"/>
              </a:rPr>
              <a:t>«</a:t>
            </a:r>
            <a:r>
              <a:rPr lang="ru-RU" sz="140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ИГРЫ»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0B4A5F-0D5C-7526-B258-5FAA2D46E1DF}"/>
              </a:ext>
            </a:extLst>
          </p:cNvPr>
          <p:cNvSpPr txBox="1"/>
          <p:nvPr/>
        </p:nvSpPr>
        <p:spPr>
          <a:xfrm>
            <a:off x="609599" y="826532"/>
            <a:ext cx="81559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u="none" strike="noStrike" baseline="0" dirty="0">
                <a:solidFill>
                  <a:srgbClr val="002060"/>
                </a:solidFill>
                <a:latin typeface="Times New Roman,Italic"/>
              </a:rPr>
              <a:t>   </a:t>
            </a:r>
            <a:r>
              <a:rPr lang="ru-RU" sz="1400" b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</a:t>
            </a:r>
            <a:r>
              <a:rPr lang="ru-RU" sz="1400" b="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«Мы дети</a:t>
            </a:r>
            <a:r>
              <a:rPr lang="ru-RU" sz="1400" b="0" u="none" strike="noStrik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</a:t>
            </a:r>
            <a:r>
              <a:rPr lang="ru-RU" sz="1400" b="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подразумевает воспитание физически здоровой личности. Поэтому физическое развитие является неотъемлемой частью воспитательного процесса. Спортивные игры и конкурсы не только развивают детей, но и формируют чувство команды, единения интересов, укрепляют семейные узы и традиции.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27548F-2D6C-7DEA-B355-642623340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00" y="1940119"/>
            <a:ext cx="2745199" cy="20589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7B6849B-029C-0665-4F40-7C05377D58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4" r="26666" b="31111"/>
          <a:stretch/>
        </p:blipFill>
        <p:spPr>
          <a:xfrm>
            <a:off x="609599" y="1944066"/>
            <a:ext cx="2376042" cy="20549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6683C1D-7989-32A9-9FD6-B9722224ED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22500" b="11030"/>
          <a:stretch/>
        </p:blipFill>
        <p:spPr>
          <a:xfrm>
            <a:off x="1748183" y="4103633"/>
            <a:ext cx="2129002" cy="22139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8918F9-C874-5895-2B91-9567F0A1E0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7" r="18333" b="16667"/>
          <a:stretch/>
        </p:blipFill>
        <p:spPr>
          <a:xfrm flipH="1">
            <a:off x="6189729" y="1944067"/>
            <a:ext cx="2543941" cy="20513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9EEBF3D-C8F2-28B6-9993-83912B83B4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817" y="4050500"/>
            <a:ext cx="1614995" cy="22671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4BD689-21D3-7895-14B4-242C3BEDE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8180" y="-1157821"/>
            <a:ext cx="6858001" cy="9173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37DECB-5446-9BE0-20E0-8A626274559E}"/>
              </a:ext>
            </a:extLst>
          </p:cNvPr>
          <p:cNvSpPr txBox="1"/>
          <p:nvPr/>
        </p:nvSpPr>
        <p:spPr>
          <a:xfrm>
            <a:off x="457201" y="685800"/>
            <a:ext cx="74675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ru-RU" sz="140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ЖЕНСКИЙ ДЕНЬ 8 МАРТА</a:t>
            </a:r>
            <a:endParaRPr lang="ru-RU" sz="1400" b="1" u="none" strike="noStrike" baseline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</a:t>
            </a:r>
            <a:r>
              <a:rPr lang="ru-RU" sz="140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освящен </a:t>
            </a:r>
            <a:r>
              <a:rPr lang="ru-RU" sz="140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</a:t>
            </a:r>
            <a:r>
              <a:rPr lang="ru-RU" sz="140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u="none" strike="noStrik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</a:t>
            </a:r>
            <a:r>
              <a:rPr lang="ru-RU" sz="140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семейных ценностей и образа </a:t>
            </a:r>
            <a:r>
              <a:rPr lang="ru-RU" sz="140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женщины </a:t>
            </a:r>
            <a:r>
              <a:rPr lang="ru-RU" sz="140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хранительницы семьи. Традиционно мероприятия в этот день </a:t>
            </a:r>
            <a:r>
              <a:rPr lang="ru-RU" sz="1400" b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посвящены поздравлению мам и бабушек.</a:t>
            </a:r>
          </a:p>
          <a:p>
            <a:pPr algn="l"/>
            <a:r>
              <a:rPr lang="ru-RU" sz="1400" b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Накануне дети своими руками делают для них подарки, развивая свои творческие способности.</a:t>
            </a:r>
          </a:p>
          <a:p>
            <a:pPr algn="l"/>
            <a:r>
              <a:rPr lang="ru-RU" sz="1400" b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подготавливаются песни, стихи и танцы соответствующей тематике праздника.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356099-A1F5-F873-3B95-577167A3F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42641"/>
            <a:ext cx="2743200" cy="2057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F1A939-49A5-86E5-1ED6-8095CF7D3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133600"/>
            <a:ext cx="2844799" cy="2133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130" y="4419600"/>
            <a:ext cx="3386670" cy="18391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D7CBB4-91E0-F08D-3AF8-6243D1E79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8179" y="-1157821"/>
            <a:ext cx="6858001" cy="9173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95936B-1CC7-0D56-F222-B73B02CDA3A2}"/>
              </a:ext>
            </a:extLst>
          </p:cNvPr>
          <p:cNvSpPr txBox="1"/>
          <p:nvPr/>
        </p:nvSpPr>
        <p:spPr>
          <a:xfrm>
            <a:off x="533400" y="685800"/>
            <a:ext cx="80010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ДОШКОЛЬНИКОВ ЧЕРЕЗ НАРОДНЫЕ ТРАДИЦИИ.</a:t>
            </a: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богата своими традициями, обычаями, народными праздниками. Одним из таких праздников является большое народное гулянье в конце зимы «Масленица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Масленица один из самых радостных и светлых праздников на Руси.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Знакомим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традициями проведения этого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праздника, даем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возможность понять всю глубину, широту и глубокий смысл этого веселого и немножко грустного праздника.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5515C4-0B07-71E8-80C2-7D83539B3B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495800"/>
            <a:ext cx="2353396" cy="17650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0F1F2B-9002-D0FE-D928-174D34DC9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45" y="2344607"/>
            <a:ext cx="2859753" cy="20550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31D29C-C310-3CF6-8A81-CAAA027A73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90" y="2286000"/>
            <a:ext cx="2327947" cy="20369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2" b="37778"/>
          <a:stretch/>
        </p:blipFill>
        <p:spPr>
          <a:xfrm>
            <a:off x="1072394" y="4495800"/>
            <a:ext cx="4073188" cy="17650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FC50A9-577A-E110-7DB0-1F6352391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8179" y="-1157819"/>
            <a:ext cx="6858001" cy="9173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E0AE92-A6D6-0AA4-B8F8-640BE9CE92A2}"/>
              </a:ext>
            </a:extLst>
          </p:cNvPr>
          <p:cNvSpPr txBox="1"/>
          <p:nvPr/>
        </p:nvSpPr>
        <p:spPr>
          <a:xfrm>
            <a:off x="762000" y="685800"/>
            <a:ext cx="77724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«ЭКСКУРСИЯ КРАЕВЕДЧЕСКОГО МУЗЕЯ»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музее дошкольники не только рассматривали книги и репродукции, открытки и картины, знакомились с материалами, подлинными предметами и вещами, фотографиями, но и многое смогли потрогать своими руками.</a:t>
            </a:r>
          </a:p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это, а также выработанные определенные правила общения и поведения в музее, зажгли в сердцах ребят искорки любви, уважения к истории нашей страны.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7DFF6E-68D8-1EEC-18AC-FA6223A8C2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r="16667"/>
          <a:stretch/>
        </p:blipFill>
        <p:spPr>
          <a:xfrm rot="5400000">
            <a:off x="3371847" y="4261908"/>
            <a:ext cx="2438403" cy="18393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A07BD1-7410-9787-E327-CDA8E3644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2635" y="4588897"/>
            <a:ext cx="2438401" cy="11853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F4B5A4-638E-F789-0612-3798A0B466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3" y="4588897"/>
            <a:ext cx="2438400" cy="11853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BBE4F9-14D2-9EC6-2871-78F5689B52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15000"/>
          <a:stretch/>
        </p:blipFill>
        <p:spPr>
          <a:xfrm>
            <a:off x="4600394" y="2106938"/>
            <a:ext cx="2221442" cy="17511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C3BC802-7FCE-7D26-2BFA-8F28284C1C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52" y="2093855"/>
            <a:ext cx="2352292" cy="17642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2547A5-FABD-6B13-DDF6-44AE755EB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70735" y="-1157819"/>
            <a:ext cx="6858001" cy="9173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2" y="1536363"/>
            <a:ext cx="1876678" cy="25022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427" y="1536363"/>
            <a:ext cx="1905253" cy="25403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784" y="1536362"/>
            <a:ext cx="3387116" cy="25403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685800" y="520700"/>
            <a:ext cx="75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К ОБЕЛИСКУ ПОГИБШИМ ВОЙНАМ.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Нам хотелось, чтобы дети запомнили этот день, чтили память о наших защитниках, которые погибли ради нашего счастливого детства, воспитывать чувство гордости к героям войны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Оймяконского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r="25000"/>
          <a:stretch/>
        </p:blipFill>
        <p:spPr>
          <a:xfrm>
            <a:off x="990600" y="4303874"/>
            <a:ext cx="2631985" cy="19434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886" y="4329623"/>
            <a:ext cx="3944981" cy="19176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7846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2547A5-FABD-6B13-DDF6-44AE755EB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8179" y="-1157821"/>
            <a:ext cx="6858001" cy="91736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5800" y="1066800"/>
            <a:ext cx="80772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учебного года в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нашем детском саду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«Сказка"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проводилась работа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 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патриотическому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 «Мы- дети России»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подрастающего поколения. Мы с детьми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читали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книги,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беседы,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рассматривали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картины 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прослушивали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песни военных лет, а еще мы с удовольствием посещаем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поселенческую библиотеку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Ребята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удовольствием и вниманием слушают рассказы библиотекарей и просматривают слайды, держат в руках книги на военную тему, знакомятся с различным видом оружия. Я считаю, что дети должны знать свою историю и гордиться своими героями!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41168" y="685800"/>
            <a:ext cx="3810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«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БИБЛИОТЕКУ»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96195"/>
            <a:ext cx="3631768" cy="27238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15" y="2896194"/>
            <a:ext cx="3631769" cy="27238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19933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D38523-10E6-858D-0FB2-FC3CF14F4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7820" y="-1234019"/>
            <a:ext cx="6858001" cy="9173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E0AE92-A6D6-0AA4-B8F8-640BE9CE92A2}"/>
              </a:ext>
            </a:extLst>
          </p:cNvPr>
          <p:cNvSpPr txBox="1"/>
          <p:nvPr/>
        </p:nvSpPr>
        <p:spPr>
          <a:xfrm>
            <a:off x="332583" y="362356"/>
            <a:ext cx="83058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1400" b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sz="14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НРАВСТВЕННО- ПАТРИОТИЧЕСКОЕ ВОСПИТАНИЕ ДОШКОЛЬНИКОВ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Приобщаем дошкольников к национальной якутской культуре через организацию различных видов деятельности.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 произведения искусства и фольклор, подвижные игры, игровые упражнения, соревнования, организация мастерских по изготовлению продуктов детского творчества, реализация проектов, обсуждение, разучивание, наблюдения, целевые прогулки и экскурсии,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прослушивание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музыкальных произведений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Вовлекаем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в совместную творческую деятельность,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побуждая интерес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познанию своих умений и сотрудничеству с ребенком.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старшего дошкольного возраста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первичные представления о Республике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Саха,  самостоятельно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рассказать о природных особенностях,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климате, животном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мире, коренных жителях, национальных сказках и т.д.;</a:t>
            </a:r>
          </a:p>
          <a:p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sz="140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A2022F-47FA-2BE8-4106-5186B8D28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489" y="2820292"/>
            <a:ext cx="2357380" cy="176803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F9D582-5ECA-2C41-6368-0484AF44AF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2034" r="20000"/>
          <a:stretch/>
        </p:blipFill>
        <p:spPr>
          <a:xfrm>
            <a:off x="6039488" y="4639841"/>
            <a:ext cx="2357380" cy="1792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44B3D9-DBD1-BEB0-70D4-013FF25126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4875" r="25000" b="16666"/>
          <a:stretch/>
        </p:blipFill>
        <p:spPr>
          <a:xfrm>
            <a:off x="893620" y="4531244"/>
            <a:ext cx="1931396" cy="18938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BAD561-5B54-7A09-9D06-E449449C76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20000"/>
          <a:stretch/>
        </p:blipFill>
        <p:spPr>
          <a:xfrm>
            <a:off x="904824" y="2888193"/>
            <a:ext cx="1944331" cy="15556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9" t="8941" r="32863" b="19171"/>
          <a:stretch/>
        </p:blipFill>
        <p:spPr>
          <a:xfrm rot="5400000">
            <a:off x="3450008" y="2958883"/>
            <a:ext cx="1964488" cy="19938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94" y="4977946"/>
            <a:ext cx="2585072" cy="14541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77347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2547A5-FABD-6B13-DDF6-44AE755EB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7820" y="-1081621"/>
            <a:ext cx="6858001" cy="9173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7A8FDF-9493-2450-F632-C914E192DD9B}"/>
              </a:ext>
            </a:extLst>
          </p:cNvPr>
          <p:cNvSpPr txBox="1"/>
          <p:nvPr/>
        </p:nvSpPr>
        <p:spPr>
          <a:xfrm>
            <a:off x="1371600" y="457200"/>
            <a:ext cx="7239000" cy="157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«ИЗУЧЕНИЕ  ГОСУДАРСТВЕННОЙ СИМВОЛИКИ»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Накануне 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Дня России в нашем детском саду прошел праздник, посвященный этому событию. Ребята читали стихи, пели песни, танцевали, играли в подвижные и музыкальные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игры. Ребята 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усвоили, что День России - праздник свободы, гражданского мира и согласия всех людей на основе закона и справедливости. Этот праздник - символ национального единения и общей ответственности за настоящее и будущее нашей Родины. 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1D7524-E10A-CDE3-17A0-17582B330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46" y="2009696"/>
            <a:ext cx="3010817" cy="23832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5EA165-9F96-1719-B24E-659D90237E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r="28333"/>
          <a:stretch/>
        </p:blipFill>
        <p:spPr>
          <a:xfrm>
            <a:off x="5142672" y="2009696"/>
            <a:ext cx="2578111" cy="23832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7407" r="10833" b="14444"/>
          <a:stretch/>
        </p:blipFill>
        <p:spPr>
          <a:xfrm>
            <a:off x="4366536" y="4457700"/>
            <a:ext cx="4244064" cy="20550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456" y="4457700"/>
            <a:ext cx="1616358" cy="20550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7E0931-0922-B2FD-8CCA-C8749EA4E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7820" y="-1157821"/>
            <a:ext cx="6858001" cy="9173640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914400" y="2912712"/>
            <a:ext cx="7772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«Любовь к родному краю, родной культуре, родной речи начинается с малого – с любви к своей семье, к своему жилищу,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к  своему детскому саду.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Постепенно расширяясь, эта любовь переходит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любовь к Родине, её истории, прошлому и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настоящему, ко всему человечеству»</a:t>
            </a:r>
            <a:endParaRPr kumimoji="0" lang="ru-RU" sz="2400" b="0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62867C-69C7-CB86-D1BF-5E2236863C3F}"/>
              </a:ext>
            </a:extLst>
          </p:cNvPr>
          <p:cNvSpPr txBox="1"/>
          <p:nvPr/>
        </p:nvSpPr>
        <p:spPr>
          <a:xfrm>
            <a:off x="5867400" y="5643475"/>
            <a:ext cx="205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Д.С. Лихачёв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7345A4-4CD2-1C50-2A63-1F905E5D1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347" y="1205996"/>
            <a:ext cx="1653609" cy="1653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847557-461D-2AF3-D709-E64C2C0F36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455" y="1181643"/>
            <a:ext cx="1748794" cy="17671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BB8119-C2D8-E0DD-803A-8BB1CD0557F9}"/>
              </a:ext>
            </a:extLst>
          </p:cNvPr>
          <p:cNvSpPr txBox="1"/>
          <p:nvPr/>
        </p:nvSpPr>
        <p:spPr>
          <a:xfrm>
            <a:off x="2209800" y="915115"/>
            <a:ext cx="1748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Оймяконский улус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9A42E9-A1B2-5BDF-1DE2-7D1BB7850F41}"/>
              </a:ext>
            </a:extLst>
          </p:cNvPr>
          <p:cNvSpPr txBox="1"/>
          <p:nvPr/>
        </p:nvSpPr>
        <p:spPr>
          <a:xfrm>
            <a:off x="4724400" y="915115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Саха (Якутия)</a:t>
            </a:r>
          </a:p>
        </p:txBody>
      </p:sp>
    </p:spTree>
    <p:extLst>
      <p:ext uri="{BB962C8B-B14F-4D97-AF65-F5344CB8AC3E}">
        <p14:creationId xmlns:p14="http://schemas.microsoft.com/office/powerpoint/2010/main" val="416166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2547A5-FABD-6B13-DDF6-44AE755EB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7820" y="-1157821"/>
            <a:ext cx="6858001" cy="91736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3400" y="381000"/>
            <a:ext cx="8153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Проводимая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гражданско-патриотическому воспитанию «Мы- дети России»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будет фундаментом для воспитания будущего поколения, обладающего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духовно-нравственными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ценностями, гражданско-патриотическими чувствами, уважающими культурное, историческое прошлое и настоящее России.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2" b="26667"/>
          <a:stretch/>
        </p:blipFill>
        <p:spPr>
          <a:xfrm>
            <a:off x="1285003" y="1424464"/>
            <a:ext cx="2362200" cy="25590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635" y="1425712"/>
            <a:ext cx="3778733" cy="2514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0000" b="37778"/>
          <a:stretch/>
        </p:blipFill>
        <p:spPr>
          <a:xfrm>
            <a:off x="5391902" y="4005343"/>
            <a:ext cx="2037039" cy="2362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33333"/>
          <a:stretch/>
        </p:blipFill>
        <p:spPr>
          <a:xfrm>
            <a:off x="1285003" y="4041380"/>
            <a:ext cx="3240513" cy="23403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06305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200"/>
            <a:ext cx="9163298" cy="6934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9600" y="685800"/>
            <a:ext cx="807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81200" y="2133600"/>
            <a:ext cx="6019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3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6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39B023-8C86-6A22-1C33-D53B8D99D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2999" y="-1148296"/>
            <a:ext cx="6858001" cy="9173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BFF035-FA3F-E2C8-F1F9-79C53FB6ABA5}"/>
              </a:ext>
            </a:extLst>
          </p:cNvPr>
          <p:cNvSpPr txBox="1"/>
          <p:nvPr/>
        </p:nvSpPr>
        <p:spPr>
          <a:xfrm>
            <a:off x="4475600" y="1765130"/>
            <a:ext cx="4134999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«Мы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дети-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России»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подрастающего поколения сегодня одна из наиболее актуальных. В содержании в программе воспитания отмечается необходимость активизации процесса воспитания патриотизма дошкольника. Дети в этом возрасте очень любознательны, отзывчивы, восприимчивы. Именно этот отрезок жизни человека является наиболее благоприятным для эмоционально-психологического воздействия на ребенка, т.к. его образы очень ярки и сильны, и поэтому они остаются в памяти надолго, а иногда и на всю жизнь.</a:t>
            </a:r>
          </a:p>
          <a:p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F1B065-AD51-386D-DC24-F3BAFB678C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r="25953"/>
          <a:stretch/>
        </p:blipFill>
        <p:spPr>
          <a:xfrm rot="5400000">
            <a:off x="569757" y="1868642"/>
            <a:ext cx="3717085" cy="3637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3530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163C56-450D-96CE-0662-E603F2956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7820" y="-1205498"/>
            <a:ext cx="6858001" cy="9173640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990600" y="3031108"/>
            <a:ext cx="7239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2CDB48-6AD1-5183-B998-443EC9A5D02F}"/>
              </a:ext>
            </a:extLst>
          </p:cNvPr>
          <p:cNvSpPr txBox="1"/>
          <p:nvPr/>
        </p:nvSpPr>
        <p:spPr>
          <a:xfrm>
            <a:off x="4343400" y="2590800"/>
            <a:ext cx="4343400" cy="2322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Воспитание в ребенке нравственных качеств, чувства любви, интереса к своей стране – России, своему краю, малой родине, своему народу и народу России в целом (гражданский патриотизм),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ответственности, трудолюбия; ощущения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принадлежности к своему народу.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08CA23-FF62-2355-9896-AED954FF7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3" b="15555"/>
          <a:stretch/>
        </p:blipFill>
        <p:spPr>
          <a:xfrm>
            <a:off x="762000" y="1066907"/>
            <a:ext cx="3429001" cy="4628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DFC434-5A88-2CA9-2426-00288A63F88D}"/>
              </a:ext>
            </a:extLst>
          </p:cNvPr>
          <p:cNvSpPr txBox="1"/>
          <p:nvPr/>
        </p:nvSpPr>
        <p:spPr>
          <a:xfrm>
            <a:off x="4343400" y="2133600"/>
            <a:ext cx="167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u="none" strike="noStrike" baseline="0" dirty="0">
                <a:solidFill>
                  <a:srgbClr val="002060"/>
                </a:solidFill>
                <a:latin typeface="Times New Roman,BoldItalic"/>
              </a:rPr>
              <a:t>Цель: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613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139E5A-BE87-FB1A-C570-64F1D3275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7820" y="-1167346"/>
            <a:ext cx="6858001" cy="9173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A0E33A-D51B-F136-AE75-987799593C12}"/>
              </a:ext>
            </a:extLst>
          </p:cNvPr>
          <p:cNvSpPr txBox="1"/>
          <p:nvPr/>
        </p:nvSpPr>
        <p:spPr>
          <a:xfrm>
            <a:off x="2743199" y="1066800"/>
            <a:ext cx="1905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u="none" strike="noStrike" baseline="0" dirty="0">
                <a:solidFill>
                  <a:srgbClr val="002060"/>
                </a:solidFill>
                <a:latin typeface="Times New Roman,BoldItalic"/>
              </a:rPr>
              <a:t>Задачи:</a:t>
            </a:r>
          </a:p>
          <a:p>
            <a:pPr algn="l"/>
            <a:r>
              <a:rPr lang="ru-RU" sz="1000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</a:rPr>
              <a:t>1.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DA98A4-5521-4504-9258-05A1DA993C4E}"/>
              </a:ext>
            </a:extLst>
          </p:cNvPr>
          <p:cNvSpPr txBox="1"/>
          <p:nvPr/>
        </p:nvSpPr>
        <p:spPr>
          <a:xfrm>
            <a:off x="1295400" y="1828800"/>
            <a:ext cx="624840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1)формирование любви к родному краю, родной природе, родному языку, культурному наследию своего народа;</a:t>
            </a:r>
          </a:p>
          <a:p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2)воспитание любви, уважения к своим национальным особенностям и чувства собственного достоинства как представителя своего народа;</a:t>
            </a:r>
          </a:p>
          <a:p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3)воспитание уважительного отношения к гражданам России в целом, своим соотечественникам и согражданам, представителям всех народов России, к ровесникам, родителям, соседям, старшим, другим людям вне зависимости от их этнической принадлежности;</a:t>
            </a:r>
          </a:p>
          <a:p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4)воспитание любви к родной природе, природе своего края, России, понимания единства природы и людей и бережного ответственного отношения к природе.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185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38B453-65C3-CD08-7458-F55F7FCA6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9129" y="-1072096"/>
            <a:ext cx="6858001" cy="917364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7A981076-3F0C-D85E-1162-BCD3D4A5084A}"/>
              </a:ext>
            </a:extLst>
          </p:cNvPr>
          <p:cNvSpPr/>
          <p:nvPr/>
        </p:nvSpPr>
        <p:spPr>
          <a:xfrm>
            <a:off x="3574646" y="2865923"/>
            <a:ext cx="1676407" cy="114300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D021822-E409-0358-33F1-41E429B15D4B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4412850" y="1646725"/>
            <a:ext cx="3" cy="121919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Овал 13">
            <a:extLst>
              <a:ext uri="{FF2B5EF4-FFF2-40B4-BE49-F238E27FC236}">
                <a16:creationId xmlns:a16="http://schemas.microsoft.com/office/drawing/2014/main" id="{1CBC7053-8903-B84E-E69E-14041007E0E9}"/>
              </a:ext>
            </a:extLst>
          </p:cNvPr>
          <p:cNvSpPr/>
          <p:nvPr/>
        </p:nvSpPr>
        <p:spPr>
          <a:xfrm>
            <a:off x="3601647" y="542978"/>
            <a:ext cx="1676407" cy="10870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8476539-D24A-3A88-095B-C3D16A2F1621}"/>
              </a:ext>
            </a:extLst>
          </p:cNvPr>
          <p:cNvCxnSpPr>
            <a:cxnSpLocks/>
          </p:cNvCxnSpPr>
          <p:nvPr/>
        </p:nvCxnSpPr>
        <p:spPr>
          <a:xfrm flipV="1">
            <a:off x="4939377" y="2160182"/>
            <a:ext cx="635919" cy="79662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8D7CA899-658F-40A6-160D-B8FA858D4A05}"/>
              </a:ext>
            </a:extLst>
          </p:cNvPr>
          <p:cNvCxnSpPr>
            <a:cxnSpLocks/>
          </p:cNvCxnSpPr>
          <p:nvPr/>
        </p:nvCxnSpPr>
        <p:spPr>
          <a:xfrm flipH="1" flipV="1">
            <a:off x="3221242" y="2121521"/>
            <a:ext cx="696883" cy="85451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96" name="Прямая соединительная линия 4095">
            <a:extLst>
              <a:ext uri="{FF2B5EF4-FFF2-40B4-BE49-F238E27FC236}">
                <a16:creationId xmlns:a16="http://schemas.microsoft.com/office/drawing/2014/main" id="{DC57E9EE-1366-D3E7-B651-3C907B19CD5A}"/>
              </a:ext>
            </a:extLst>
          </p:cNvPr>
          <p:cNvCxnSpPr>
            <a:cxnSpLocks/>
          </p:cNvCxnSpPr>
          <p:nvPr/>
        </p:nvCxnSpPr>
        <p:spPr>
          <a:xfrm flipV="1">
            <a:off x="5242715" y="3138647"/>
            <a:ext cx="856419" cy="12203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04" name="Прямая соединительная линия 4103">
            <a:extLst>
              <a:ext uri="{FF2B5EF4-FFF2-40B4-BE49-F238E27FC236}">
                <a16:creationId xmlns:a16="http://schemas.microsoft.com/office/drawing/2014/main" id="{BAF5D83D-A561-8F21-CE49-DB6A137322D1}"/>
              </a:ext>
            </a:extLst>
          </p:cNvPr>
          <p:cNvCxnSpPr/>
          <p:nvPr/>
        </p:nvCxnSpPr>
        <p:spPr>
          <a:xfrm flipH="1">
            <a:off x="2637635" y="3276771"/>
            <a:ext cx="99904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08" name="Прямая соединительная линия 4107">
            <a:extLst>
              <a:ext uri="{FF2B5EF4-FFF2-40B4-BE49-F238E27FC236}">
                <a16:creationId xmlns:a16="http://schemas.microsoft.com/office/drawing/2014/main" id="{F3DDAD17-720E-379E-4B4F-78737C30B87C}"/>
              </a:ext>
            </a:extLst>
          </p:cNvPr>
          <p:cNvCxnSpPr>
            <a:cxnSpLocks/>
          </p:cNvCxnSpPr>
          <p:nvPr/>
        </p:nvCxnSpPr>
        <p:spPr>
          <a:xfrm>
            <a:off x="5063221" y="3773919"/>
            <a:ext cx="1115960" cy="70008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12" name="Прямая соединительная линия 4111">
            <a:extLst>
              <a:ext uri="{FF2B5EF4-FFF2-40B4-BE49-F238E27FC236}">
                <a16:creationId xmlns:a16="http://schemas.microsoft.com/office/drawing/2014/main" id="{C4EFFDF8-9452-1072-B39A-1F1629717C1D}"/>
              </a:ext>
            </a:extLst>
          </p:cNvPr>
          <p:cNvCxnSpPr>
            <a:stCxn id="4" idx="3"/>
          </p:cNvCxnSpPr>
          <p:nvPr/>
        </p:nvCxnSpPr>
        <p:spPr>
          <a:xfrm flipH="1">
            <a:off x="3045482" y="3841535"/>
            <a:ext cx="774668" cy="87629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15" name="Прямая соединительная линия 4114">
            <a:extLst>
              <a:ext uri="{FF2B5EF4-FFF2-40B4-BE49-F238E27FC236}">
                <a16:creationId xmlns:a16="http://schemas.microsoft.com/office/drawing/2014/main" id="{F3863DEB-0F43-1F6F-93CF-105C4F006F46}"/>
              </a:ext>
            </a:extLst>
          </p:cNvPr>
          <p:cNvCxnSpPr>
            <a:cxnSpLocks/>
          </p:cNvCxnSpPr>
          <p:nvPr/>
        </p:nvCxnSpPr>
        <p:spPr>
          <a:xfrm>
            <a:off x="4800525" y="3981476"/>
            <a:ext cx="487306" cy="117836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19" name="Прямая соединительная линия 4118">
            <a:extLst>
              <a:ext uri="{FF2B5EF4-FFF2-40B4-BE49-F238E27FC236}">
                <a16:creationId xmlns:a16="http://schemas.microsoft.com/office/drawing/2014/main" id="{C1D82C4C-6AE9-66E4-1BBC-20FF7B230CBD}"/>
              </a:ext>
            </a:extLst>
          </p:cNvPr>
          <p:cNvCxnSpPr>
            <a:cxnSpLocks/>
          </p:cNvCxnSpPr>
          <p:nvPr/>
        </p:nvCxnSpPr>
        <p:spPr>
          <a:xfrm flipH="1">
            <a:off x="3855089" y="4022736"/>
            <a:ext cx="402297" cy="13420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22" name="Овал 4121">
            <a:extLst>
              <a:ext uri="{FF2B5EF4-FFF2-40B4-BE49-F238E27FC236}">
                <a16:creationId xmlns:a16="http://schemas.microsoft.com/office/drawing/2014/main" id="{8364146F-826E-68D1-8B2F-2B95C0408B26}"/>
              </a:ext>
            </a:extLst>
          </p:cNvPr>
          <p:cNvSpPr/>
          <p:nvPr/>
        </p:nvSpPr>
        <p:spPr>
          <a:xfrm>
            <a:off x="5271147" y="1221704"/>
            <a:ext cx="1676407" cy="10870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23" name="Овал 4122">
            <a:extLst>
              <a:ext uri="{FF2B5EF4-FFF2-40B4-BE49-F238E27FC236}">
                <a16:creationId xmlns:a16="http://schemas.microsoft.com/office/drawing/2014/main" id="{0857B982-3902-308C-3FF3-F3E6F1D4CC4A}"/>
              </a:ext>
            </a:extLst>
          </p:cNvPr>
          <p:cNvSpPr/>
          <p:nvPr/>
        </p:nvSpPr>
        <p:spPr>
          <a:xfrm>
            <a:off x="5916212" y="2464634"/>
            <a:ext cx="1676407" cy="1087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24" name="Овал 4123">
            <a:extLst>
              <a:ext uri="{FF2B5EF4-FFF2-40B4-BE49-F238E27FC236}">
                <a16:creationId xmlns:a16="http://schemas.microsoft.com/office/drawing/2014/main" id="{09165687-AB39-99EC-4186-55F52CE9ABFC}"/>
              </a:ext>
            </a:extLst>
          </p:cNvPr>
          <p:cNvSpPr/>
          <p:nvPr/>
        </p:nvSpPr>
        <p:spPr>
          <a:xfrm>
            <a:off x="6134217" y="4159444"/>
            <a:ext cx="1676407" cy="10870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25" name="Овал 4124">
            <a:extLst>
              <a:ext uri="{FF2B5EF4-FFF2-40B4-BE49-F238E27FC236}">
                <a16:creationId xmlns:a16="http://schemas.microsoft.com/office/drawing/2014/main" id="{56D843AC-9896-A96C-BE45-711572F93AD5}"/>
              </a:ext>
            </a:extLst>
          </p:cNvPr>
          <p:cNvSpPr/>
          <p:nvPr/>
        </p:nvSpPr>
        <p:spPr>
          <a:xfrm>
            <a:off x="4687849" y="5147819"/>
            <a:ext cx="1676407" cy="108706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26" name="Овал 4125">
            <a:extLst>
              <a:ext uri="{FF2B5EF4-FFF2-40B4-BE49-F238E27FC236}">
                <a16:creationId xmlns:a16="http://schemas.microsoft.com/office/drawing/2014/main" id="{50941D37-D9C9-26C9-E82E-A10D721792E7}"/>
              </a:ext>
            </a:extLst>
          </p:cNvPr>
          <p:cNvSpPr/>
          <p:nvPr/>
        </p:nvSpPr>
        <p:spPr>
          <a:xfrm>
            <a:off x="2827809" y="5222182"/>
            <a:ext cx="1676407" cy="108706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27" name="Овал 4126">
            <a:extLst>
              <a:ext uri="{FF2B5EF4-FFF2-40B4-BE49-F238E27FC236}">
                <a16:creationId xmlns:a16="http://schemas.microsoft.com/office/drawing/2014/main" id="{EA5DF48A-CD62-61CC-A0C8-86608A9E0BAE}"/>
              </a:ext>
            </a:extLst>
          </p:cNvPr>
          <p:cNvSpPr/>
          <p:nvPr/>
        </p:nvSpPr>
        <p:spPr>
          <a:xfrm>
            <a:off x="1497408" y="4087952"/>
            <a:ext cx="1676407" cy="108706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28" name="Овал 4127">
            <a:extLst>
              <a:ext uri="{FF2B5EF4-FFF2-40B4-BE49-F238E27FC236}">
                <a16:creationId xmlns:a16="http://schemas.microsoft.com/office/drawing/2014/main" id="{CE48E963-8E92-BC9E-4E52-F68C299C438F}"/>
              </a:ext>
            </a:extLst>
          </p:cNvPr>
          <p:cNvSpPr/>
          <p:nvPr/>
        </p:nvSpPr>
        <p:spPr>
          <a:xfrm>
            <a:off x="1064204" y="2545194"/>
            <a:ext cx="1676407" cy="10870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29" name="Овал 4128">
            <a:extLst>
              <a:ext uri="{FF2B5EF4-FFF2-40B4-BE49-F238E27FC236}">
                <a16:creationId xmlns:a16="http://schemas.microsoft.com/office/drawing/2014/main" id="{376AE5AD-104C-BD85-763C-620FCDE8D541}"/>
              </a:ext>
            </a:extLst>
          </p:cNvPr>
          <p:cNvSpPr/>
          <p:nvPr/>
        </p:nvSpPr>
        <p:spPr>
          <a:xfrm>
            <a:off x="1823073" y="1366025"/>
            <a:ext cx="1676407" cy="1087060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30" name="TextBox 4129">
            <a:extLst>
              <a:ext uri="{FF2B5EF4-FFF2-40B4-BE49-F238E27FC236}">
                <a16:creationId xmlns:a16="http://schemas.microsoft.com/office/drawing/2014/main" id="{D0B80069-ABE5-FC95-E753-82D1C8B52663}"/>
              </a:ext>
            </a:extLst>
          </p:cNvPr>
          <p:cNvSpPr txBox="1"/>
          <p:nvPr/>
        </p:nvSpPr>
        <p:spPr>
          <a:xfrm>
            <a:off x="3774809" y="3320488"/>
            <a:ext cx="1409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</a:t>
            </a:r>
          </a:p>
        </p:txBody>
      </p:sp>
      <p:sp>
        <p:nvSpPr>
          <p:cNvPr id="4131" name="TextBox 4130">
            <a:extLst>
              <a:ext uri="{FF2B5EF4-FFF2-40B4-BE49-F238E27FC236}">
                <a16:creationId xmlns:a16="http://schemas.microsoft.com/office/drawing/2014/main" id="{9E911B87-7FF2-3221-B574-A3DD52EB8863}"/>
              </a:ext>
            </a:extLst>
          </p:cNvPr>
          <p:cNvSpPr txBox="1"/>
          <p:nvPr/>
        </p:nvSpPr>
        <p:spPr>
          <a:xfrm>
            <a:off x="3962400" y="896969"/>
            <a:ext cx="103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Досуги</a:t>
            </a:r>
          </a:p>
        </p:txBody>
      </p:sp>
      <p:sp>
        <p:nvSpPr>
          <p:cNvPr id="4132" name="TextBox 4131">
            <a:extLst>
              <a:ext uri="{FF2B5EF4-FFF2-40B4-BE49-F238E27FC236}">
                <a16:creationId xmlns:a16="http://schemas.microsoft.com/office/drawing/2014/main" id="{3CEA9CCC-5F0C-8398-0996-1395117DFEF8}"/>
              </a:ext>
            </a:extLst>
          </p:cNvPr>
          <p:cNvSpPr txBox="1"/>
          <p:nvPr/>
        </p:nvSpPr>
        <p:spPr>
          <a:xfrm>
            <a:off x="5403862" y="1486370"/>
            <a:ext cx="1744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 представления</a:t>
            </a:r>
          </a:p>
        </p:txBody>
      </p:sp>
      <p:sp>
        <p:nvSpPr>
          <p:cNvPr id="4133" name="TextBox 4132">
            <a:extLst>
              <a:ext uri="{FF2B5EF4-FFF2-40B4-BE49-F238E27FC236}">
                <a16:creationId xmlns:a16="http://schemas.microsoft.com/office/drawing/2014/main" id="{2BDF345E-3660-C703-0673-62C067A586A3}"/>
              </a:ext>
            </a:extLst>
          </p:cNvPr>
          <p:cNvSpPr txBox="1"/>
          <p:nvPr/>
        </p:nvSpPr>
        <p:spPr>
          <a:xfrm>
            <a:off x="1932147" y="1556758"/>
            <a:ext cx="14421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патриотических праздников</a:t>
            </a:r>
          </a:p>
        </p:txBody>
      </p:sp>
      <p:sp>
        <p:nvSpPr>
          <p:cNvPr id="4134" name="TextBox 4133">
            <a:extLst>
              <a:ext uri="{FF2B5EF4-FFF2-40B4-BE49-F238E27FC236}">
                <a16:creationId xmlns:a16="http://schemas.microsoft.com/office/drawing/2014/main" id="{C42FAA67-98EE-BB9F-AA3A-729395BB5E67}"/>
              </a:ext>
            </a:extLst>
          </p:cNvPr>
          <p:cNvSpPr txBox="1"/>
          <p:nvPr/>
        </p:nvSpPr>
        <p:spPr>
          <a:xfrm>
            <a:off x="6200183" y="2694289"/>
            <a:ext cx="144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детских работ</a:t>
            </a:r>
          </a:p>
        </p:txBody>
      </p:sp>
      <p:sp>
        <p:nvSpPr>
          <p:cNvPr id="4135" name="TextBox 4134">
            <a:extLst>
              <a:ext uri="{FF2B5EF4-FFF2-40B4-BE49-F238E27FC236}">
                <a16:creationId xmlns:a16="http://schemas.microsoft.com/office/drawing/2014/main" id="{1771CF7D-1970-6CA1-E483-B39545DC8AAE}"/>
              </a:ext>
            </a:extLst>
          </p:cNvPr>
          <p:cNvSpPr txBox="1"/>
          <p:nvPr/>
        </p:nvSpPr>
        <p:spPr>
          <a:xfrm>
            <a:off x="6500109" y="4432130"/>
            <a:ext cx="1141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праздники</a:t>
            </a:r>
          </a:p>
        </p:txBody>
      </p:sp>
      <p:sp>
        <p:nvSpPr>
          <p:cNvPr id="4136" name="TextBox 4135">
            <a:extLst>
              <a:ext uri="{FF2B5EF4-FFF2-40B4-BE49-F238E27FC236}">
                <a16:creationId xmlns:a16="http://schemas.microsoft.com/office/drawing/2014/main" id="{EAF75DB1-A49E-E7FA-8EE8-0C7B701D36BA}"/>
              </a:ext>
            </a:extLst>
          </p:cNvPr>
          <p:cNvSpPr txBox="1"/>
          <p:nvPr/>
        </p:nvSpPr>
        <p:spPr>
          <a:xfrm>
            <a:off x="5044178" y="5504102"/>
            <a:ext cx="1074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проекты</a:t>
            </a:r>
          </a:p>
        </p:txBody>
      </p:sp>
      <p:sp>
        <p:nvSpPr>
          <p:cNvPr id="4137" name="TextBox 4136">
            <a:extLst>
              <a:ext uri="{FF2B5EF4-FFF2-40B4-BE49-F238E27FC236}">
                <a16:creationId xmlns:a16="http://schemas.microsoft.com/office/drawing/2014/main" id="{F7A1CAB1-2EBA-5B4F-DF59-121635033718}"/>
              </a:ext>
            </a:extLst>
          </p:cNvPr>
          <p:cNvSpPr txBox="1"/>
          <p:nvPr/>
        </p:nvSpPr>
        <p:spPr>
          <a:xfrm>
            <a:off x="3173815" y="5410200"/>
            <a:ext cx="104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в конкурсах</a:t>
            </a:r>
          </a:p>
        </p:txBody>
      </p:sp>
      <p:sp>
        <p:nvSpPr>
          <p:cNvPr id="4138" name="TextBox 4137">
            <a:extLst>
              <a:ext uri="{FF2B5EF4-FFF2-40B4-BE49-F238E27FC236}">
                <a16:creationId xmlns:a16="http://schemas.microsoft.com/office/drawing/2014/main" id="{C9790269-A5AC-5171-4C79-6C8FCF3B6BB5}"/>
              </a:ext>
            </a:extLst>
          </p:cNvPr>
          <p:cNvSpPr txBox="1"/>
          <p:nvPr/>
        </p:nvSpPr>
        <p:spPr>
          <a:xfrm>
            <a:off x="1967732" y="4343400"/>
            <a:ext cx="802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</a:p>
        </p:txBody>
      </p:sp>
      <p:sp>
        <p:nvSpPr>
          <p:cNvPr id="4139" name="TextBox 4138">
            <a:extLst>
              <a:ext uri="{FF2B5EF4-FFF2-40B4-BE49-F238E27FC236}">
                <a16:creationId xmlns:a16="http://schemas.microsoft.com/office/drawing/2014/main" id="{3F73A795-486C-A531-F88F-ED0E24783DAC}"/>
              </a:ext>
            </a:extLst>
          </p:cNvPr>
          <p:cNvSpPr txBox="1"/>
          <p:nvPr/>
        </p:nvSpPr>
        <p:spPr>
          <a:xfrm>
            <a:off x="1370674" y="2948188"/>
            <a:ext cx="1067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</a:p>
        </p:txBody>
      </p:sp>
    </p:spTree>
    <p:extLst>
      <p:ext uri="{BB962C8B-B14F-4D97-AF65-F5344CB8AC3E}">
        <p14:creationId xmlns:p14="http://schemas.microsoft.com/office/powerpoint/2010/main" val="326938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748BC0-7B68-5213-6C7C-BFF7788F8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8179" y="-1157821"/>
            <a:ext cx="6858001" cy="9173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92AECD-ECD0-4FDD-6B09-69EEDD207B69}"/>
              </a:ext>
            </a:extLst>
          </p:cNvPr>
          <p:cNvSpPr txBox="1"/>
          <p:nvPr/>
        </p:nvSpPr>
        <p:spPr>
          <a:xfrm>
            <a:off x="5791200" y="1588534"/>
            <a:ext cx="298079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Планирование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строится по принципу «от простого к сложному» по следующим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темам: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Ребенок- Семья- Детский сад- Родной поселок- Республика Саха –Россия.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каждой теме включает разные виды детской деятельности: игровую, коммуникативную, трудовую, познавательно – исследовательскую, продуктивную, музыкально – художественную, восприятие 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Художественная литература"/>
              </a:rPr>
              <a:t>художественной литературы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Отсюда и естественно интеграционный подход к содержанию и приёмам организации педагогического процесса.</a:t>
            </a:r>
            <a:r>
              <a:rPr lang="ru-RU" dirty="0"/>
              <a:t> 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0DB69FB8-7387-F683-EFEF-4629058B3D16}"/>
              </a:ext>
            </a:extLst>
          </p:cNvPr>
          <p:cNvSpPr/>
          <p:nvPr/>
        </p:nvSpPr>
        <p:spPr>
          <a:xfrm>
            <a:off x="838200" y="1600200"/>
            <a:ext cx="609600" cy="575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94D11AE-FF86-8274-F841-74C6F5FFF358}"/>
              </a:ext>
            </a:extLst>
          </p:cNvPr>
          <p:cNvSpPr/>
          <p:nvPr/>
        </p:nvSpPr>
        <p:spPr>
          <a:xfrm>
            <a:off x="1552574" y="1600200"/>
            <a:ext cx="1571626" cy="5105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F51B380-0C80-0A38-C7F0-7D4C039E4CC7}"/>
              </a:ext>
            </a:extLst>
          </p:cNvPr>
          <p:cNvSpPr/>
          <p:nvPr/>
        </p:nvSpPr>
        <p:spPr>
          <a:xfrm>
            <a:off x="847725" y="2320562"/>
            <a:ext cx="600075" cy="643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A650AA3-EB0E-0C90-BB9B-45006FB9D8E8}"/>
              </a:ext>
            </a:extLst>
          </p:cNvPr>
          <p:cNvSpPr/>
          <p:nvPr/>
        </p:nvSpPr>
        <p:spPr>
          <a:xfrm>
            <a:off x="1552574" y="2293010"/>
            <a:ext cx="2028826" cy="5507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DAFB18A4-3FE4-599D-5466-F39F7FE99CD3}"/>
              </a:ext>
            </a:extLst>
          </p:cNvPr>
          <p:cNvSpPr/>
          <p:nvPr/>
        </p:nvSpPr>
        <p:spPr>
          <a:xfrm>
            <a:off x="838200" y="3074466"/>
            <a:ext cx="609600" cy="6559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91D575B-06A4-8190-29B8-1FC965F933A4}"/>
              </a:ext>
            </a:extLst>
          </p:cNvPr>
          <p:cNvSpPr/>
          <p:nvPr/>
        </p:nvSpPr>
        <p:spPr>
          <a:xfrm>
            <a:off x="1552574" y="3026064"/>
            <a:ext cx="2867026" cy="5506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C2EFCFF8-D65C-40AB-6A33-D96AA910C88B}"/>
              </a:ext>
            </a:extLst>
          </p:cNvPr>
          <p:cNvSpPr/>
          <p:nvPr/>
        </p:nvSpPr>
        <p:spPr>
          <a:xfrm>
            <a:off x="819150" y="3798940"/>
            <a:ext cx="609600" cy="692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DEE7CF0-9636-F276-4E62-6B07E2FB9F99}"/>
              </a:ext>
            </a:extLst>
          </p:cNvPr>
          <p:cNvSpPr/>
          <p:nvPr/>
        </p:nvSpPr>
        <p:spPr>
          <a:xfrm>
            <a:off x="1552574" y="3730383"/>
            <a:ext cx="3476626" cy="6036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A0D35523-BCA9-1345-B4D4-5D96DEB85A62}"/>
              </a:ext>
            </a:extLst>
          </p:cNvPr>
          <p:cNvSpPr/>
          <p:nvPr/>
        </p:nvSpPr>
        <p:spPr>
          <a:xfrm>
            <a:off x="819150" y="4602134"/>
            <a:ext cx="609600" cy="692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C95650B-EE29-D7B8-AA78-177BCFF98D37}"/>
              </a:ext>
            </a:extLst>
          </p:cNvPr>
          <p:cNvSpPr/>
          <p:nvPr/>
        </p:nvSpPr>
        <p:spPr>
          <a:xfrm>
            <a:off x="1552574" y="4547347"/>
            <a:ext cx="4162426" cy="6279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15FE1316-9785-AFB6-E0CC-B5660FA62583}"/>
              </a:ext>
            </a:extLst>
          </p:cNvPr>
          <p:cNvSpPr/>
          <p:nvPr/>
        </p:nvSpPr>
        <p:spPr>
          <a:xfrm>
            <a:off x="819150" y="5389766"/>
            <a:ext cx="609600" cy="692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055C5D7-3B0D-AD2B-8C4E-F04CD0438703}"/>
              </a:ext>
            </a:extLst>
          </p:cNvPr>
          <p:cNvSpPr/>
          <p:nvPr/>
        </p:nvSpPr>
        <p:spPr>
          <a:xfrm>
            <a:off x="1552575" y="5388675"/>
            <a:ext cx="5105400" cy="6279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30050D-9734-51FE-B713-422E1F20441E}"/>
              </a:ext>
            </a:extLst>
          </p:cNvPr>
          <p:cNvSpPr txBox="1"/>
          <p:nvPr/>
        </p:nvSpPr>
        <p:spPr>
          <a:xfrm>
            <a:off x="1752599" y="1682657"/>
            <a:ext cx="1247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u="none" strike="noStrike" baseline="0" dirty="0">
                <a:solidFill>
                  <a:srgbClr val="963735"/>
                </a:solidFill>
                <a:latin typeface="Times New Roman,BoldItalic"/>
              </a:rPr>
              <a:t>Ребенок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87262C-A553-3917-C1D8-57DB98A8042A}"/>
              </a:ext>
            </a:extLst>
          </p:cNvPr>
          <p:cNvSpPr txBox="1"/>
          <p:nvPr/>
        </p:nvSpPr>
        <p:spPr>
          <a:xfrm>
            <a:off x="2133599" y="2320467"/>
            <a:ext cx="990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u="none" strike="noStrike" baseline="0" dirty="0">
                <a:solidFill>
                  <a:srgbClr val="009A00"/>
                </a:solidFill>
                <a:latin typeface="Times New Roman,BoldItalic"/>
              </a:rPr>
              <a:t>Семья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5B47D9-C94E-9D89-430C-C24655A6C2E1}"/>
              </a:ext>
            </a:extLst>
          </p:cNvPr>
          <p:cNvSpPr txBox="1"/>
          <p:nvPr/>
        </p:nvSpPr>
        <p:spPr>
          <a:xfrm>
            <a:off x="2133599" y="3135978"/>
            <a:ext cx="1828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i="1" u="none" strike="noStrike" baseline="0" dirty="0">
                <a:solidFill>
                  <a:srgbClr val="7030A1"/>
                </a:solidFill>
                <a:latin typeface="Times New Roman,BoldItalic"/>
              </a:rPr>
              <a:t>Детский сад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F6724B-8854-141C-4D00-348AD4CC5327}"/>
              </a:ext>
            </a:extLst>
          </p:cNvPr>
          <p:cNvSpPr txBox="1"/>
          <p:nvPr/>
        </p:nvSpPr>
        <p:spPr>
          <a:xfrm>
            <a:off x="2438400" y="3869032"/>
            <a:ext cx="236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u="none" strike="noStrike" baseline="0" dirty="0">
                <a:solidFill>
                  <a:srgbClr val="0070C1"/>
                </a:solidFill>
                <a:latin typeface="Times New Roman,BoldItalic"/>
              </a:rPr>
              <a:t>Родной поселок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ABC6D2-4267-55A5-3B37-CAAFFE6EC07F}"/>
              </a:ext>
            </a:extLst>
          </p:cNvPr>
          <p:cNvSpPr txBox="1"/>
          <p:nvPr/>
        </p:nvSpPr>
        <p:spPr>
          <a:xfrm>
            <a:off x="2362200" y="4750234"/>
            <a:ext cx="388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u="none" strike="noStrike" baseline="0" dirty="0">
                <a:solidFill>
                  <a:schemeClr val="accent2"/>
                </a:solidFill>
                <a:latin typeface="Times New Roman,BoldItalic"/>
              </a:rPr>
              <a:t>Республика Саха (Якутия)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8F5393-5BD3-17CA-1755-96EB3A2D2539}"/>
              </a:ext>
            </a:extLst>
          </p:cNvPr>
          <p:cNvSpPr txBox="1"/>
          <p:nvPr/>
        </p:nvSpPr>
        <p:spPr>
          <a:xfrm>
            <a:off x="4800600" y="5407938"/>
            <a:ext cx="175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u="none" strike="noStrike" baseline="0" dirty="0">
                <a:solidFill>
                  <a:srgbClr val="FF9A00"/>
                </a:solidFill>
                <a:latin typeface="Times New Roman,BoldItalic"/>
              </a:rPr>
              <a:t>Россия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841328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И ПОСЛЕДОВАТЕЛЬНОСТЬ РАБОТЫ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8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148DB4-A29C-6145-B4A8-672421903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7820" y="-1157821"/>
            <a:ext cx="6858001" cy="91736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D4A712-2384-D724-7522-23F9184A41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3" r="4879"/>
          <a:stretch/>
        </p:blipFill>
        <p:spPr>
          <a:xfrm>
            <a:off x="2526791" y="2544871"/>
            <a:ext cx="4067155" cy="3970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34FE35-3983-3474-175C-2C249D62B52B}"/>
              </a:ext>
            </a:extLst>
          </p:cNvPr>
          <p:cNvSpPr txBox="1"/>
          <p:nvPr/>
        </p:nvSpPr>
        <p:spPr>
          <a:xfrm flipH="1">
            <a:off x="457198" y="838200"/>
            <a:ext cx="81534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Ребенок-</a:t>
            </a:r>
            <a:r>
              <a:rPr lang="ru-RU" sz="1600" b="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формирования основ личности</a:t>
            </a:r>
            <a:r>
              <a:rPr lang="ru-RU" sz="1600" b="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sz="1600" b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потенциальные возможности для формирования высших социальных чувств, к</a:t>
            </a:r>
          </a:p>
          <a:p>
            <a:pPr algn="l"/>
            <a:r>
              <a:rPr lang="ru-RU" sz="1600" b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которым относится и чувство </a:t>
            </a:r>
            <a:r>
              <a:rPr lang="ru-RU" sz="1600" b="1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патриотизма</a:t>
            </a:r>
            <a:r>
              <a:rPr lang="ru-RU" sz="1600" b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Чтобы найти верный путь воспитания многогранного чувства любви к Родине, сначала следует представить, на базе каких</a:t>
            </a:r>
          </a:p>
          <a:p>
            <a:pPr algn="l"/>
            <a:r>
              <a:rPr lang="ru-RU" sz="1600" b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 эта любовь может сформироваться и без какой эмоционально-познавательной основы она не сможет появиться.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3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148DB4-A29C-6145-B4A8-672421903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7820" y="-1157821"/>
            <a:ext cx="6858001" cy="9173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34FE35-3983-3474-175C-2C249D62B52B}"/>
              </a:ext>
            </a:extLst>
          </p:cNvPr>
          <p:cNvSpPr txBox="1"/>
          <p:nvPr/>
        </p:nvSpPr>
        <p:spPr>
          <a:xfrm flipH="1">
            <a:off x="533399" y="457200"/>
            <a:ext cx="80771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роль в СЕМЬЕ отводится чтению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 о родине,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героях, традициях, культуре своего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народа.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патриотического воспитания в семье имеют национальные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не только весёлые праздники, но и кладезь народной мудрости и педагогического опыта в формировании патриотических чувств ребёнка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отцы личным примером вырабатывают у своих детей активную позицию в труде, что является воспитанием детей в семье патриотами своей Родины.</a:t>
            </a:r>
          </a:p>
          <a:p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32" y="2057400"/>
            <a:ext cx="2895600" cy="21717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7035" y="4593254"/>
            <a:ext cx="2027882" cy="15209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057401"/>
            <a:ext cx="2895600" cy="21717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57" y="4339769"/>
            <a:ext cx="1520912" cy="20278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08653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2015</TotalTime>
  <Words>1148</Words>
  <Application>Microsoft Office PowerPoint</Application>
  <PresentationFormat>Экран (4:3)</PresentationFormat>
  <Paragraphs>95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Symbol</vt:lpstr>
      <vt:lpstr>Times New Roman</vt:lpstr>
      <vt:lpstr>Times New Roman,BoldItalic</vt:lpstr>
      <vt:lpstr>Times New Roman,Italic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Кирилл</dc:creator>
  <cp:lastModifiedBy>Пользователь</cp:lastModifiedBy>
  <cp:revision>82</cp:revision>
  <dcterms:created xsi:type="dcterms:W3CDTF">2018-03-04T15:37:12Z</dcterms:created>
  <dcterms:modified xsi:type="dcterms:W3CDTF">2022-09-16T12:15:37Z</dcterms:modified>
</cp:coreProperties>
</file>