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6" r:id="rId4"/>
    <p:sldId id="267" r:id="rId5"/>
    <p:sldId id="259" r:id="rId6"/>
    <p:sldId id="268" r:id="rId7"/>
    <p:sldId id="269" r:id="rId8"/>
    <p:sldId id="270" r:id="rId9"/>
    <p:sldId id="271" r:id="rId10"/>
    <p:sldId id="258" r:id="rId11"/>
    <p:sldId id="260" r:id="rId12"/>
    <p:sldId id="265" r:id="rId13"/>
    <p:sldId id="262" r:id="rId14"/>
    <p:sldId id="263" r:id="rId15"/>
    <p:sldId id="274" r:id="rId16"/>
    <p:sldId id="275" r:id="rId17"/>
    <p:sldId id="26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Романова" initials="НР" lastIdx="1" clrIdx="0">
    <p:extLst>
      <p:ext uri="{19B8F6BF-5375-455C-9EA6-DF929625EA0E}">
        <p15:presenceInfo xmlns:p15="http://schemas.microsoft.com/office/powerpoint/2012/main" userId="f71291801fcb16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04" autoAdjust="0"/>
  </p:normalViewPr>
  <p:slideViewPr>
    <p:cSldViewPr snapToGrid="0">
      <p:cViewPr varScale="1">
        <p:scale>
          <a:sx n="90" d="100"/>
          <a:sy n="90" d="100"/>
        </p:scale>
        <p:origin x="5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6361B24-7FF0-483E-8C4C-5EAA8254A008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76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41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6361B24-7FF0-483E-8C4C-5EAA8254A008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169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6361B24-7FF0-483E-8C4C-5EAA8254A008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585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6361B24-7FF0-483E-8C4C-5EAA8254A008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866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08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624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780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6361B24-7FF0-483E-8C4C-5EAA8254A008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424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27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6361B24-7FF0-483E-8C4C-5EAA8254A008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74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59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705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39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57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55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11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B24-7FF0-483E-8C4C-5EAA8254A008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3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6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Образовательная программа дошкольного образования МБДОУ «УНДС</a:t>
            </a:r>
            <a:br>
              <a:rPr lang="ru-RU" sz="60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6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№3 «Сказка»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70520" y="4085701"/>
            <a:ext cx="3902150" cy="685800"/>
          </a:xfrm>
        </p:spPr>
        <p:txBody>
          <a:bodyPr>
            <a:noAutofit/>
          </a:bodyPr>
          <a:lstStyle/>
          <a:p>
            <a:r>
              <a:rPr lang="ru-RU" sz="2400" dirty="0"/>
              <a:t>Краткая презентация </a:t>
            </a:r>
          </a:p>
        </p:txBody>
      </p:sp>
    </p:spTree>
    <p:extLst>
      <p:ext uri="{BB962C8B-B14F-4D97-AF65-F5344CB8AC3E}">
        <p14:creationId xmlns:p14="http://schemas.microsoft.com/office/powerpoint/2010/main" val="2276538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456029"/>
            <a:ext cx="11674549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/>
              <a:t>Организация режима пребывания детей</a:t>
            </a:r>
            <a:br>
              <a:rPr lang="ru-RU" sz="4400" dirty="0"/>
            </a:br>
            <a:r>
              <a:rPr lang="ru-RU" sz="4400" dirty="0"/>
              <a:t>В ДОУ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274907"/>
          </a:xfrm>
        </p:spPr>
        <p:txBody>
          <a:bodyPr>
            <a:normAutofit/>
          </a:bodyPr>
          <a:lstStyle/>
          <a:p>
            <a:r>
              <a:rPr lang="ru-RU" sz="3000" dirty="0"/>
              <a:t>Режим работы: 10,5-ти часовое пребывание воспитанников при 5-ти дневной рабочей неделе.</a:t>
            </a:r>
          </a:p>
          <a:p>
            <a:pPr fontAlgn="t"/>
            <a:r>
              <a:rPr lang="ru-RU" sz="3000" dirty="0"/>
              <a:t>Работа по реализации ОП ДО проводится в течение года и делится на два периода:</a:t>
            </a:r>
            <a:br>
              <a:rPr lang="ru-RU" sz="3000" dirty="0"/>
            </a:br>
            <a:r>
              <a:rPr lang="ru-RU" sz="3000" dirty="0"/>
              <a:t>- первый период (с 1 сентября по 31 мая);</a:t>
            </a:r>
            <a:br>
              <a:rPr lang="ru-RU" sz="3000" dirty="0"/>
            </a:br>
            <a:r>
              <a:rPr lang="ru-RU" sz="3000" dirty="0"/>
              <a:t>- второй период (с 1 июня по 31 августа)</a:t>
            </a:r>
          </a:p>
        </p:txBody>
      </p:sp>
    </p:spTree>
    <p:extLst>
      <p:ext uri="{BB962C8B-B14F-4D97-AF65-F5344CB8AC3E}">
        <p14:creationId xmlns:p14="http://schemas.microsoft.com/office/powerpoint/2010/main" val="1610909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0232" y="477739"/>
            <a:ext cx="10320670" cy="1295400"/>
          </a:xfrm>
        </p:spPr>
        <p:txBody>
          <a:bodyPr>
            <a:normAutofit fontScale="90000"/>
          </a:bodyPr>
          <a:lstStyle/>
          <a:p>
            <a:r>
              <a:rPr lang="ru-RU" sz="4400" dirty="0"/>
              <a:t>Возрастные</a:t>
            </a:r>
            <a:r>
              <a:rPr lang="ru-RU" dirty="0"/>
              <a:t> и иные категории детей, на которых ориентирована ПРОГРАММА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206996" y="1508758"/>
            <a:ext cx="8364772" cy="528762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В ДОУ функционируют 5 возрастных групп</a:t>
            </a:r>
            <a:endParaRPr lang="ru-RU" sz="2000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763A509-1E82-EFC6-6167-63F8EC888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989968"/>
              </p:ext>
            </p:extLst>
          </p:nvPr>
        </p:nvGraphicFramePr>
        <p:xfrm>
          <a:off x="460744" y="2166381"/>
          <a:ext cx="11270511" cy="465633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4486938">
                  <a:extLst>
                    <a:ext uri="{9D8B030D-6E8A-4147-A177-3AD203B41FA5}">
                      <a16:colId xmlns:a16="http://schemas.microsoft.com/office/drawing/2014/main" val="3007760783"/>
                    </a:ext>
                  </a:extLst>
                </a:gridCol>
                <a:gridCol w="1541721">
                  <a:extLst>
                    <a:ext uri="{9D8B030D-6E8A-4147-A177-3AD203B41FA5}">
                      <a16:colId xmlns:a16="http://schemas.microsoft.com/office/drawing/2014/main" val="1949682002"/>
                    </a:ext>
                  </a:extLst>
                </a:gridCol>
                <a:gridCol w="2434856">
                  <a:extLst>
                    <a:ext uri="{9D8B030D-6E8A-4147-A177-3AD203B41FA5}">
                      <a16:colId xmlns:a16="http://schemas.microsoft.com/office/drawing/2014/main" val="3520931359"/>
                    </a:ext>
                  </a:extLst>
                </a:gridCol>
                <a:gridCol w="1265274">
                  <a:extLst>
                    <a:ext uri="{9D8B030D-6E8A-4147-A177-3AD203B41FA5}">
                      <a16:colId xmlns:a16="http://schemas.microsoft.com/office/drawing/2014/main" val="2937245448"/>
                    </a:ext>
                  </a:extLst>
                </a:gridCol>
                <a:gridCol w="1541722">
                  <a:extLst>
                    <a:ext uri="{9D8B030D-6E8A-4147-A177-3AD203B41FA5}">
                      <a16:colId xmlns:a16="http://schemas.microsoft.com/office/drawing/2014/main" val="1345591953"/>
                    </a:ext>
                  </a:extLst>
                </a:gridCol>
              </a:tblGrid>
              <a:tr h="2982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Группа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Возраст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Направленность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Кол-во групп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Предельная наполняемость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3274246"/>
                  </a:ext>
                </a:extLst>
              </a:tr>
              <a:tr h="76756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Группа раннего </a:t>
                      </a:r>
                      <a:r>
                        <a:rPr lang="ru-RU" sz="1600" dirty="0" err="1">
                          <a:effectLst/>
                        </a:rPr>
                        <a:t>возраста«Колобок</a:t>
                      </a:r>
                      <a:r>
                        <a:rPr lang="ru-RU" sz="1600" dirty="0">
                          <a:effectLst/>
                        </a:rPr>
                        <a:t>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1-3 лет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Общеразвивающая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9655761"/>
                  </a:ext>
                </a:extLst>
              </a:tr>
              <a:tr h="7675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Младшая группа «Гномики»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3-4 года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Общеразвивающая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5854941"/>
                  </a:ext>
                </a:extLst>
              </a:tr>
              <a:tr h="7675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Средняя группа «Буратино»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4-5 лет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Общеразвивающая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86645"/>
                  </a:ext>
                </a:extLst>
              </a:tr>
              <a:tr h="76756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Старшая группа «Алладин»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5-6 лет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Общеразвивающая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0824382"/>
                  </a:ext>
                </a:extLst>
              </a:tr>
              <a:tr h="76756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Подготовительная к школе группа Бэмби»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6-7 лет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Общеразвивающая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25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7187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089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77" y="572987"/>
            <a:ext cx="10619801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/>
              <a:t>Взаимодействие педагогического коллектива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78" y="2097157"/>
            <a:ext cx="10432113" cy="3965713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>
                <a:solidFill>
                  <a:schemeClr val="accent1"/>
                </a:solidFill>
              </a:rPr>
              <a:t>Основная цель</a:t>
            </a:r>
            <a:r>
              <a:rPr lang="ru-RU" sz="3000" dirty="0">
                <a:solidFill>
                  <a:schemeClr val="accent1"/>
                </a:solidFill>
              </a:rPr>
              <a:t> </a:t>
            </a:r>
            <a:r>
              <a:rPr lang="ru-RU" sz="3000" dirty="0"/>
              <a:t>взаимодействия педагогов с семьей –  обеспечить: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психолого-педагогическую поддержку семьи и повышение компетентности родителей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единства подходов к воспитанию и обучению детей в условиях ДОО и семьи;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повышение воспитательного потенциала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339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944" y="392233"/>
            <a:ext cx="10687493" cy="1293028"/>
          </a:xfrm>
        </p:spPr>
        <p:txBody>
          <a:bodyPr>
            <a:normAutofit fontScale="90000"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01438" y="1845733"/>
            <a:ext cx="11555883" cy="4405436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>
                <a:solidFill>
                  <a:schemeClr val="accent1"/>
                </a:solidFill>
              </a:rPr>
              <a:t>принципы</a:t>
            </a:r>
            <a:r>
              <a:rPr lang="ru-RU" sz="2800" dirty="0"/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приоритет семьи в воспитании, обучении и развитии ребенка;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открытость;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взаимное доверие, уважение и доброжелательность во взаимоотношениях педагогов и родителей;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индивидуально-дифференцированный подход к каждой семье;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err="1"/>
              <a:t>возрастосообразность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967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099" y="307173"/>
            <a:ext cx="11399836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/>
              <a:t>Направления работы с семьями ВОСПИТАННИКОВ 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293937" y="1888453"/>
            <a:ext cx="2970258" cy="356734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err="1"/>
              <a:t>Диагностико</a:t>
            </a:r>
            <a:r>
              <a:rPr lang="ru-RU" sz="2400" dirty="0"/>
              <a:t>-аналитическое 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 rot="16200000">
            <a:off x="3808688" y="2725404"/>
            <a:ext cx="484632" cy="1339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AC48A1-6E60-046C-E1E1-E1EAF42BFDA3}"/>
              </a:ext>
            </a:extLst>
          </p:cNvPr>
          <p:cNvSpPr txBox="1">
            <a:spLocks/>
          </p:cNvSpPr>
          <p:nvPr/>
        </p:nvSpPr>
        <p:spPr>
          <a:xfrm>
            <a:off x="4837813" y="1819341"/>
            <a:ext cx="7060250" cy="36364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Включает получение 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данных: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14300" lvl="0"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семье каждого обучающегося, ее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запросах в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отношении охраны здоровья 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ребенка;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14300"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уровне психолого-педагогической компетентности родителей;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14300" lvl="0"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планирование работы с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семьей с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учетом результатов проведенного анализа;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согласование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воспитательных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2843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92163" y="306388"/>
            <a:ext cx="11399837" cy="12938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/>
              <a:t>Направления работы с семьями ВОСПИТАННИКОВ 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4294967295"/>
          </p:nvPr>
        </p:nvSpPr>
        <p:spPr>
          <a:xfrm>
            <a:off x="0" y="1889125"/>
            <a:ext cx="2970213" cy="3567113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/>
              <a:t>Просветительское</a:t>
            </a:r>
          </a:p>
          <a:p>
            <a:pPr marL="0" indent="0" algn="ctr">
              <a:buNone/>
            </a:pPr>
            <a:r>
              <a:rPr lang="ru-RU" sz="2400" dirty="0"/>
              <a:t>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 rot="16200000">
            <a:off x="3808688" y="2725404"/>
            <a:ext cx="484632" cy="1339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AC48A1-6E60-046C-E1E1-E1EAF42BFDA3}"/>
              </a:ext>
            </a:extLst>
          </p:cNvPr>
          <p:cNvSpPr txBox="1">
            <a:spLocks/>
          </p:cNvSpPr>
          <p:nvPr/>
        </p:nvSpPr>
        <p:spPr>
          <a:xfrm>
            <a:off x="4837813" y="1819341"/>
            <a:ext cx="7060250" cy="43050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Просвещение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вопросам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14300" lvl="0"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особенностей психофизиологического 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психического развития детей младенческого, раннего 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дошкольного возраста;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14300" lvl="0"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выбора эффективных методов обучения 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 детей определенного возраста;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14300" lvl="0"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ознакомления с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актуальной информацией 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государственной политике в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области дошкольного образования, включая информирование 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мерах господдержки семьям с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детьми дошкольного возраста;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14300" lvl="0"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информирования об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особенностях реализуемой в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ДОО образовательной программы;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14300" lvl="0"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условий пребывания ребенка в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группе ДОО;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содержания 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методов образовательной работы с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детьми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92435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099" y="307173"/>
            <a:ext cx="11399836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/>
              <a:t>Направления работы с семьями ВОСПИТАННИКОВ 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293937" y="1888453"/>
            <a:ext cx="2970258" cy="356734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/>
              <a:t>Консультационное 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 rot="16200000">
            <a:off x="3808688" y="2725404"/>
            <a:ext cx="484632" cy="1339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AC48A1-6E60-046C-E1E1-E1EAF42BFDA3}"/>
              </a:ext>
            </a:extLst>
          </p:cNvPr>
          <p:cNvSpPr txBox="1">
            <a:spLocks/>
          </p:cNvSpPr>
          <p:nvPr/>
        </p:nvSpPr>
        <p:spPr>
          <a:xfrm>
            <a:off x="4837813" y="1819341"/>
            <a:ext cx="7060250" cy="43050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14300" lvl="0"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вопросам их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взаимодействия с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ребенком, преодоления возникающих проблем воспитания 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обучения детей, в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том числе с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особыми образовательными потребностями (ООП) в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условиях семьи;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14300" lvl="0"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особенностях поведения 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взаимодействия ребенка со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сверстниками 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педагогом;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14300" lvl="0"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возникающих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проблемных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ситуациях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14300" lvl="0"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способах воспитания 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построения продуктивного взаимодействия с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детьми младенческого, раннего 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дошкольного возраста;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способах организации 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участия в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детских деятельностях, об образовательном процессе 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77249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49250"/>
            <a:ext cx="11728450" cy="12938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/>
              <a:t>Основные практические формы взаимодействия с семьей</a:t>
            </a: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EB8183AC-E3BA-769C-C357-274F4E89A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259100"/>
              </p:ext>
            </p:extLst>
          </p:nvPr>
        </p:nvGraphicFramePr>
        <p:xfrm>
          <a:off x="685800" y="1733107"/>
          <a:ext cx="10820400" cy="477564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val="2153217422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val="4110795959"/>
                    </a:ext>
                  </a:extLst>
                </a:gridCol>
              </a:tblGrid>
              <a:tr h="533877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Этапы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Формы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4205174245"/>
                  </a:ext>
                </a:extLst>
              </a:tr>
              <a:tr h="533877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Знакомство с семьей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Встречи-знакомства, анкетирование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1730464174"/>
                  </a:ext>
                </a:extLst>
              </a:tr>
              <a:tr h="1587005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Информирование родителей о</a:t>
                      </a:r>
                      <a:r>
                        <a:rPr lang="en-US" sz="1600">
                          <a:effectLst/>
                        </a:rPr>
                        <a:t> </a:t>
                      </a:r>
                      <a:r>
                        <a:rPr lang="ru-RU" sz="1600">
                          <a:effectLst/>
                        </a:rPr>
                        <a:t>ходе образовательной деятельности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Дни открытых дверей, индивидуальные и</a:t>
                      </a:r>
                      <a:r>
                        <a:rPr lang="en-US" sz="1600">
                          <a:effectLst/>
                        </a:rPr>
                        <a:t> </a:t>
                      </a:r>
                      <a:r>
                        <a:rPr lang="ru-RU" sz="1600">
                          <a:effectLst/>
                        </a:rPr>
                        <a:t>групповые консультации, родительские собрания, информационные стенды, создание памяток, сайт ДОО, организация выставок детского творчества, приглашение родителей на</a:t>
                      </a:r>
                      <a:r>
                        <a:rPr lang="en-US" sz="1600">
                          <a:effectLst/>
                        </a:rPr>
                        <a:t> </a:t>
                      </a:r>
                      <a:r>
                        <a:rPr lang="ru-RU" sz="1600">
                          <a:effectLst/>
                        </a:rPr>
                        <a:t>детские концерты и</a:t>
                      </a:r>
                      <a:r>
                        <a:rPr lang="en-US" sz="1600">
                          <a:effectLst/>
                        </a:rPr>
                        <a:t> </a:t>
                      </a:r>
                      <a:r>
                        <a:rPr lang="ru-RU" sz="1600">
                          <a:effectLst/>
                        </a:rPr>
                        <a:t>праздники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1096379953"/>
                  </a:ext>
                </a:extLst>
              </a:tr>
              <a:tr h="884920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Просвещение родителей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Лекции, семинары, семинары-практикумы, мастер-классы, тренинги, создание родительской библиотеки в</a:t>
                      </a:r>
                      <a:r>
                        <a:rPr lang="en-US" sz="1600">
                          <a:effectLst/>
                        </a:rPr>
                        <a:t> </a:t>
                      </a:r>
                      <a:r>
                        <a:rPr lang="ru-RU" sz="1600">
                          <a:effectLst/>
                        </a:rPr>
                        <a:t>группах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1902541831"/>
                  </a:ext>
                </a:extLst>
              </a:tr>
              <a:tr h="1235962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Совместная деятельность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Привлечение родителей к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ru-RU" sz="1600" dirty="0">
                          <a:effectLst/>
                        </a:rPr>
                        <a:t>участию в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ru-RU" sz="1600" dirty="0">
                          <a:effectLst/>
                        </a:rPr>
                        <a:t>занятиях, акциях, экскурсиях, конкурсах, субботниках, в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ru-RU" sz="1600" dirty="0">
                          <a:effectLst/>
                        </a:rPr>
                        <a:t>детской исследовательской и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ru-RU" sz="1600" dirty="0">
                          <a:effectLst/>
                        </a:rPr>
                        <a:t>проектной деятельности, в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ru-RU" sz="1600" dirty="0">
                          <a:effectLst/>
                        </a:rPr>
                        <a:t>разработке проектов, кружковой работе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1500329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9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627321" y="2395538"/>
            <a:ext cx="4413250" cy="154692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627321" y="3984945"/>
            <a:ext cx="4413250" cy="1317625"/>
          </a:xfrm>
        </p:spPr>
        <p:txBody>
          <a:bodyPr/>
          <a:lstStyle/>
          <a:p>
            <a:pPr algn="ctr"/>
            <a:r>
              <a:rPr lang="ru-RU" sz="2400" dirty="0"/>
              <a:t>утвержден приказом Минобрнауки России</a:t>
            </a:r>
            <a:br>
              <a:rPr lang="ru-RU" sz="2400" dirty="0"/>
            </a:br>
            <a:r>
              <a:rPr lang="ru-RU" sz="2400" dirty="0"/>
              <a:t>от 17.10.2013 № 1155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7023839" y="2395538"/>
            <a:ext cx="4413250" cy="154692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Федеральная образовательная программа дошкольного образования </a:t>
            </a:r>
          </a:p>
        </p:txBody>
      </p:sp>
      <p:sp>
        <p:nvSpPr>
          <p:cNvPr id="8" name="Стрелка вниз 7"/>
          <p:cNvSpPr/>
          <p:nvPr/>
        </p:nvSpPr>
        <p:spPr>
          <a:xfrm rot="3042639">
            <a:off x="3090569" y="1303201"/>
            <a:ext cx="484632" cy="892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8679439">
            <a:off x="8081640" y="1295444"/>
            <a:ext cx="484632" cy="89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6819133" y="3984945"/>
            <a:ext cx="4328094" cy="13186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>
                <a:solidFill>
                  <a:schemeClr val="tx1"/>
                </a:solidFill>
              </a:rPr>
              <a:t>утверждена приказом Минпросвещения России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от 25.11.2022 № 1028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1A6E14-7C94-BFA7-9762-00BBD32D4C0B}"/>
              </a:ext>
            </a:extLst>
          </p:cNvPr>
          <p:cNvSpPr txBox="1"/>
          <p:nvPr/>
        </p:nvSpPr>
        <p:spPr>
          <a:xfrm>
            <a:off x="1974927" y="504861"/>
            <a:ext cx="117064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ОСНОВАНИЯ ДЛЯ РАЗРАБОТКИ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121825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4592CF-FE41-E948-8085-4CB2DA5D3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04" y="519824"/>
            <a:ext cx="8610600" cy="1293028"/>
          </a:xfrm>
        </p:spPr>
        <p:txBody>
          <a:bodyPr/>
          <a:lstStyle/>
          <a:p>
            <a:r>
              <a:rPr lang="ru-RU" dirty="0"/>
              <a:t>Цель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90ED75-7F0F-D061-BF66-729C98BDA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12852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азностороннее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период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детства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учетом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возрастных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индивидуальных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особенностей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основе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духовно-нравственных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ценностей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российского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народа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исторических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национально-культурных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традиций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26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4592CF-FE41-E948-8085-4CB2DA5D3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04" y="519824"/>
            <a:ext cx="8610600" cy="1293028"/>
          </a:xfrm>
        </p:spPr>
        <p:txBody>
          <a:bodyPr/>
          <a:lstStyle/>
          <a:p>
            <a:r>
              <a:rPr lang="ru-RU" dirty="0"/>
              <a:t>Задачи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90ED75-7F0F-D061-BF66-729C98BDA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12852"/>
            <a:ext cx="10820400" cy="4970720"/>
          </a:xfrm>
        </p:spPr>
        <p:txBody>
          <a:bodyPr>
            <a:normAutofit fontScale="85000" lnSpcReduction="10000"/>
          </a:bodyPr>
          <a:lstStyle/>
          <a:p>
            <a:pPr marL="342900" marR="114300" lvl="0" indent="-342900" algn="just">
              <a:spcAft>
                <a:spcPts val="5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обеспечить единое содержание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и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планируемых результатов освоения образовательной программы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ДО;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143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приобщить детей к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базовым ценностям российского народа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жизнь, достоинство, права и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взаимоуважение, историческая память и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преемственность поколений, единство народов России, создание условий для формирования ценностного отношения к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окружающему миру, становления опыта действий и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поступков на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основе осмысления ценностей;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143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структурировать содержание образовательной деятельности на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основе учета возрастных и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индивидуальных особенностей развития;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143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создать условия для равного доступа к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образованию для всех детей дошкольного возраста с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учетом разнообразия образовательных потребностей и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индивидуальных возможностей;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143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обеспечить охрану и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укрепление физического и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психического здоровья детей, в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том числе их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эмоционального благополучия;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143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обеспечить развитие физических, личностных, нравственных качеств и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 патриотизма, интеллектуальных и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художественно-творческих способностей ребенка, его инициативности, самостоятельности и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ответственности;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143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обеспечить психолого-педагогическую поддержку семьи и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компетентности родителей в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вопросах воспитания, обучения и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развития, охраны и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укрепления здоровья детей, обеспечения их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безопасности;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14300" lvl="0" indent="-342900" algn="just">
              <a:spcBef>
                <a:spcPts val="500"/>
              </a:spcBef>
              <a:spcAft>
                <a:spcPts val="5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обеспечить достижение детьми на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этапе завершения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уровня развития, необходимого и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достаточного для успешного освоения ими образовательных программ начального общего образования.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038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28466"/>
            <a:ext cx="8610600" cy="1293028"/>
          </a:xfrm>
        </p:spPr>
        <p:txBody>
          <a:bodyPr/>
          <a:lstStyle/>
          <a:p>
            <a:r>
              <a:rPr lang="ru-RU" dirty="0"/>
              <a:t>РАЗДЕЛЫ ПРОГАММЫ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7100" y="2167604"/>
            <a:ext cx="361821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/>
              <a:t>Три основных раздела</a:t>
            </a: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7153617" y="242826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F049E5-D999-413A-AE8D-196EF42AB601}"/>
              </a:ext>
            </a:extLst>
          </p:cNvPr>
          <p:cNvSpPr txBox="1"/>
          <p:nvPr/>
        </p:nvSpPr>
        <p:spPr>
          <a:xfrm>
            <a:off x="550243" y="1504272"/>
            <a:ext cx="556817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Целевой раздел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Содержательный раздел 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Организационный раздел</a:t>
            </a:r>
          </a:p>
        </p:txBody>
      </p:sp>
    </p:spTree>
    <p:extLst>
      <p:ext uri="{BB962C8B-B14F-4D97-AF65-F5344CB8AC3E}">
        <p14:creationId xmlns:p14="http://schemas.microsoft.com/office/powerpoint/2010/main" val="1902701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C17B24-A9BE-792B-7508-54681651D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3926" y="179582"/>
            <a:ext cx="4846674" cy="1293028"/>
          </a:xfrm>
        </p:spPr>
        <p:txBody>
          <a:bodyPr/>
          <a:lstStyle/>
          <a:p>
            <a:r>
              <a:rPr lang="ru-RU" dirty="0"/>
              <a:t>ЦЕЛЕВОЙ РАЗДЕЛ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D53BFC-D829-D3C8-08C2-E2D530F13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9769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 в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себя пояснительную записку 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планируемые результаты освоения программы.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Результаты освоения образовательной программы представлены в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виде целевых ориентиров образования в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раннем детстве, целевых ориентиров дошкольного образования, которые представляют собой социально-нормативные возрастные характеристики возможных достижений ребенка на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этапе завершения уровня дошкольного образования. 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Также входят подходы к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проведению педагогической диагностики достижений планируемых результатов 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значимые для разработки 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 Программы характеристики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особенности развития детей.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214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C17B24-A9BE-792B-7508-54681651D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949" y="190214"/>
            <a:ext cx="6804837" cy="1293028"/>
          </a:xfrm>
        </p:spPr>
        <p:txBody>
          <a:bodyPr/>
          <a:lstStyle/>
          <a:p>
            <a:r>
              <a:rPr lang="ru-RU" dirty="0"/>
              <a:t>СОДЕРЖАТЕЛЬНЫЙ РАЗДЕЛ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D53BFC-D829-D3C8-08C2-E2D530F13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3242"/>
            <a:ext cx="10820400" cy="497391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Включает задачи 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образовательной деятельности для всех возрастных групп по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пяти образовательным областям:</a:t>
            </a:r>
          </a:p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"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Социальнокоммуникативное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развитие" ;</a:t>
            </a:r>
          </a:p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 "Познавательное развитие«;</a:t>
            </a:r>
          </a:p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"Речевое развитие«; "Художественно-эстетическое развитие«;</a:t>
            </a:r>
          </a:p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"Физическое развитие"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разделе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описаны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143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формы, способы, методы реализации программы;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143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образовательной деятельности разных видов 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культурных практик;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143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способы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поддержки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детской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инициативы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143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педагогического коллектива с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семьями;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143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коррекционно-развивающая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рабочая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937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C17B24-A9BE-792B-7508-54681651D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150" y="0"/>
            <a:ext cx="8771860" cy="1293028"/>
          </a:xfrm>
        </p:spPr>
        <p:txBody>
          <a:bodyPr/>
          <a:lstStyle/>
          <a:p>
            <a:r>
              <a:rPr lang="ru-RU" dirty="0"/>
              <a:t>ОРГАНИЗАЦИОННЫЙ РАЗДЕЛ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D53BFC-D829-D3C8-08C2-E2D530F13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3242"/>
            <a:ext cx="10820400" cy="4973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ключа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т: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143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 реализации Программы;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143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развивающей предметно-пространственной среды;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143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Программы 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обеспеченность методическими материалами 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средствами обучения 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143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примерный перечень литературных, музыкальных, художественных, анимационных произведений для реализации Программы;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143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кадровое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143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режим 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распорядок дня в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возрастных группах;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календарный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воспитательной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691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E306A6E-98FB-0F6D-BB70-37B1C5EAE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879" y="466661"/>
            <a:ext cx="8610600" cy="1293028"/>
          </a:xfrm>
        </p:spPr>
        <p:txBody>
          <a:bodyPr/>
          <a:lstStyle/>
          <a:p>
            <a:r>
              <a:rPr lang="ru-RU" sz="4000" dirty="0"/>
              <a:t>Соотношение частей ОП ДО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93B3753-621C-6936-D5E2-915B6079C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7322" y="1631033"/>
            <a:ext cx="5334000" cy="4024125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000" dirty="0"/>
              <a:t>Обязательная часть Программы разработана в соответствии с ФГОС ДО и оформлена в виде ссылок на ФОП ДО</a:t>
            </a:r>
          </a:p>
          <a:p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01B3D213-3C80-C70A-1294-D7B9457D8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0177" y="1631033"/>
            <a:ext cx="5334000" cy="4024125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000" dirty="0"/>
              <a:t>Часть, формируемая участниками образовательных отношений, представлена парциальными и авторскими программами, которые отражают специфику национальных, социокультурных и региональных условий</a:t>
            </a:r>
          </a:p>
          <a:p>
            <a:endParaRPr lang="ru-RU" dirty="0"/>
          </a:p>
        </p:txBody>
      </p:sp>
      <p:sp>
        <p:nvSpPr>
          <p:cNvPr id="8" name="Стрелка вправо 6">
            <a:extLst>
              <a:ext uri="{FF2B5EF4-FFF2-40B4-BE49-F238E27FC236}">
                <a16:creationId xmlns:a16="http://schemas.microsoft.com/office/drawing/2014/main" id="{D9300E9C-A4E5-9A69-C4D8-46A2F1B6A16A}"/>
              </a:ext>
            </a:extLst>
          </p:cNvPr>
          <p:cNvSpPr/>
          <p:nvPr/>
        </p:nvSpPr>
        <p:spPr>
          <a:xfrm rot="16200000">
            <a:off x="2701357" y="4288501"/>
            <a:ext cx="648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6">
            <a:extLst>
              <a:ext uri="{FF2B5EF4-FFF2-40B4-BE49-F238E27FC236}">
                <a16:creationId xmlns:a16="http://schemas.microsoft.com/office/drawing/2014/main" id="{507E25CD-FAAC-9EFA-E8CB-3381B6A5E866}"/>
              </a:ext>
            </a:extLst>
          </p:cNvPr>
          <p:cNvSpPr/>
          <p:nvPr/>
        </p:nvSpPr>
        <p:spPr>
          <a:xfrm rot="16200000">
            <a:off x="8382687" y="4288501"/>
            <a:ext cx="648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9FC16E-9522-B263-CB73-AECC30CC9691}"/>
              </a:ext>
            </a:extLst>
          </p:cNvPr>
          <p:cNvSpPr txBox="1"/>
          <p:nvPr/>
        </p:nvSpPr>
        <p:spPr>
          <a:xfrm>
            <a:off x="1112118" y="5167516"/>
            <a:ext cx="431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Составляет не менее 60% Программы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76B229-8A37-3F9F-3963-89E9FC8D1FA1}"/>
              </a:ext>
            </a:extLst>
          </p:cNvPr>
          <p:cNvSpPr txBox="1"/>
          <p:nvPr/>
        </p:nvSpPr>
        <p:spPr>
          <a:xfrm>
            <a:off x="6683449" y="5111638"/>
            <a:ext cx="431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Составляет не более 40% Программы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BFCE7D-3D08-F4D4-6E5D-9D601BC8D3DE}"/>
              </a:ext>
            </a:extLst>
          </p:cNvPr>
          <p:cNvSpPr txBox="1"/>
          <p:nvPr/>
        </p:nvSpPr>
        <p:spPr>
          <a:xfrm>
            <a:off x="3742660" y="5943600"/>
            <a:ext cx="6081824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 эти части Программы являются взаимодополняющими.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682276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</TotalTime>
  <Words>1133</Words>
  <Application>Microsoft Office PowerPoint</Application>
  <PresentationFormat>Широкоэкранный</PresentationFormat>
  <Paragraphs>138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Calibri</vt:lpstr>
      <vt:lpstr>Cambria</vt:lpstr>
      <vt:lpstr>Cambria Math</vt:lpstr>
      <vt:lpstr>Georgia</vt:lpstr>
      <vt:lpstr>Symbol</vt:lpstr>
      <vt:lpstr>Times New Roman</vt:lpstr>
      <vt:lpstr>Wingdings</vt:lpstr>
      <vt:lpstr>След самолета</vt:lpstr>
      <vt:lpstr>        Образовательная программа дошкольного образования МБДОУ «УНДС           №3 «Сказка» </vt:lpstr>
      <vt:lpstr>Презентация PowerPoint</vt:lpstr>
      <vt:lpstr>Цель программы</vt:lpstr>
      <vt:lpstr>Задачи программы</vt:lpstr>
      <vt:lpstr>РАЗДЕЛЫ ПРОГАММЫ</vt:lpstr>
      <vt:lpstr>ЦЕЛЕВОЙ РАЗДЕЛ</vt:lpstr>
      <vt:lpstr>СОДЕРЖАТЕЛЬНЫЙ РАЗДЕЛ</vt:lpstr>
      <vt:lpstr>ОРГАНИЗАЦИОННЫЙ РАЗДЕЛ</vt:lpstr>
      <vt:lpstr>Соотношение частей ОП ДО</vt:lpstr>
      <vt:lpstr>Организация режима пребывания детей В ДОУ</vt:lpstr>
      <vt:lpstr>Возрастные и иные категории детей, на которых ориентирована ПРОГРАММА</vt:lpstr>
      <vt:lpstr>Взаимодействие педагогического коллектива с семьями воспитанников</vt:lpstr>
      <vt:lpstr>Взаимодействие педагогического коллектива с семьями воспитанников</vt:lpstr>
      <vt:lpstr>Направления работы с семьями ВОСПИТАННИКОВ </vt:lpstr>
      <vt:lpstr>Направления работы с семьями ВОСПИТАННИКОВ </vt:lpstr>
      <vt:lpstr>Направления работы с семьями ВОСПИТАННИКОВ </vt:lpstr>
      <vt:lpstr>Основные практические формы взаимодействия с семьей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</dc:title>
  <dc:creator>Менькова Нина Николаевна</dc:creator>
  <cp:lastModifiedBy>Сказка</cp:lastModifiedBy>
  <cp:revision>16</cp:revision>
  <dcterms:created xsi:type="dcterms:W3CDTF">2023-05-23T07:08:07Z</dcterms:created>
  <dcterms:modified xsi:type="dcterms:W3CDTF">2023-08-24T04:24:11Z</dcterms:modified>
</cp:coreProperties>
</file>