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Lst>
  <p:sldIdLst>
    <p:sldId id="262" r:id="rId2"/>
    <p:sldId id="287" r:id="rId3"/>
    <p:sldId id="288" r:id="rId4"/>
    <p:sldId id="320" r:id="rId5"/>
    <p:sldId id="289" r:id="rId6"/>
    <p:sldId id="321" r:id="rId7"/>
    <p:sldId id="293" r:id="rId8"/>
    <p:sldId id="322" r:id="rId9"/>
    <p:sldId id="323" r:id="rId10"/>
    <p:sldId id="291" r:id="rId11"/>
    <p:sldId id="292" r:id="rId12"/>
    <p:sldId id="294" r:id="rId13"/>
    <p:sldId id="295" r:id="rId14"/>
    <p:sldId id="298" r:id="rId15"/>
    <p:sldId id="297" r:id="rId16"/>
    <p:sldId id="300" r:id="rId17"/>
    <p:sldId id="299" r:id="rId18"/>
    <p:sldId id="301" r:id="rId19"/>
    <p:sldId id="303" r:id="rId20"/>
    <p:sldId id="309" r:id="rId21"/>
    <p:sldId id="302" r:id="rId22"/>
    <p:sldId id="306" r:id="rId23"/>
    <p:sldId id="307" r:id="rId24"/>
    <p:sldId id="308" r:id="rId25"/>
    <p:sldId id="311" r:id="rId26"/>
    <p:sldId id="312" r:id="rId27"/>
    <p:sldId id="315" r:id="rId28"/>
    <p:sldId id="314" r:id="rId29"/>
    <p:sldId id="313" r:id="rId30"/>
    <p:sldId id="316" r:id="rId31"/>
    <p:sldId id="318" r:id="rId32"/>
    <p:sldId id="319" r:id="rId33"/>
    <p:sldId id="317"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44E93C-F02C-1D16-3020-04397644C85B}"/>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1D35BFE9-C110-C93C-BFDD-A6A273F05A5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5AAA6E1C-0ADD-1674-BDEE-99EC81CAFFBC}"/>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823229CA-5DFB-E336-4E83-74551DB3DB2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B5E5C14-E969-ECEA-6C37-FAA3A620459C}"/>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16629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20CB35-8909-19D4-7FCB-6C370428E45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F18FE4B-0447-8144-A7D7-E9B1E7CCB41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964D99F-B186-EA50-1D29-86C55B410106}"/>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A50098B1-345B-073D-B5AA-31AEFA9389F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004472-55FB-8964-F693-338E96D2385B}"/>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224863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555C536-7DEF-9808-1B43-E40F28543CD7}"/>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21CDDB0-96AA-2D10-5106-0B10043259F7}"/>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A555517-7174-A0E2-9601-9AF267796B09}"/>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1A06A7AE-C6F5-FC4B-F053-080B4324DA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597D33-925C-57E1-BC0E-CE0BDADE9DD4}"/>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124185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F2AC38-C7E5-E4F0-B3DE-19DBA1CF7E0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763D4A1-579F-788C-0AFE-AB118D2C74F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F58B44C-3421-3B08-B001-250154EC3263}"/>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5CAE30E9-B091-38B3-CD61-9FBB749D83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7BC59C-4068-97B1-1DC2-D1E9469977FD}"/>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269069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00019E-176F-683B-E54D-B11BF0E5ED16}"/>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4DC2EAEC-7919-CA97-EBBF-D00A0107A4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3A732F6-1744-0F40-1F46-51CF47EEFC6E}"/>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DE7A70AD-DB49-D877-F660-9BC73158F2B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4B6FB34-EC95-02C3-3396-D80CCEB07BD0}"/>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111881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D88D84-DBB5-F695-3180-D3D7495999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BB0ADC2-3655-092E-9500-05C5AF2819B6}"/>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1F50A73-220B-9728-23B2-D2A59574B6FA}"/>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C0449D6-E6E4-A5B8-8492-15B4BF8E76AA}"/>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6" name="Нижний колонтитул 5">
            <a:extLst>
              <a:ext uri="{FF2B5EF4-FFF2-40B4-BE49-F238E27FC236}">
                <a16:creationId xmlns:a16="http://schemas.microsoft.com/office/drawing/2014/main" id="{B11ED913-D438-8007-3D88-F0449D425E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02BB812-D0AA-5BD0-BFB2-6A4DF7138BE4}"/>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405847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B9840-32CD-95E7-80F9-A8EE0EB4A0CF}"/>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2D3E862-090D-0B00-968A-A4C6B6C8A73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C1352514-F4BB-1FA1-A2A6-EE560C71EE4F}"/>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6B5A7BE-16C0-D6D3-C1F9-12AE044ADB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319CD6B8-FEA0-F823-36B2-75A57774C8E2}"/>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7993D6E-CAF0-4097-3337-9FB39286906A}"/>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8" name="Нижний колонтитул 7">
            <a:extLst>
              <a:ext uri="{FF2B5EF4-FFF2-40B4-BE49-F238E27FC236}">
                <a16:creationId xmlns:a16="http://schemas.microsoft.com/office/drawing/2014/main" id="{568E24EA-AE73-ABD7-A675-E5348D710DC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17340E7-4A35-7C5C-EF62-F83DD00D3CFA}"/>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187604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8D2358-1BEA-60FB-8A1F-4913AF77751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37D7AC1-6A7A-A296-6683-97EB3B75C84F}"/>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4" name="Нижний колонтитул 3">
            <a:extLst>
              <a:ext uri="{FF2B5EF4-FFF2-40B4-BE49-F238E27FC236}">
                <a16:creationId xmlns:a16="http://schemas.microsoft.com/office/drawing/2014/main" id="{F5539D03-D31A-985E-04F0-036991F9795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1450D42-413F-3DD8-5BB9-6B47B83683EA}"/>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424009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365951D-D62F-D7D5-0F94-F6B9AA0506AB}"/>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3" name="Нижний колонтитул 2">
            <a:extLst>
              <a:ext uri="{FF2B5EF4-FFF2-40B4-BE49-F238E27FC236}">
                <a16:creationId xmlns:a16="http://schemas.microsoft.com/office/drawing/2014/main" id="{E6D02244-E93F-BB03-4C97-CCD00854667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F66FDDA-ECB8-0712-FD99-40E91745EA97}"/>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222022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260B49-A891-D80C-F02C-CE25EF737876}"/>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12D22599-B0F0-395D-4D95-86996C8EA13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DF984E6-C965-4803-A44B-F3BCC1C790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8B91C68F-512B-E580-82E6-AF61815A89D1}"/>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6" name="Нижний колонтитул 5">
            <a:extLst>
              <a:ext uri="{FF2B5EF4-FFF2-40B4-BE49-F238E27FC236}">
                <a16:creationId xmlns:a16="http://schemas.microsoft.com/office/drawing/2014/main" id="{0775A2AF-58E2-8DAB-00E2-29844F05627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4DF67AD-7A33-F23C-1C80-8A75BD5D1C66}"/>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351722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443E07-AFE9-3AFD-06D5-68E00BB46E19}"/>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E80C1D82-907D-9A27-E6B4-048B7F8130F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99E5B4BC-54C7-0BA8-5352-D282EADC691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4FA78C6A-3854-7589-1134-5BCCF0E5360D}"/>
              </a:ext>
            </a:extLst>
          </p:cNvPr>
          <p:cNvSpPr>
            <a:spLocks noGrp="1"/>
          </p:cNvSpPr>
          <p:nvPr>
            <p:ph type="dt" sz="half" idx="10"/>
          </p:nvPr>
        </p:nvSpPr>
        <p:spPr/>
        <p:txBody>
          <a:bodyPr/>
          <a:lstStyle/>
          <a:p>
            <a:fld id="{7BEC33A3-4564-4C50-B243-30244BE6CB08}" type="datetimeFigureOut">
              <a:rPr lang="ru-RU" smtClean="0"/>
              <a:t>пт 01.11.24</a:t>
            </a:fld>
            <a:endParaRPr lang="ru-RU"/>
          </a:p>
        </p:txBody>
      </p:sp>
      <p:sp>
        <p:nvSpPr>
          <p:cNvPr id="6" name="Нижний колонтитул 5">
            <a:extLst>
              <a:ext uri="{FF2B5EF4-FFF2-40B4-BE49-F238E27FC236}">
                <a16:creationId xmlns:a16="http://schemas.microsoft.com/office/drawing/2014/main" id="{0DF074F2-3186-81D4-4D6E-429E852B42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C011009-19E8-EF1E-D43F-D6737866165C}"/>
              </a:ext>
            </a:extLst>
          </p:cNvPr>
          <p:cNvSpPr>
            <a:spLocks noGrp="1"/>
          </p:cNvSpPr>
          <p:nvPr>
            <p:ph type="sldNum" sz="quarter" idx="12"/>
          </p:nvPr>
        </p:nvSpPr>
        <p:spPr/>
        <p:txBody>
          <a:bodyPr/>
          <a:lstStyle/>
          <a:p>
            <a:fld id="{5488CE88-DFAC-4D8B-901D-A8C49064B62F}" type="slidenum">
              <a:rPr lang="ru-RU" smtClean="0"/>
              <a:t>‹#›</a:t>
            </a:fld>
            <a:endParaRPr lang="ru-RU"/>
          </a:p>
        </p:txBody>
      </p:sp>
    </p:spTree>
    <p:extLst>
      <p:ext uri="{BB962C8B-B14F-4D97-AF65-F5344CB8AC3E}">
        <p14:creationId xmlns:p14="http://schemas.microsoft.com/office/powerpoint/2010/main" val="187548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270C3-A8D8-10A9-2BE0-7402CDEDEE9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17304B9-F8D6-60BF-E219-C7FE6A20B4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ABBDF4-BFE6-B262-FC69-DA2B4393C6A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EC33A3-4564-4C50-B243-30244BE6CB08}" type="datetimeFigureOut">
              <a:rPr lang="ru-RU" smtClean="0"/>
              <a:t>пт 01.11.24</a:t>
            </a:fld>
            <a:endParaRPr lang="ru-RU"/>
          </a:p>
        </p:txBody>
      </p:sp>
      <p:sp>
        <p:nvSpPr>
          <p:cNvPr id="5" name="Нижний колонтитул 4">
            <a:extLst>
              <a:ext uri="{FF2B5EF4-FFF2-40B4-BE49-F238E27FC236}">
                <a16:creationId xmlns:a16="http://schemas.microsoft.com/office/drawing/2014/main" id="{1C4D2E9B-7FD4-7BCF-E9C2-E5A7663F9D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D10B51D-4215-A0DD-5FB4-58196F85FB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88CE88-DFAC-4D8B-901D-A8C49064B62F}" type="slidenum">
              <a:rPr lang="ru-RU" smtClean="0"/>
              <a:t>‹#›</a:t>
            </a:fld>
            <a:endParaRPr lang="ru-RU"/>
          </a:p>
        </p:txBody>
      </p:sp>
    </p:spTree>
    <p:extLst>
      <p:ext uri="{BB962C8B-B14F-4D97-AF65-F5344CB8AC3E}">
        <p14:creationId xmlns:p14="http://schemas.microsoft.com/office/powerpoint/2010/main" val="330723315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consultant.ru/document/cons_doc_LAW_140174/" TargetMode="External"/><Relationship Id="rId7" Type="http://schemas.openxmlformats.org/officeDocument/2006/relationships/hyperlink" Target="http://publication.pravo.gov.ru/Document/View/0001202011120001"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publication.pravo.gov.ru/Document/View/0001202012210122" TargetMode="External"/><Relationship Id="rId5" Type="http://schemas.openxmlformats.org/officeDocument/2006/relationships/hyperlink" Target="https://www.consultant.ru/document/cons_doc_LAW_154637/" TargetMode="External"/><Relationship Id="rId4" Type="http://schemas.openxmlformats.org/officeDocument/2006/relationships/hyperlink" Target="http://www.consultant.ru/document/cons_doc_LAW_1955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publication.pravo.gov.ru/Document/View/0001202009010021" TargetMode="External"/><Relationship Id="rId7" Type="http://schemas.openxmlformats.org/officeDocument/2006/relationships/hyperlink" Target="https://suntarmouo.ru/wp-content/uploads/2021/06/prikaz-minobrnauki-rsya_ob-obespechenii-obektivnosti-provedenii-proczedur-oko.pdf"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suntarmouo.ru/wp-content/uploads/2021/06/prikaz-minobrnauki-rsya-ob-ispolzovanii-rezultatov-oko.pdf" TargetMode="External"/><Relationship Id="rId5" Type="http://schemas.openxmlformats.org/officeDocument/2006/relationships/hyperlink" Target="https://minobrnauki.sakha.gov.ru/uploads/76/2371eda37d8669571b8f30f12761dc7ad6b5c298.pdf" TargetMode="External"/><Relationship Id="rId4" Type="http://schemas.openxmlformats.org/officeDocument/2006/relationships/hyperlink" Target="https://docs.cntd.ru/document/423902254"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387" y="3530685"/>
            <a:ext cx="2982632" cy="3213938"/>
          </a:xfrm>
          <a:prstGeom prst="rect">
            <a:avLst/>
          </a:prstGeom>
        </p:spPr>
      </p:pic>
      <p:sp>
        <p:nvSpPr>
          <p:cNvPr id="4" name="TextBox 3"/>
          <p:cNvSpPr txBox="1"/>
          <p:nvPr/>
        </p:nvSpPr>
        <p:spPr>
          <a:xfrm>
            <a:off x="1856509" y="1468582"/>
            <a:ext cx="6151418" cy="2062103"/>
          </a:xfrm>
          <a:prstGeom prst="rect">
            <a:avLst/>
          </a:prstGeom>
          <a:noFill/>
        </p:spPr>
        <p:txBody>
          <a:bodyPr wrap="square" rtlCol="0">
            <a:spAutoFit/>
          </a:bodyPr>
          <a:lstStyle/>
          <a:p>
            <a:pPr lvl="0" algn="ctr"/>
            <a:r>
              <a:rPr lang="ru-RU" sz="3200" b="1" dirty="0">
                <a:ln w="22225">
                  <a:solidFill>
                    <a:schemeClr val="accent2"/>
                  </a:solidFill>
                  <a:prstDash val="solid"/>
                </a:ln>
                <a:latin typeface="Cambria" panose="02040503050406030204" pitchFamily="18" charset="0"/>
              </a:rPr>
              <a:t>ПАСПОРТ ПОДГОТОВИТЕЛЬНОЙ ГРУППЫ </a:t>
            </a:r>
            <a:r>
              <a:rPr lang="en-US" sz="3200" b="1" dirty="0">
                <a:ln w="22225">
                  <a:solidFill>
                    <a:schemeClr val="accent2"/>
                  </a:solidFill>
                  <a:prstDash val="solid"/>
                </a:ln>
                <a:latin typeface="Cambria" panose="02040503050406030204" pitchFamily="18" charset="0"/>
              </a:rPr>
              <a:t>“</a:t>
            </a:r>
            <a:r>
              <a:rPr lang="ru-RU" sz="3200" b="1" dirty="0">
                <a:ln w="22225">
                  <a:solidFill>
                    <a:schemeClr val="accent2"/>
                  </a:solidFill>
                  <a:prstDash val="solid"/>
                </a:ln>
                <a:latin typeface="Cambria" panose="02040503050406030204" pitchFamily="18" charset="0"/>
              </a:rPr>
              <a:t>БЭМБИ</a:t>
            </a:r>
            <a:r>
              <a:rPr lang="en-US" sz="3200" b="1" dirty="0">
                <a:ln w="22225">
                  <a:solidFill>
                    <a:schemeClr val="accent2"/>
                  </a:solidFill>
                  <a:prstDash val="solid"/>
                </a:ln>
                <a:latin typeface="Cambria" panose="02040503050406030204" pitchFamily="18" charset="0"/>
              </a:rPr>
              <a:t>”</a:t>
            </a:r>
            <a:endParaRPr lang="ru-RU" sz="3200" b="1" dirty="0">
              <a:ln w="22225">
                <a:solidFill>
                  <a:schemeClr val="accent2"/>
                </a:solidFill>
                <a:prstDash val="solid"/>
              </a:ln>
              <a:latin typeface="Cambria" panose="02040503050406030204" pitchFamily="18" charset="0"/>
            </a:endParaRPr>
          </a:p>
          <a:p>
            <a:pPr lvl="0" algn="ctr"/>
            <a:r>
              <a:rPr lang="ru-RU" sz="3200" b="1" dirty="0">
                <a:ln w="22225">
                  <a:solidFill>
                    <a:schemeClr val="accent2"/>
                  </a:solidFill>
                  <a:prstDash val="solid"/>
                </a:ln>
                <a:latin typeface="Cambria" panose="02040503050406030204" pitchFamily="18" charset="0"/>
              </a:rPr>
              <a:t>2024-2025 УЧЕБНЫЙ ГОД</a:t>
            </a:r>
          </a:p>
        </p:txBody>
      </p:sp>
      <p:sp>
        <p:nvSpPr>
          <p:cNvPr id="6" name="TextBox 5"/>
          <p:cNvSpPr txBox="1"/>
          <p:nvPr/>
        </p:nvSpPr>
        <p:spPr>
          <a:xfrm>
            <a:off x="4673600" y="4618182"/>
            <a:ext cx="3823855" cy="369332"/>
          </a:xfrm>
          <a:prstGeom prst="rect">
            <a:avLst/>
          </a:prstGeom>
          <a:noFill/>
        </p:spPr>
        <p:txBody>
          <a:bodyPr wrap="square" rtlCol="0">
            <a:spAutoFit/>
          </a:bodyPr>
          <a:lstStyle/>
          <a:p>
            <a:r>
              <a:rPr lang="ru-RU" b="1" dirty="0">
                <a:ln w="9525">
                  <a:solidFill>
                    <a:prstClr val="white"/>
                  </a:solidFill>
                  <a:prstDash val="solid"/>
                </a:ln>
                <a:solidFill>
                  <a:schemeClr val="bg1"/>
                </a:solidFill>
                <a:effectLst>
                  <a:outerShdw blurRad="38100" dist="38100" dir="2700000" algn="tl">
                    <a:srgbClr val="000000">
                      <a:alpha val="43137"/>
                    </a:srgbClr>
                  </a:outerShdw>
                </a:effectLst>
                <a:latin typeface="Cambria" panose="02040503050406030204" pitchFamily="18" charset="0"/>
              </a:rPr>
              <a:t>Воспитатель Алексеева Е.А.</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4589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BDA85ECA-CE38-D09F-CFA9-84DE894634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884218" y="240145"/>
            <a:ext cx="5957455" cy="646331"/>
          </a:xfrm>
          <a:prstGeom prst="rect">
            <a:avLst/>
          </a:prstGeom>
          <a:noFill/>
        </p:spPr>
        <p:txBody>
          <a:bodyPr wrap="square" rtlCol="0">
            <a:spAutoFit/>
          </a:bodyPr>
          <a:lstStyle/>
          <a:p>
            <a:pPr lvl="0" indent="244475" algn="ctr" fontAlgn="base">
              <a:spcBef>
                <a:spcPct val="0"/>
              </a:spcBef>
              <a:spcAft>
                <a:spcPct val="0"/>
              </a:spcAft>
            </a:pPr>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ОРГАНИЗАЦИЯ ЖИЗНИ И ВОСПИТАНИЯ ДЕТЕЙ</a:t>
            </a:r>
            <a:endParaRPr lang="ru-RU" b="1" dirty="0">
              <a:ln w="22225">
                <a:solidFill>
                  <a:schemeClr val="accent2"/>
                </a:solidFill>
                <a:prstDash val="solid"/>
              </a:ln>
              <a:latin typeface="Cambria Math" panose="02040503050406030204" pitchFamily="18" charset="0"/>
              <a:ea typeface="Cambria Math" panose="02040503050406030204" pitchFamily="18" charset="0"/>
              <a:cs typeface="Arial" pitchFamily="34" charset="0"/>
            </a:endParaRPr>
          </a:p>
          <a:p>
            <a:pPr lvl="0" indent="244475" algn="ctr" eaLnBrk="0" fontAlgn="base" hangingPunct="0">
              <a:spcBef>
                <a:spcPct val="0"/>
              </a:spcBef>
              <a:spcAft>
                <a:spcPct val="0"/>
              </a:spcAft>
            </a:pPr>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РЕЖИМ ДНЯ (ПОДГОТОВИТЕЛЬНАЯ ГРУППА)</a:t>
            </a:r>
            <a:endParaRPr lang="ru-RU" sz="2000" b="1" dirty="0">
              <a:ln w="22225">
                <a:solidFill>
                  <a:schemeClr val="accent2"/>
                </a:solidFill>
                <a:prstDash val="solid"/>
              </a:ln>
              <a:latin typeface="Cambria Math" panose="02040503050406030204" pitchFamily="18" charset="0"/>
              <a:ea typeface="Cambria Math" panose="02040503050406030204" pitchFamily="18"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021473808"/>
              </p:ext>
            </p:extLst>
          </p:nvPr>
        </p:nvGraphicFramePr>
        <p:xfrm>
          <a:off x="350982" y="1071410"/>
          <a:ext cx="8515927" cy="5578443"/>
        </p:xfrm>
        <a:graphic>
          <a:graphicData uri="http://schemas.openxmlformats.org/drawingml/2006/table">
            <a:tbl>
              <a:tblPr/>
              <a:tblGrid>
                <a:gridCol w="6227606">
                  <a:extLst>
                    <a:ext uri="{9D8B030D-6E8A-4147-A177-3AD203B41FA5}">
                      <a16:colId xmlns:a16="http://schemas.microsoft.com/office/drawing/2014/main" val="4027628883"/>
                    </a:ext>
                  </a:extLst>
                </a:gridCol>
                <a:gridCol w="2288321">
                  <a:extLst>
                    <a:ext uri="{9D8B030D-6E8A-4147-A177-3AD203B41FA5}">
                      <a16:colId xmlns:a16="http://schemas.microsoft.com/office/drawing/2014/main" val="1113303511"/>
                    </a:ext>
                  </a:extLst>
                </a:gridCol>
              </a:tblGrid>
              <a:tr h="558245">
                <a:tc>
                  <a:txBody>
                    <a:bodyPr/>
                    <a:lstStyle/>
                    <a:p>
                      <a:pPr>
                        <a:lnSpc>
                          <a:spcPct val="115000"/>
                        </a:lnSpc>
                        <a:spcAft>
                          <a:spcPts val="0"/>
                        </a:spcAft>
                      </a:pPr>
                      <a:r>
                        <a:rPr lang="ru-RU" sz="14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Прием детей, самостоятельная деятельность, организованная деятельность детей.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8.00-8.50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445120"/>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Утренняя гимнастика</a:t>
                      </a:r>
                      <a:r>
                        <a:rPr lang="ru-RU" sz="1400" b="0" i="1"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8.30-8.40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690048"/>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Завтрак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8.45-9.00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485341"/>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Утренний круг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9.10-9.20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62802"/>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Логопедическая минутка</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9.20-9.25</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243681"/>
                  </a:ext>
                </a:extLst>
              </a:tr>
              <a:tr h="275109">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ООД</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9.30-10.30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778706"/>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Прогулка</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10.35-12.10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865754"/>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2й завтрак</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11.00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37480"/>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Гигиенические процедуры</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12.10-12.20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17538"/>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Обед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12.20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7856148"/>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Подготовка ко сну, дневной сон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12.40-15.00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762317"/>
                  </a:ext>
                </a:extLst>
              </a:tr>
              <a:tr h="558245">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Постепенный подъем, гимнастика после сна, воздушные, водные процедуры </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15.00-15.30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39276"/>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Полдник</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15.30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235162"/>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ООД</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15.40-16.10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96062"/>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Прогулка, Вечерний круг</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16.15-17.00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870989"/>
                  </a:ext>
                </a:extLst>
              </a:tr>
              <a:tr h="279123">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Ужин</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17.00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346711"/>
                  </a:ext>
                </a:extLst>
              </a:tr>
              <a:tr h="558245">
                <a:tc>
                  <a:txBody>
                    <a:bodyPr/>
                    <a:lstStyle/>
                    <a:p>
                      <a:pPr>
                        <a:lnSpc>
                          <a:spcPct val="115000"/>
                        </a:lnSpc>
                        <a:spcAft>
                          <a:spcPts val="0"/>
                        </a:spcAft>
                      </a:pPr>
                      <a:r>
                        <a:rPr lang="ru-RU" sz="1400" b="0" kern="12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Индивидуальная работа, игры, развлечения, самостоятельная деятельность. Уход домой.</a:t>
                      </a:r>
                      <a:endPar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400"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17.20-18.30</a:t>
                      </a:r>
                    </a:p>
                  </a:txBody>
                  <a:tcPr marL="51591" marR="51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036628"/>
                  </a:ext>
                </a:extLst>
              </a:tr>
            </a:tbl>
          </a:graphicData>
        </a:graphic>
      </p:graphicFrame>
    </p:spTree>
    <p:extLst>
      <p:ext uri="{BB962C8B-B14F-4D97-AF65-F5344CB8AC3E}">
        <p14:creationId xmlns:p14="http://schemas.microsoft.com/office/powerpoint/2010/main" val="354044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5EF55BD0-3EF5-C694-9462-F6EFB48D43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366886" y="197963"/>
            <a:ext cx="6627043" cy="923330"/>
          </a:xfrm>
          <a:prstGeom prst="rect">
            <a:avLst/>
          </a:prstGeom>
          <a:noFill/>
        </p:spPr>
        <p:txBody>
          <a:bodyPr wrap="square" rtlCol="0">
            <a:spAutoFit/>
          </a:bodyPr>
          <a:lstStyle/>
          <a:p>
            <a:pPr lvl="0" indent="450850" algn="ctr" fontAlgn="base">
              <a:spcBef>
                <a:spcPct val="0"/>
              </a:spcBef>
              <a:spcAft>
                <a:spcPct val="0"/>
              </a:spcAft>
              <a:tabLst>
                <a:tab pos="4127500" algn="l"/>
              </a:tabLst>
            </a:pPr>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ВОЗРАСТНЫЕ ОСОБЕННОСТИ ДЕТЕЙ </a:t>
            </a:r>
            <a:r>
              <a:rPr lang="ru-RU" b="1" dirty="0">
                <a:ln w="22225">
                  <a:solidFill>
                    <a:schemeClr val="accent2"/>
                  </a:solidFill>
                  <a:prstDash val="solid"/>
                </a:ln>
                <a:latin typeface="Cambria Math" panose="02040503050406030204" pitchFamily="18" charset="0"/>
                <a:ea typeface="Cambria Math" panose="02040503050406030204" pitchFamily="18" charset="0"/>
              </a:rPr>
              <a:t>6-7 ЛЕТ. </a:t>
            </a:r>
          </a:p>
          <a:p>
            <a:pPr lvl="0" indent="450850" algn="ctr" fontAlgn="base">
              <a:spcBef>
                <a:spcPct val="0"/>
              </a:spcBef>
              <a:spcAft>
                <a:spcPct val="0"/>
              </a:spcAft>
              <a:tabLst>
                <a:tab pos="4127500" algn="l"/>
              </a:tabLst>
            </a:pPr>
            <a:r>
              <a:rPr lang="ru-RU" b="1" dirty="0">
                <a:ln w="22225">
                  <a:solidFill>
                    <a:schemeClr val="accent2"/>
                  </a:solidFill>
                  <a:prstDash val="solid"/>
                </a:ln>
                <a:latin typeface="Cambria Math" panose="02040503050406030204" pitchFamily="18" charset="0"/>
                <a:ea typeface="Cambria Math" panose="02040503050406030204" pitchFamily="18" charset="0"/>
              </a:rPr>
              <a:t>ПОДГОТОВКА К ШКОЛЕ»</a:t>
            </a:r>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 </a:t>
            </a:r>
            <a:endParaRPr lang="ru-RU" b="1" dirty="0">
              <a:ln w="22225">
                <a:solidFill>
                  <a:schemeClr val="accent2"/>
                </a:solidFill>
                <a:prstDash val="solid"/>
              </a:ln>
              <a:latin typeface="Cambria Math" panose="02040503050406030204" pitchFamily="18" charset="0"/>
              <a:ea typeface="Cambria Math" panose="02040503050406030204" pitchFamily="18" charset="0"/>
              <a:cs typeface="Arial" pitchFamily="34" charset="0"/>
            </a:endParaRPr>
          </a:p>
          <a:p>
            <a:endParaRPr lang="ru-RU" dirty="0">
              <a:solidFill>
                <a:schemeClr val="bg1"/>
              </a:solidFill>
            </a:endParaRPr>
          </a:p>
        </p:txBody>
      </p:sp>
      <p:sp>
        <p:nvSpPr>
          <p:cNvPr id="4" name="TextBox 3"/>
          <p:cNvSpPr txBox="1"/>
          <p:nvPr/>
        </p:nvSpPr>
        <p:spPr>
          <a:xfrm>
            <a:off x="443345" y="988169"/>
            <a:ext cx="8370717" cy="6186309"/>
          </a:xfrm>
          <a:prstGeom prst="rect">
            <a:avLst/>
          </a:prstGeom>
          <a:noFill/>
        </p:spPr>
        <p:txBody>
          <a:bodyPr wrap="square" rtlCol="0">
            <a:spAutoFit/>
          </a:bodyPr>
          <a:lstStyle/>
          <a:p>
            <a:pPr fontAlgn="base"/>
            <a:r>
              <a:rPr lang="ru-RU" dirty="0">
                <a:latin typeface="Cambria Math" panose="02040503050406030204" pitchFamily="18" charset="0"/>
                <a:ea typeface="Cambria Math" panose="02040503050406030204" pitchFamily="18" charset="0"/>
              </a:rPr>
              <a:t>     Старший дошкольный возраст — период познания мира человеческих отношений, творчества и подготовки к следующему, совершенно новому этапу в его жизни — обучению в школе.</a:t>
            </a:r>
          </a:p>
          <a:p>
            <a:pPr fontAlgn="base"/>
            <a:r>
              <a:rPr lang="ru-RU" i="1" dirty="0">
                <a:solidFill>
                  <a:schemeClr val="bg1"/>
                </a:solidFill>
                <a:latin typeface="Cambria Math" panose="02040503050406030204" pitchFamily="18" charset="0"/>
                <a:ea typeface="Cambria Math" panose="02040503050406030204" pitchFamily="18" charset="0"/>
              </a:rPr>
              <a:t>Игровая деятельность</a:t>
            </a:r>
            <a:endParaRPr lang="ru-RU" dirty="0">
              <a:solidFill>
                <a:schemeClr val="bg1"/>
              </a:solidFill>
              <a:latin typeface="Cambria Math" panose="02040503050406030204" pitchFamily="18" charset="0"/>
              <a:ea typeface="Cambria Math" panose="02040503050406030204" pitchFamily="18" charset="0"/>
            </a:endParaRPr>
          </a:p>
          <a:p>
            <a:pPr fontAlgn="base"/>
            <a:r>
              <a:rPr lang="ru-RU" dirty="0">
                <a:latin typeface="Cambria Math" panose="02040503050406030204" pitchFamily="18" charset="0"/>
                <a:ea typeface="Cambria Math" panose="02040503050406030204" pitchFamily="18" charset="0"/>
              </a:rPr>
              <a:t>     В сюжетно-ролевых играх дети подготовительной к школе группы начинают осваивать сложные взаимодействия людей. Отражающие характерные жизненные ситуации. Игровые действия становятся более сложными, обретают особый смысл, который не всегда открывается взрослому. Игровое пространство усложняется. При организации совместных игр дети используют договор, умеют учитывать интересы других, в некоторой степени сдерживать эмоциональные порывы.</a:t>
            </a:r>
          </a:p>
          <a:p>
            <a:pPr fontAlgn="base"/>
            <a:r>
              <a:rPr lang="ru-RU" dirty="0">
                <a:latin typeface="Cambria Math" panose="02040503050406030204" pitchFamily="18" charset="0"/>
                <a:ea typeface="Cambria Math" panose="02040503050406030204" pitchFamily="18" charset="0"/>
              </a:rPr>
              <a:t>Происходит постепенный переход от игры как ведущей деятельности к учению.</a:t>
            </a:r>
          </a:p>
          <a:p>
            <a:pPr fontAlgn="base"/>
            <a:r>
              <a:rPr lang="ru-RU" i="1" dirty="0">
                <a:solidFill>
                  <a:schemeClr val="bg1"/>
                </a:solidFill>
                <a:latin typeface="Cambria Math" panose="02040503050406030204" pitchFamily="18" charset="0"/>
                <a:ea typeface="Cambria Math" panose="02040503050406030204" pitchFamily="18" charset="0"/>
              </a:rPr>
              <a:t>Конструирование</a:t>
            </a:r>
            <a:endParaRPr lang="ru-RU" dirty="0">
              <a:solidFill>
                <a:schemeClr val="bg1"/>
              </a:solidFill>
              <a:latin typeface="Cambria Math" panose="02040503050406030204" pitchFamily="18" charset="0"/>
              <a:ea typeface="Cambria Math" panose="02040503050406030204" pitchFamily="18" charset="0"/>
            </a:endParaRPr>
          </a:p>
          <a:p>
            <a:pPr fontAlgn="base"/>
            <a:r>
              <a:rPr lang="ru-RU" dirty="0">
                <a:latin typeface="Cambria Math" panose="02040503050406030204" pitchFamily="18" charset="0"/>
                <a:ea typeface="Cambria Math" panose="02040503050406030204" pitchFamily="18" charset="0"/>
              </a:rPr>
              <a:t>     Дети подготовительной к школе группы в значительной степени освоили конструирование из строительного материала.</a:t>
            </a:r>
          </a:p>
          <a:p>
            <a:pPr fontAlgn="base"/>
            <a:r>
              <a:rPr lang="ru-RU" dirty="0">
                <a:latin typeface="Cambria Math" panose="02040503050406030204" pitchFamily="18" charset="0"/>
                <a:ea typeface="Cambria Math" panose="02040503050406030204" pitchFamily="18" charset="0"/>
              </a:rPr>
              <a:t> В этом возрасте дети уже могут освоить сложные формы сложения из листа бумаги и придумывать собственные, но этому их нужно специально обучать. Данный вид деятельности не просто доступен детям — он важен для углубления их пространственных представлений.</a:t>
            </a:r>
          </a:p>
          <a:p>
            <a:pPr fontAlgn="base"/>
            <a:r>
              <a:rPr lang="ru-RU" dirty="0">
                <a:latin typeface="Cambria Math" panose="02040503050406030204" pitchFamily="18" charset="0"/>
                <a:ea typeface="Cambria Math" panose="02040503050406030204" pitchFamily="18" charset="0"/>
              </a:rPr>
              <a:t>Усложняется конструирование из природного материала.</a:t>
            </a:r>
          </a:p>
          <a:p>
            <a:endParaRPr lang="ru-RU" dirty="0"/>
          </a:p>
        </p:txBody>
      </p:sp>
    </p:spTree>
    <p:extLst>
      <p:ext uri="{BB962C8B-B14F-4D97-AF65-F5344CB8AC3E}">
        <p14:creationId xmlns:p14="http://schemas.microsoft.com/office/powerpoint/2010/main" val="14224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1F5041FC-B30A-962E-83B1-5D6F24DBA5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97963" y="9236"/>
            <a:ext cx="8795208" cy="6740307"/>
          </a:xfrm>
          <a:prstGeom prst="rect">
            <a:avLst/>
          </a:prstGeom>
          <a:noFill/>
        </p:spPr>
        <p:txBody>
          <a:bodyPr wrap="square" rtlCol="0">
            <a:spAutoFit/>
          </a:bodyPr>
          <a:lstStyle/>
          <a:p>
            <a:pPr fontAlgn="base"/>
            <a:r>
              <a:rPr lang="ru-RU" b="1" i="1" dirty="0">
                <a:solidFill>
                  <a:schemeClr val="bg1"/>
                </a:solidFill>
                <a:latin typeface="Cambria Math" panose="02040503050406030204" pitchFamily="18" charset="0"/>
                <a:ea typeface="Cambria Math" panose="02040503050406030204" pitchFamily="18" charset="0"/>
              </a:rPr>
              <a:t>                                                      </a:t>
            </a:r>
            <a:r>
              <a:rPr lang="ru-RU" b="1" i="1" dirty="0">
                <a:solidFill>
                  <a:srgbClr val="C00000"/>
                </a:solidFill>
                <a:latin typeface="Cambria Math" panose="02040503050406030204" pitchFamily="18" charset="0"/>
                <a:ea typeface="Cambria Math" panose="02040503050406030204" pitchFamily="18" charset="0"/>
              </a:rPr>
              <a:t>Изобразительная деятельность</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dirty="0">
                <a:latin typeface="Cambria Math" panose="02040503050406030204" pitchFamily="18" charset="0"/>
                <a:ea typeface="Cambria Math" panose="02040503050406030204" pitchFamily="18" charset="0"/>
              </a:rPr>
              <a:t>     Образы из окружающей жизни и литературных произведений, передаваемые детьми в изобразительной деятельности, становятся сложнее. Рисунки приобретают более детализированный характер, обогащается их цветовая гамма.</a:t>
            </a:r>
          </a:p>
          <a:p>
            <a:pPr fontAlgn="base"/>
            <a:r>
              <a:rPr lang="ru-RU" dirty="0">
                <a:latin typeface="Cambria Math" panose="02040503050406030204" pitchFamily="18" charset="0"/>
                <a:ea typeface="Cambria Math" panose="02040503050406030204" pitchFamily="18" charset="0"/>
              </a:rPr>
              <a:t>Более явными становятся различия между рисунками мальчиков и девочек.</a:t>
            </a:r>
          </a:p>
          <a:p>
            <a:pPr fontAlgn="base"/>
            <a:r>
              <a:rPr lang="ru-RU" dirty="0">
                <a:latin typeface="Cambria Math" panose="02040503050406030204" pitchFamily="18" charset="0"/>
                <a:ea typeface="Cambria Math" panose="02040503050406030204" pitchFamily="18" charset="0"/>
              </a:rPr>
              <a:t> Мальчики охотно изображают технику, космос, военные действия и т.п. Девочки обычно рисуют женские образы: принцесс, балерин, моделей и т.д. Часто встречаются и бытовые сюжеты: мама и дочка, комната и т. д.</a:t>
            </a:r>
          </a:p>
          <a:p>
            <a:pPr fontAlgn="base"/>
            <a:r>
              <a:rPr lang="ru-RU" dirty="0">
                <a:latin typeface="Cambria Math" panose="02040503050406030204" pitchFamily="18" charset="0"/>
                <a:ea typeface="Cambria Math" panose="02040503050406030204" pitchFamily="18" charset="0"/>
              </a:rPr>
              <a:t>Изображение человека становится еще более детализированным и пропорциональным.</a:t>
            </a:r>
          </a:p>
          <a:p>
            <a:pPr fontAlgn="base"/>
            <a:r>
              <a:rPr lang="ru-RU" dirty="0">
                <a:latin typeface="Cambria Math" panose="02040503050406030204" pitchFamily="18" charset="0"/>
                <a:ea typeface="Cambria Math" panose="02040503050406030204" pitchFamily="18" charset="0"/>
              </a:rPr>
              <a:t>Появляются пальцы на руках, глаза, рот, нос, брови, подбородок. Одежда может быть украшена различными деталями.</a:t>
            </a:r>
          </a:p>
          <a:p>
            <a:pPr fontAlgn="base"/>
            <a:r>
              <a:rPr lang="ru-RU" dirty="0">
                <a:latin typeface="Cambria Math" panose="02040503050406030204" pitchFamily="18" charset="0"/>
                <a:ea typeface="Cambria Math" panose="02040503050406030204" pitchFamily="18" charset="0"/>
              </a:rPr>
              <a:t>Одной из важнейших особенностей данного возраста является проявление произвольности всех психических процессов. (Когда ребенок начинает сознательно направлять и удерживать на определенных предметах и объектах.)</a:t>
            </a:r>
          </a:p>
          <a:p>
            <a:pPr fontAlgn="base"/>
            <a:endParaRPr lang="ru-RU" i="1" dirty="0">
              <a:latin typeface="Cambria Math" panose="02040503050406030204" pitchFamily="18" charset="0"/>
              <a:ea typeface="Cambria Math" panose="02040503050406030204" pitchFamily="18" charset="0"/>
            </a:endParaRPr>
          </a:p>
          <a:p>
            <a:pPr fontAlgn="base"/>
            <a:r>
              <a:rPr lang="ru-RU" i="1" dirty="0">
                <a:solidFill>
                  <a:schemeClr val="bg1"/>
                </a:solidFill>
                <a:latin typeface="Cambria Math" panose="02040503050406030204" pitchFamily="18" charset="0"/>
                <a:ea typeface="Cambria Math" panose="02040503050406030204" pitchFamily="18" charset="0"/>
              </a:rPr>
              <a:t>                                                                 Развитие психических процессов</a:t>
            </a:r>
            <a:endParaRPr lang="ru-RU" dirty="0">
              <a:solidFill>
                <a:schemeClr val="bg1"/>
              </a:solidFill>
              <a:latin typeface="Cambria Math" panose="02040503050406030204" pitchFamily="18" charset="0"/>
              <a:ea typeface="Cambria Math" panose="02040503050406030204" pitchFamily="18" charset="0"/>
            </a:endParaRPr>
          </a:p>
          <a:p>
            <a:pPr fontAlgn="base"/>
            <a:r>
              <a:rPr lang="ru-RU" dirty="0">
                <a:latin typeface="Cambria Math" panose="02040503050406030204" pitchFamily="18" charset="0"/>
                <a:ea typeface="Cambria Math" panose="02040503050406030204" pitchFamily="18" charset="0"/>
              </a:rPr>
              <a:t>У детей продолжает развиваться восприятие, однако они не всегда могут одновременно учитывать несколько различных признаков. (Величина, форма предметов, положение в пространстве)</a:t>
            </a:r>
          </a:p>
          <a:p>
            <a:pPr fontAlgn="base"/>
            <a:r>
              <a:rPr lang="ru-RU" dirty="0">
                <a:latin typeface="Cambria Math" panose="02040503050406030204" pitchFamily="18" charset="0"/>
                <a:ea typeface="Cambria Math" panose="02040503050406030204" pitchFamily="18" charset="0"/>
              </a:rPr>
              <a:t>Продолжает развиваться воображение, однако часто приходится констатировать снижение развития воображения в этом возрасте в сравнении со старшей группой. Это можно объяснить различными влияниями, в том числе и средств массовой информации, приводящими к стереотипности детских образов</a:t>
            </a:r>
            <a:r>
              <a:rPr lang="ru-RU" b="1"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139011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3E938038-5F62-6A89-4AE2-42E0EE90D4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216816" y="245097"/>
            <a:ext cx="8795210" cy="6740307"/>
          </a:xfrm>
          <a:prstGeom prst="rect">
            <a:avLst/>
          </a:prstGeom>
          <a:noFill/>
        </p:spPr>
        <p:txBody>
          <a:bodyPr wrap="square" rtlCol="0">
            <a:spAutoFit/>
          </a:bodyPr>
          <a:lstStyle/>
          <a:p>
            <a:pPr fontAlgn="base"/>
            <a:r>
              <a:rPr lang="ru-RU" b="1" i="1" dirty="0">
                <a:solidFill>
                  <a:srgbClr val="C00000"/>
                </a:solidFill>
                <a:latin typeface="Cambria Math" panose="02040503050406030204" pitchFamily="18" charset="0"/>
                <a:ea typeface="Cambria Math" panose="02040503050406030204" pitchFamily="18" charset="0"/>
              </a:rPr>
              <a:t>Мышление</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Мышление в этом возрасте характерно переходом от наглядно-действенного к наглядно-образному и в конце периода — к словесному мышлению.</a:t>
            </a:r>
          </a:p>
          <a:p>
            <a:pPr fontAlgn="base"/>
            <a:r>
              <a:rPr lang="ru-RU" sz="1600" dirty="0">
                <a:latin typeface="Cambria Math" panose="02040503050406030204" pitchFamily="18" charset="0"/>
                <a:ea typeface="Cambria Math" panose="02040503050406030204" pitchFamily="18" charset="0"/>
              </a:rPr>
              <a:t> </a:t>
            </a:r>
            <a:r>
              <a:rPr lang="ru-RU" sz="1600" u="sng" dirty="0">
                <a:latin typeface="Cambria Math" panose="02040503050406030204" pitchFamily="18" charset="0"/>
                <a:ea typeface="Cambria Math" panose="02040503050406030204" pitchFamily="18" charset="0"/>
              </a:rPr>
              <a:t>1) наглядно-действенное </a:t>
            </a:r>
            <a:r>
              <a:rPr lang="ru-RU" sz="1600" dirty="0">
                <a:latin typeface="Cambria Math" panose="02040503050406030204" pitchFamily="18" charset="0"/>
                <a:ea typeface="Cambria Math" panose="02040503050406030204" pitchFamily="18" charset="0"/>
              </a:rPr>
              <a:t>(познание с помощью манипулирования предметами) (достает предмет, который высоко лежит, подставив стул)</a:t>
            </a:r>
          </a:p>
          <a:p>
            <a:pPr fontAlgn="base"/>
            <a:r>
              <a:rPr lang="ru-RU" sz="1600" u="sng" dirty="0">
                <a:latin typeface="Cambria Math" panose="02040503050406030204" pitchFamily="18" charset="0"/>
                <a:ea typeface="Cambria Math" panose="02040503050406030204" pitchFamily="18" charset="0"/>
              </a:rPr>
              <a:t>2) наглядно-образное </a:t>
            </a:r>
            <a:r>
              <a:rPr lang="ru-RU" sz="1600" dirty="0">
                <a:latin typeface="Cambria Math" panose="02040503050406030204" pitchFamily="18" charset="0"/>
                <a:ea typeface="Cambria Math" panose="02040503050406030204" pitchFamily="18" charset="0"/>
              </a:rPr>
              <a:t>(познание с помощью представлений предметов, явлений, без применения практических действий.) (может собрать кубики, легкие </a:t>
            </a:r>
            <a:r>
              <a:rPr lang="ru-RU" sz="1600" dirty="0" err="1">
                <a:latin typeface="Cambria Math" panose="02040503050406030204" pitchFamily="18" charset="0"/>
                <a:ea typeface="Cambria Math" panose="02040503050406030204" pitchFamily="18" charset="0"/>
              </a:rPr>
              <a:t>пазлы</a:t>
            </a:r>
            <a:r>
              <a:rPr lang="ru-RU" sz="1600" dirty="0">
                <a:latin typeface="Cambria Math" panose="02040503050406030204" pitchFamily="18" charset="0"/>
                <a:ea typeface="Cambria Math" panose="02040503050406030204" pitchFamily="18" charset="0"/>
              </a:rPr>
              <a:t> без опоры на наглядность)</a:t>
            </a:r>
          </a:p>
          <a:p>
            <a:pPr fontAlgn="base"/>
            <a:r>
              <a:rPr lang="ru-RU" sz="1600" u="sng" dirty="0">
                <a:latin typeface="Cambria Math" panose="02040503050406030204" pitchFamily="18" charset="0"/>
                <a:ea typeface="Cambria Math" panose="02040503050406030204" pitchFamily="18" charset="0"/>
              </a:rPr>
              <a:t>3) словесно-логическое </a:t>
            </a:r>
            <a:r>
              <a:rPr lang="ru-RU" sz="1600" dirty="0">
                <a:latin typeface="Cambria Math" panose="02040503050406030204" pitchFamily="18" charset="0"/>
                <a:ea typeface="Cambria Math" panose="02040503050406030204" pitchFamily="18" charset="0"/>
              </a:rPr>
              <a:t>(познание с помощью понятий, слов, рассуждений, которое связано с использованием и преобразованием понятий) (может выложить последовательно 6-7 картинок, логически связанных между собой).</a:t>
            </a:r>
          </a:p>
          <a:p>
            <a:pPr fontAlgn="base"/>
            <a:r>
              <a:rPr lang="ru-RU" sz="1600" dirty="0">
                <a:latin typeface="Cambria Math" panose="02040503050406030204" pitchFamily="18" charset="0"/>
                <a:ea typeface="Cambria Math" panose="02040503050406030204" pitchFamily="18" charset="0"/>
              </a:rPr>
              <a:t>Дети способны не только решить задачу в наглядном плане, но и совершить преобразования объекта, указать, в какой последовательности объекты вступят во взаимодействие и т.д.</a:t>
            </a:r>
          </a:p>
          <a:p>
            <a:pPr fontAlgn="base"/>
            <a:r>
              <a:rPr lang="ru-RU" sz="1600" dirty="0">
                <a:latin typeface="Cambria Math" panose="02040503050406030204" pitchFamily="18" charset="0"/>
                <a:ea typeface="Cambria Math" panose="02040503050406030204" pitchFamily="18" charset="0"/>
              </a:rPr>
              <a:t>Дошкольник образно мыслит, но еще не приобрел взрослой логики рассуждения. Складываются предпосылки таких качеств ума, как самостоятельность, гибкость и пытливость. Возникают попытки объяснить явления и процессы. Детские вопросы — показатели развития любознательности.</a:t>
            </a:r>
          </a:p>
          <a:p>
            <a:pPr fontAlgn="base"/>
            <a:r>
              <a:rPr lang="ru-RU" b="1" i="1" dirty="0">
                <a:solidFill>
                  <a:srgbClr val="C00000"/>
                </a:solidFill>
                <a:latin typeface="Cambria Math" panose="02040503050406030204" pitchFamily="18" charset="0"/>
                <a:ea typeface="Cambria Math" panose="02040503050406030204" pitchFamily="18" charset="0"/>
              </a:rPr>
              <a:t>Внимание становится произвольным</a:t>
            </a:r>
            <a:r>
              <a:rPr lang="ru-RU" i="1" dirty="0">
                <a:solidFill>
                  <a:srgbClr val="C00000"/>
                </a:solidFill>
                <a:latin typeface="Cambria Math" panose="02040503050406030204" pitchFamily="18" charset="0"/>
                <a:ea typeface="Cambria Math" panose="02040503050406030204" pitchFamily="18" charset="0"/>
              </a:rPr>
              <a:t>.</a:t>
            </a:r>
            <a:endParaRPr lang="ru-RU" dirty="0">
              <a:solidFill>
                <a:srgbClr val="C00000"/>
              </a:solidFill>
              <a:latin typeface="Cambria Math" panose="02040503050406030204" pitchFamily="18" charset="0"/>
              <a:ea typeface="Cambria Math" panose="02040503050406030204" pitchFamily="18" charset="0"/>
            </a:endParaRPr>
          </a:p>
          <a:p>
            <a:pPr fontAlgn="base"/>
            <a:r>
              <a:rPr lang="ru-RU" dirty="0">
                <a:latin typeface="Cambria Math" panose="02040503050406030204" pitchFamily="18" charset="0"/>
                <a:ea typeface="Cambria Math" panose="02040503050406030204" pitchFamily="18" charset="0"/>
              </a:rPr>
              <a:t>В этом возрасте значительно возрастают концентрация, объем и устойчивость внимания, складываются элементы произвольности в управлении вниманием на основе развития речи, познавательных интересов.</a:t>
            </a:r>
          </a:p>
          <a:p>
            <a:pPr fontAlgn="base"/>
            <a:r>
              <a:rPr lang="ru-RU" dirty="0">
                <a:latin typeface="Cambria Math" panose="02040503050406030204" pitchFamily="18" charset="0"/>
                <a:ea typeface="Cambria Math" panose="02040503050406030204" pitchFamily="18" charset="0"/>
              </a:rPr>
              <a:t>В некоторых видах деятельности время произвольного сосредоточения достигает 30 минут. Увеличивается устойчивость внимания – 20-25 минут, объем внимания составляет 7-8 предметов. Ребенок может видеть двойственные изображения.</a:t>
            </a:r>
          </a:p>
          <a:p>
            <a:endParaRPr lang="ru-RU" sz="1600" b="1" dirty="0"/>
          </a:p>
        </p:txBody>
      </p:sp>
    </p:spTree>
    <p:extLst>
      <p:ext uri="{BB962C8B-B14F-4D97-AF65-F5344CB8AC3E}">
        <p14:creationId xmlns:p14="http://schemas.microsoft.com/office/powerpoint/2010/main" val="924453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A95A681A-B026-9A82-CC27-A7EB808665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75414" y="197963"/>
            <a:ext cx="9142477" cy="6894195"/>
          </a:xfrm>
          <a:prstGeom prst="rect">
            <a:avLst/>
          </a:prstGeom>
          <a:noFill/>
        </p:spPr>
        <p:txBody>
          <a:bodyPr wrap="square" rtlCol="0">
            <a:spAutoFit/>
          </a:bodyPr>
          <a:lstStyle/>
          <a:p>
            <a:pPr fontAlgn="base"/>
            <a:r>
              <a:rPr lang="ru-RU" b="1" i="1" dirty="0">
                <a:solidFill>
                  <a:srgbClr val="C00000"/>
                </a:solidFill>
                <a:latin typeface="Cambria Math" panose="02040503050406030204" pitchFamily="18" charset="0"/>
                <a:ea typeface="Cambria Math" panose="02040503050406030204" pitchFamily="18" charset="0"/>
              </a:rPr>
              <a:t>Память</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В 6-7 лет увеличивается объем памяти, что позволяет детям непроизвольно запоминать достаточно большой объем информации.</a:t>
            </a:r>
          </a:p>
          <a:p>
            <a:pPr fontAlgn="base"/>
            <a:r>
              <a:rPr lang="ru-RU" sz="1600" dirty="0">
                <a:latin typeface="Cambria Math" panose="02040503050406030204" pitchFamily="18" charset="0"/>
                <a:ea typeface="Cambria Math" panose="02040503050406030204" pitchFamily="18" charset="0"/>
              </a:rPr>
              <a:t>Дети могут самостоятельно ставить перед собой задачу что-либо запомнить. Используя при этом простейший механический способ запоминания – повторение.</a:t>
            </a:r>
          </a:p>
          <a:p>
            <a:pPr fontAlgn="base"/>
            <a:r>
              <a:rPr lang="ru-RU" b="1" i="1" dirty="0">
                <a:solidFill>
                  <a:srgbClr val="C00000"/>
                </a:solidFill>
                <a:latin typeface="Cambria Math" panose="02040503050406030204" pitchFamily="18" charset="0"/>
                <a:ea typeface="Cambria Math" panose="02040503050406030204" pitchFamily="18" charset="0"/>
              </a:rPr>
              <a:t>Речь</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Развивается звуковая сторона, грамматический строй, лексика.</a:t>
            </a:r>
          </a:p>
          <a:p>
            <a:pPr fontAlgn="base"/>
            <a:r>
              <a:rPr lang="ru-RU" sz="1600" dirty="0">
                <a:latin typeface="Cambria Math" panose="02040503050406030204" pitchFamily="18" charset="0"/>
                <a:ea typeface="Cambria Math" panose="02040503050406030204" pitchFamily="18" charset="0"/>
              </a:rPr>
              <a:t>Развивается связная речь.</a:t>
            </a:r>
          </a:p>
          <a:p>
            <a:pPr fontAlgn="base"/>
            <a:r>
              <a:rPr lang="ru-RU" sz="1600" dirty="0">
                <a:latin typeface="Cambria Math" panose="02040503050406030204" pitchFamily="18" charset="0"/>
                <a:ea typeface="Cambria Math" panose="02040503050406030204" pitchFamily="18" charset="0"/>
              </a:rPr>
              <a:t>В высказываниях детей отражаются как расширяющийся словарь, так и характер ощущений, формирующихся в этом возрасте.</a:t>
            </a:r>
          </a:p>
          <a:p>
            <a:pPr fontAlgn="base"/>
            <a:r>
              <a:rPr lang="ru-RU" sz="1600" dirty="0">
                <a:latin typeface="Cambria Math" panose="02040503050406030204" pitchFamily="18" charset="0"/>
                <a:ea typeface="Cambria Math" panose="02040503050406030204" pitchFamily="18" charset="0"/>
              </a:rPr>
              <a:t> Дети начинают активно употреблять обобщающие существительные, синонимы, антонимы, прилагательные и т.д.</a:t>
            </a:r>
          </a:p>
          <a:p>
            <a:pPr fontAlgn="base"/>
            <a:r>
              <a:rPr lang="ru-RU" sz="1600" dirty="0">
                <a:latin typeface="Cambria Math" panose="02040503050406030204" pitchFamily="18" charset="0"/>
                <a:ea typeface="Cambria Math" panose="02040503050406030204" pitchFamily="18" charset="0"/>
              </a:rPr>
              <a:t>Развиваются диалогическая и некоторые виды монологической речи</a:t>
            </a:r>
            <a:r>
              <a:rPr lang="ru-RU" sz="1600" b="1" dirty="0">
                <a:latin typeface="Cambria Math" panose="02040503050406030204" pitchFamily="18" charset="0"/>
                <a:ea typeface="Cambria Math" panose="02040503050406030204" pitchFamily="18" charset="0"/>
              </a:rPr>
              <a:t>.</a:t>
            </a:r>
          </a:p>
          <a:p>
            <a:pPr fontAlgn="base"/>
            <a:r>
              <a:rPr lang="ru-RU" i="1" dirty="0">
                <a:solidFill>
                  <a:srgbClr val="002060"/>
                </a:solidFill>
                <a:latin typeface="Cambria Math" panose="02040503050406030204" pitchFamily="18" charset="0"/>
                <a:ea typeface="Cambria Math" panose="02040503050406030204" pitchFamily="18" charset="0"/>
              </a:rPr>
              <a:t> </a:t>
            </a:r>
            <a:r>
              <a:rPr lang="ru-RU" b="1" i="1" dirty="0">
                <a:solidFill>
                  <a:srgbClr val="C00000"/>
                </a:solidFill>
                <a:latin typeface="Cambria Math" panose="02040503050406030204" pitchFamily="18" charset="0"/>
                <a:ea typeface="Cambria Math" panose="02040503050406030204" pitchFamily="18" charset="0"/>
              </a:rPr>
              <a:t>Отношения со сверстниками</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Детям старшего дошкольного возраста свойственно преобладание общественно значимых мотивов над личностными.</a:t>
            </a:r>
          </a:p>
          <a:p>
            <a:pPr fontAlgn="base"/>
            <a:r>
              <a:rPr lang="ru-RU" sz="1600" dirty="0">
                <a:latin typeface="Cambria Math" panose="02040503050406030204" pitchFamily="18" charset="0"/>
                <a:ea typeface="Cambria Math" panose="02040503050406030204" pitchFamily="18" charset="0"/>
              </a:rPr>
              <a:t>Ребенок может изменить свою точку зрения, позиции в результате столкновения с общественным мнением, мнением другого ребенка. Ребенок может воспринять точку зрения др. человека.</a:t>
            </a:r>
          </a:p>
          <a:p>
            <a:pPr fontAlgn="base"/>
            <a:r>
              <a:rPr lang="ru-RU" sz="1600" dirty="0">
                <a:latin typeface="Cambria Math" panose="02040503050406030204" pitchFamily="18" charset="0"/>
                <a:ea typeface="Cambria Math" panose="02040503050406030204" pitchFamily="18" charset="0"/>
              </a:rPr>
              <a:t>В процессе усвоения активное отношение к собственной жизни, развивается </a:t>
            </a:r>
            <a:r>
              <a:rPr lang="ru-RU" sz="1600" dirty="0" err="1">
                <a:latin typeface="Cambria Math" panose="02040503050406030204" pitchFamily="18" charset="0"/>
                <a:ea typeface="Cambria Math" panose="02040503050406030204" pitchFamily="18" charset="0"/>
              </a:rPr>
              <a:t>эмпатия</a:t>
            </a:r>
            <a:r>
              <a:rPr lang="ru-RU" sz="1600" dirty="0">
                <a:latin typeface="Cambria Math" panose="02040503050406030204" pitchFamily="18" charset="0"/>
                <a:ea typeface="Cambria Math" panose="02040503050406030204" pitchFamily="18" charset="0"/>
              </a:rPr>
              <a:t>, сочувствие.</a:t>
            </a:r>
          </a:p>
          <a:p>
            <a:pPr fontAlgn="base"/>
            <a:r>
              <a:rPr lang="ru-RU" b="1" i="1" dirty="0">
                <a:solidFill>
                  <a:srgbClr val="C00000"/>
                </a:solidFill>
                <a:latin typeface="Cambria Math" panose="02040503050406030204" pitchFamily="18" charset="0"/>
                <a:ea typeface="Cambria Math" panose="02040503050406030204" pitchFamily="18" charset="0"/>
              </a:rPr>
              <a:t>Отношения со взрослыми</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Развитие произвольности и волевого начала проявляется в умении следовать инструкции взрослого, придерживаться игровых правил.</a:t>
            </a:r>
          </a:p>
          <a:p>
            <a:pPr fontAlgn="base"/>
            <a:r>
              <a:rPr lang="ru-RU" sz="1600" dirty="0">
                <a:latin typeface="Cambria Math" panose="02040503050406030204" pitchFamily="18" charset="0"/>
                <a:ea typeface="Cambria Math" panose="02040503050406030204" pitchFamily="18" charset="0"/>
              </a:rPr>
              <a:t> Ребёнок стремиться качественно выполнить какое-либо задание, сравнить с образцом и переделать, если что-то не получилось.</a:t>
            </a:r>
          </a:p>
          <a:p>
            <a:endParaRPr lang="ru-RU" dirty="0"/>
          </a:p>
        </p:txBody>
      </p:sp>
    </p:spTree>
    <p:extLst>
      <p:ext uri="{BB962C8B-B14F-4D97-AF65-F5344CB8AC3E}">
        <p14:creationId xmlns:p14="http://schemas.microsoft.com/office/powerpoint/2010/main" val="429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791C0F1E-7275-FE3F-D617-B4DEB2B41A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 y="9236"/>
            <a:ext cx="9217890" cy="7017306"/>
          </a:xfrm>
          <a:prstGeom prst="rect">
            <a:avLst/>
          </a:prstGeom>
          <a:noFill/>
        </p:spPr>
        <p:txBody>
          <a:bodyPr wrap="square" rtlCol="0">
            <a:spAutoFit/>
          </a:bodyPr>
          <a:lstStyle/>
          <a:p>
            <a:pPr fontAlgn="base"/>
            <a:r>
              <a:rPr lang="ru-RU" b="1" i="1" dirty="0">
                <a:solidFill>
                  <a:srgbClr val="C00000"/>
                </a:solidFill>
                <a:latin typeface="Cambria Math" panose="02040503050406030204" pitchFamily="18" charset="0"/>
                <a:ea typeface="Cambria Math" panose="02040503050406030204" pitchFamily="18" charset="0"/>
              </a:rPr>
              <a:t>Эмоции</a:t>
            </a:r>
            <a:endParaRPr lang="ru-RU" b="1" dirty="0">
              <a:solidFill>
                <a:srgbClr val="C00000"/>
              </a:solidFill>
              <a:latin typeface="Cambria Math" panose="02040503050406030204" pitchFamily="18" charset="0"/>
              <a:ea typeface="Cambria Math" panose="02040503050406030204" pitchFamily="18" charset="0"/>
            </a:endParaRPr>
          </a:p>
          <a:p>
            <a:pPr fontAlgn="base"/>
            <a:r>
              <a:rPr lang="ru-RU" sz="1600" dirty="0">
                <a:latin typeface="Cambria Math" panose="02040503050406030204" pitchFamily="18" charset="0"/>
                <a:ea typeface="Cambria Math" panose="02040503050406030204" pitchFamily="18" charset="0"/>
              </a:rPr>
              <a:t>У ребенка развито устойчивое положительное отношение к себе, уверенность в своих силах. Он в состоянии проявить эмоциональность и самостоятельность в решении социальных и бытовых задач. Возникает критическое отношение к оценке взрослого и сверстника. Оценивание сверстника помогает ребенку оценивать самого себя.</a:t>
            </a:r>
          </a:p>
          <a:p>
            <a:pPr fontAlgn="base"/>
            <a:r>
              <a:rPr lang="ru-RU" sz="1600" dirty="0">
                <a:latin typeface="Cambria Math" panose="02040503050406030204" pitchFamily="18" charset="0"/>
                <a:ea typeface="Cambria Math" panose="02040503050406030204" pitchFamily="18" charset="0"/>
              </a:rPr>
              <a:t>О моральных качествах ребенок судит главным образом по своему поведению, которое или согласуется с нормами, принятыми в семье и коллективе сверстников, или не вписывается в систему этих отношений.</a:t>
            </a:r>
          </a:p>
          <a:p>
            <a:pPr fontAlgn="base"/>
            <a:r>
              <a:rPr lang="ru-RU" sz="1600" dirty="0">
                <a:latin typeface="Cambria Math" panose="02040503050406030204" pitchFamily="18" charset="0"/>
                <a:ea typeface="Cambria Math" panose="02040503050406030204" pitchFamily="18" charset="0"/>
              </a:rPr>
              <a:t>Самооценка ребёнка старшего дошкольного возраста достаточно адекватна, более характерно её завышение, чем занижение. Ребёнок более объективно оценивает результат деятельности, чем поведение.</a:t>
            </a:r>
          </a:p>
          <a:p>
            <a:pPr fontAlgn="base"/>
            <a:r>
              <a:rPr lang="ru-RU" sz="1600" dirty="0">
                <a:latin typeface="Cambria Math" panose="02040503050406030204" pitchFamily="18" charset="0"/>
                <a:ea typeface="Cambria Math" panose="02040503050406030204" pitchFamily="18" charset="0"/>
              </a:rPr>
              <a:t> В качестве важнейшего новообразования в развитии психической и личностной сферы ребенка 6 – 7 летнего возраста является соподчинение мотивов.</a:t>
            </a:r>
          </a:p>
          <a:p>
            <a:pPr fontAlgn="base"/>
            <a:r>
              <a:rPr lang="ru-RU" sz="1600" dirty="0">
                <a:latin typeface="Cambria Math" panose="02040503050406030204" pitchFamily="18" charset="0"/>
                <a:ea typeface="Cambria Math" panose="02040503050406030204" pitchFamily="18" charset="0"/>
              </a:rPr>
              <a:t>Осознание мотива «я должен», «я смогу» постепенно начинает преобладать над мотивом «я хочу».</a:t>
            </a:r>
          </a:p>
          <a:p>
            <a:pPr fontAlgn="base"/>
            <a:r>
              <a:rPr lang="ru-RU" sz="1600" dirty="0">
                <a:latin typeface="Cambria Math" panose="02040503050406030204" pitchFamily="18" charset="0"/>
                <a:ea typeface="Cambria Math" panose="02040503050406030204" pitchFamily="18" charset="0"/>
              </a:rPr>
              <a:t>В подготовительной к школе группе завершается дошкольный возраст.</a:t>
            </a:r>
          </a:p>
          <a:p>
            <a:pPr fontAlgn="base"/>
            <a:r>
              <a:rPr lang="ru-RU" sz="1600" dirty="0">
                <a:latin typeface="Cambria Math" panose="02040503050406030204" pitchFamily="18" charset="0"/>
                <a:ea typeface="Cambria Math" panose="02040503050406030204" pitchFamily="18" charset="0"/>
              </a:rPr>
              <a:t> Его основные достижения связаны с освоением мира вещей как предметов человеческой культуры; освоением форм позитивного общения с людьми; развитием половой идентификации, формированием позиции школьника.</a:t>
            </a:r>
          </a:p>
          <a:p>
            <a:pPr fontAlgn="base"/>
            <a:endParaRPr lang="ru-RU" sz="1600" b="1" dirty="0">
              <a:solidFill>
                <a:schemeClr val="bg1"/>
              </a:solidFill>
              <a:latin typeface="Cambria Math" panose="02040503050406030204" pitchFamily="18" charset="0"/>
              <a:ea typeface="Cambria Math" panose="02040503050406030204" pitchFamily="18" charset="0"/>
            </a:endParaRPr>
          </a:p>
          <a:p>
            <a:pPr fontAlgn="base"/>
            <a:r>
              <a:rPr lang="ru-RU" sz="1600" b="1" dirty="0">
                <a:solidFill>
                  <a:srgbClr val="C00000"/>
                </a:solidFill>
                <a:latin typeface="Cambria Math" panose="02040503050406030204" pitchFamily="18" charset="0"/>
                <a:ea typeface="Cambria Math" panose="02040503050406030204" pitchFamily="18" charset="0"/>
              </a:rPr>
              <a:t>К концу дошкольного возраста </a:t>
            </a:r>
            <a:r>
              <a:rPr lang="ru-RU" sz="1600" dirty="0">
                <a:latin typeface="Cambria Math" panose="02040503050406030204" pitchFamily="18" charset="0"/>
                <a:ea typeface="Cambria Math" panose="02040503050406030204" pitchFamily="18" charset="0"/>
              </a:rPr>
              <a:t>ребенок обладает высоким уровнем познавательного и личностного развития, что позволяет ему в дальнейшем успешно учиться в школе.</a:t>
            </a:r>
          </a:p>
          <a:p>
            <a:pPr fontAlgn="base"/>
            <a:r>
              <a:rPr lang="ru-RU" sz="1600" dirty="0">
                <a:latin typeface="Cambria Math" panose="02040503050406030204" pitchFamily="18" charset="0"/>
                <a:ea typeface="Cambria Math" panose="02040503050406030204" pitchFamily="18" charset="0"/>
              </a:rPr>
              <a:t>•Ребенок может и делает не то, что ему хочется, а то, что нужно, что просит взрослый или определено правилами: воспринимает, запоминает, мыслит, оценивает свою деятельность;</a:t>
            </a:r>
          </a:p>
          <a:p>
            <a:pPr fontAlgn="base"/>
            <a:r>
              <a:rPr lang="ru-RU" sz="1600" dirty="0">
                <a:latin typeface="Cambria Math" panose="02040503050406030204" pitchFamily="18" charset="0"/>
                <a:ea typeface="Cambria Math" panose="02040503050406030204" pitchFamily="18" charset="0"/>
              </a:rPr>
              <a:t>•Возникает первая реальная картина мира, о которой у ребенка формируется собственное мнение;</a:t>
            </a:r>
          </a:p>
          <a:p>
            <a:pPr fontAlgn="base"/>
            <a:r>
              <a:rPr lang="ru-RU" sz="1600" dirty="0">
                <a:latin typeface="Cambria Math" panose="02040503050406030204" pitchFamily="18" charset="0"/>
                <a:ea typeface="Cambria Math" panose="02040503050406030204" pitchFamily="18" charset="0"/>
              </a:rPr>
              <a:t>•Ребенок начинает понимать свои чувства и переживания в полной мере и сообщает об этом взрослым;</a:t>
            </a:r>
          </a:p>
        </p:txBody>
      </p:sp>
    </p:spTree>
    <p:extLst>
      <p:ext uri="{BB962C8B-B14F-4D97-AF65-F5344CB8AC3E}">
        <p14:creationId xmlns:p14="http://schemas.microsoft.com/office/powerpoint/2010/main" val="388525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E16FB466-B960-B7AD-D40A-03FAF119D4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858982" y="175491"/>
            <a:ext cx="7222836" cy="923330"/>
          </a:xfrm>
          <a:prstGeom prst="rect">
            <a:avLst/>
          </a:prstGeom>
          <a:noFill/>
        </p:spPr>
        <p:txBody>
          <a:bodyPr wrap="square" rtlCol="0">
            <a:spAutoFit/>
          </a:bodyPr>
          <a:lstStyle/>
          <a:p>
            <a:pPr algn="ctr"/>
            <a:r>
              <a:rPr lang="ru-RU" b="1" dirty="0">
                <a:solidFill>
                  <a:srgbClr val="C00000"/>
                </a:solidFill>
                <a:latin typeface="Cambria Math" panose="02040503050406030204" pitchFamily="18" charset="0"/>
                <a:ea typeface="Cambria Math" panose="02040503050406030204" pitchFamily="18" charset="0"/>
              </a:rPr>
              <a:t>ПЕРЕЧЕНЬ ОСНОВНЫХ ВИДОВ ОРГАНИЗОВАННОЙ ОБРАЗОВАТЕЛЬНОЙ ДЕЯТЕЛЬНОСТИ (ПРИ РАБОТЕ ПО ПЯТИДНЕВНОЙ НЕДЕЛИ)</a:t>
            </a:r>
            <a:endParaRPr lang="ru-RU" dirty="0">
              <a:solidFill>
                <a:srgbClr val="C00000"/>
              </a:solidFill>
              <a:latin typeface="Cambria Math" panose="02040503050406030204" pitchFamily="18" charset="0"/>
              <a:ea typeface="Cambria Math" panose="020405030504060302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215712193"/>
              </p:ext>
            </p:extLst>
          </p:nvPr>
        </p:nvGraphicFramePr>
        <p:xfrm>
          <a:off x="474133" y="1403621"/>
          <a:ext cx="8455565" cy="5139377"/>
        </p:xfrm>
        <a:graphic>
          <a:graphicData uri="http://schemas.openxmlformats.org/drawingml/2006/table">
            <a:tbl>
              <a:tblPr/>
              <a:tblGrid>
                <a:gridCol w="7027812">
                  <a:extLst>
                    <a:ext uri="{9D8B030D-6E8A-4147-A177-3AD203B41FA5}">
                      <a16:colId xmlns:a16="http://schemas.microsoft.com/office/drawing/2014/main" val="20000"/>
                    </a:ext>
                  </a:extLst>
                </a:gridCol>
                <a:gridCol w="1427753">
                  <a:extLst>
                    <a:ext uri="{9D8B030D-6E8A-4147-A177-3AD203B41FA5}">
                      <a16:colId xmlns:a16="http://schemas.microsoft.com/office/drawing/2014/main" val="20001"/>
                    </a:ext>
                  </a:extLst>
                </a:gridCol>
              </a:tblGrid>
              <a:tr h="395337">
                <a:tc>
                  <a:txBody>
                    <a:bodyPr/>
                    <a:lstStyle/>
                    <a:p>
                      <a:pPr>
                        <a:lnSpc>
                          <a:spcPct val="115000"/>
                        </a:lnSpc>
                        <a:spcAft>
                          <a:spcPts val="0"/>
                        </a:spcAft>
                      </a:pPr>
                      <a:r>
                        <a:rPr lang="ru-RU" sz="2000" b="1" dirty="0">
                          <a:solidFill>
                            <a:schemeClr val="tx1"/>
                          </a:solidFill>
                          <a:latin typeface="Times New Roman" pitchFamily="18" charset="0"/>
                          <a:ea typeface="Times New Roman"/>
                          <a:cs typeface="Times New Roman" pitchFamily="18" charset="0"/>
                        </a:rPr>
                        <a:t>Виды организованной деятельности</a:t>
                      </a:r>
                      <a:endParaRPr lang="ru-RU" sz="2000" dirty="0">
                        <a:solidFill>
                          <a:schemeClr val="tx1"/>
                        </a:solidFill>
                        <a:latin typeface="Times New Roman" pitchFamily="18" charset="0"/>
                        <a:ea typeface="Times New Roman"/>
                        <a:cs typeface="Times New Roman" pitchFamily="18" charset="0"/>
                      </a:endParaRP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chemeClr val="tx1"/>
                          </a:solidFill>
                          <a:latin typeface="Times New Roman" pitchFamily="18" charset="0"/>
                          <a:ea typeface="Times New Roman"/>
                          <a:cs typeface="Times New Roman" pitchFamily="18" charset="0"/>
                        </a:rPr>
                        <a:t>Кол во</a:t>
                      </a:r>
                      <a:endParaRPr lang="ru-RU" sz="2000" dirty="0">
                        <a:solidFill>
                          <a:schemeClr val="tx1"/>
                        </a:solidFill>
                        <a:latin typeface="Times New Roman" pitchFamily="18" charset="0"/>
                        <a:ea typeface="Times New Roman"/>
                        <a:cs typeface="Times New Roman" pitchFamily="18" charset="0"/>
                      </a:endParaRP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1346">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Познание </a:t>
                      </a:r>
                      <a:r>
                        <a:rPr lang="ru-RU" sz="2000" i="1" dirty="0">
                          <a:solidFill>
                            <a:schemeClr val="tx1"/>
                          </a:solidFill>
                          <a:latin typeface="Times New Roman" pitchFamily="18" charset="0"/>
                          <a:ea typeface="Times New Roman"/>
                          <a:cs typeface="Times New Roman" pitchFamily="18" charset="0"/>
                        </a:rPr>
                        <a:t>[Познавательно исследовательская и продуктивная (конструктивная) деятельность. Формирование элементарных математических представлений. Формирование целостной картины мира)</a:t>
                      </a:r>
                      <a:endParaRPr lang="ru-RU" sz="2000" dirty="0">
                        <a:solidFill>
                          <a:schemeClr val="tx1"/>
                        </a:solidFill>
                        <a:latin typeface="Times New Roman" pitchFamily="18" charset="0"/>
                        <a:ea typeface="Times New Roman"/>
                        <a:cs typeface="Times New Roman" pitchFamily="18" charset="0"/>
                      </a:endParaRP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2</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5337">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Коммуникация. Чтение художественной литературы</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solidFill>
                            <a:schemeClr val="tx1"/>
                          </a:solidFill>
                          <a:latin typeface="Times New Roman" pitchFamily="18" charset="0"/>
                          <a:ea typeface="Times New Roman"/>
                          <a:cs typeface="Times New Roman" pitchFamily="18" charset="0"/>
                        </a:rPr>
                        <a:t>1</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1346">
                <a:tc>
                  <a:txBody>
                    <a:bodyPr/>
                    <a:lstStyle/>
                    <a:p>
                      <a:pPr algn="l">
                        <a:lnSpc>
                          <a:spcPct val="115000"/>
                        </a:lnSpc>
                        <a:spcAft>
                          <a:spcPts val="0"/>
                        </a:spcAft>
                      </a:pPr>
                      <a:r>
                        <a:rPr lang="ru-RU" sz="2000" b="0" dirty="0">
                          <a:solidFill>
                            <a:schemeClr val="tx1"/>
                          </a:solidFill>
                          <a:latin typeface="Times New Roman" pitchFamily="18" charset="0"/>
                          <a:ea typeface="Times New Roman"/>
                          <a:cs typeface="Times New Roman" pitchFamily="18" charset="0"/>
                        </a:rPr>
                        <a:t>Художественное творчество</a:t>
                      </a:r>
                    </a:p>
                    <a:p>
                      <a:pPr algn="l">
                        <a:lnSpc>
                          <a:spcPct val="115000"/>
                        </a:lnSpc>
                        <a:spcAft>
                          <a:spcPts val="0"/>
                        </a:spcAft>
                      </a:pPr>
                      <a:r>
                        <a:rPr lang="ru-RU" sz="2000" b="0" i="1" dirty="0" smtClean="0">
                          <a:solidFill>
                            <a:schemeClr val="tx1"/>
                          </a:solidFill>
                          <a:latin typeface="Times New Roman" pitchFamily="18" charset="0"/>
                          <a:ea typeface="Times New Roman"/>
                          <a:cs typeface="Times New Roman" pitchFamily="18" charset="0"/>
                        </a:rPr>
                        <a:t>Рисование </a:t>
                      </a:r>
                      <a:endParaRPr lang="ru-RU" sz="2000" b="0" dirty="0" smtClean="0">
                        <a:solidFill>
                          <a:schemeClr val="tx1"/>
                        </a:solidFill>
                        <a:latin typeface="Times New Roman" pitchFamily="18" charset="0"/>
                        <a:ea typeface="Times New Roman"/>
                        <a:cs typeface="Times New Roman" pitchFamily="18" charset="0"/>
                      </a:endParaRPr>
                    </a:p>
                    <a:p>
                      <a:pPr algn="l">
                        <a:lnSpc>
                          <a:spcPct val="115000"/>
                        </a:lnSpc>
                        <a:spcAft>
                          <a:spcPts val="0"/>
                        </a:spcAft>
                      </a:pPr>
                      <a:r>
                        <a:rPr lang="ru-RU" sz="2000" b="0" i="1" dirty="0" smtClean="0">
                          <a:solidFill>
                            <a:schemeClr val="tx1"/>
                          </a:solidFill>
                          <a:latin typeface="Times New Roman" pitchFamily="18" charset="0"/>
                          <a:ea typeface="Times New Roman"/>
                          <a:cs typeface="Times New Roman" pitchFamily="18" charset="0"/>
                        </a:rPr>
                        <a:t>Лепка</a:t>
                      </a:r>
                      <a:endParaRPr lang="ru-RU" sz="2000" b="0" dirty="0">
                        <a:solidFill>
                          <a:schemeClr val="tx1"/>
                        </a:solidFill>
                        <a:latin typeface="Times New Roman" pitchFamily="18" charset="0"/>
                        <a:ea typeface="Times New Roman"/>
                        <a:cs typeface="Times New Roman" pitchFamily="18" charset="0"/>
                      </a:endParaRPr>
                    </a:p>
                    <a:p>
                      <a:pPr algn="l">
                        <a:lnSpc>
                          <a:spcPct val="115000"/>
                        </a:lnSpc>
                        <a:spcAft>
                          <a:spcPts val="0"/>
                        </a:spcAft>
                      </a:pPr>
                      <a:r>
                        <a:rPr lang="ru-RU" sz="2000" b="0" i="1" dirty="0">
                          <a:solidFill>
                            <a:schemeClr val="tx1"/>
                          </a:solidFill>
                          <a:latin typeface="Times New Roman" pitchFamily="18" charset="0"/>
                          <a:ea typeface="Times New Roman"/>
                          <a:cs typeface="Times New Roman" pitchFamily="18" charset="0"/>
                        </a:rPr>
                        <a:t>Аппликация</a:t>
                      </a:r>
                      <a:endParaRPr lang="ru-RU" sz="2000" b="0" dirty="0">
                        <a:solidFill>
                          <a:schemeClr val="tx1"/>
                        </a:solidFill>
                        <a:latin typeface="Times New Roman" pitchFamily="18" charset="0"/>
                        <a:ea typeface="Times New Roman"/>
                        <a:cs typeface="Times New Roman" pitchFamily="18" charset="0"/>
                      </a:endParaRP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b="0" dirty="0">
                        <a:solidFill>
                          <a:schemeClr val="tx1"/>
                        </a:solidFill>
                        <a:latin typeface="Times New Roman" pitchFamily="18" charset="0"/>
                        <a:ea typeface="Times New Roman"/>
                        <a:cs typeface="Times New Roman" pitchFamily="18" charset="0"/>
                      </a:endParaRPr>
                    </a:p>
                    <a:p>
                      <a:pPr>
                        <a:lnSpc>
                          <a:spcPct val="115000"/>
                        </a:lnSpc>
                        <a:spcAft>
                          <a:spcPts val="0"/>
                        </a:spcAft>
                      </a:pPr>
                      <a:r>
                        <a:rPr lang="ru-RU" sz="2000" b="0" dirty="0">
                          <a:solidFill>
                            <a:schemeClr val="tx1"/>
                          </a:solidFill>
                          <a:latin typeface="Times New Roman" pitchFamily="18" charset="0"/>
                          <a:ea typeface="Times New Roman"/>
                          <a:cs typeface="Times New Roman" pitchFamily="18" charset="0"/>
                        </a:rPr>
                        <a:t>1</a:t>
                      </a:r>
                    </a:p>
                    <a:p>
                      <a:pPr>
                        <a:lnSpc>
                          <a:spcPct val="115000"/>
                        </a:lnSpc>
                        <a:spcAft>
                          <a:spcPts val="0"/>
                        </a:spcAft>
                      </a:pPr>
                      <a:r>
                        <a:rPr lang="ru-RU" sz="2000" b="0" dirty="0">
                          <a:solidFill>
                            <a:schemeClr val="tx1"/>
                          </a:solidFill>
                          <a:latin typeface="Times New Roman" pitchFamily="18" charset="0"/>
                          <a:ea typeface="Times New Roman"/>
                          <a:cs typeface="Times New Roman" pitchFamily="18" charset="0"/>
                        </a:rPr>
                        <a:t>0,5 </a:t>
                      </a:r>
                    </a:p>
                    <a:p>
                      <a:pPr>
                        <a:lnSpc>
                          <a:spcPct val="115000"/>
                        </a:lnSpc>
                        <a:spcAft>
                          <a:spcPts val="0"/>
                        </a:spcAft>
                      </a:pPr>
                      <a:r>
                        <a:rPr lang="ru-RU" sz="2000" b="0" dirty="0">
                          <a:solidFill>
                            <a:schemeClr val="tx1"/>
                          </a:solidFill>
                          <a:latin typeface="Times New Roman" pitchFamily="18" charset="0"/>
                          <a:ea typeface="Times New Roman"/>
                          <a:cs typeface="Times New Roman" pitchFamily="18" charset="0"/>
                        </a:rPr>
                        <a:t>0,5</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5337">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Физическая культура</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3</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5337">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Музыка</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2</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5337">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Общее количество</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solidFill>
                            <a:schemeClr val="tx1"/>
                          </a:solidFill>
                          <a:latin typeface="Times New Roman" pitchFamily="18" charset="0"/>
                          <a:ea typeface="Times New Roman"/>
                          <a:cs typeface="Times New Roman" pitchFamily="18" charset="0"/>
                        </a:rPr>
                        <a:t>10</a:t>
                      </a:r>
                    </a:p>
                  </a:txBody>
                  <a:tcPr marL="19848" marR="19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3146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3F0D0938-B7F9-88A4-26B2-EEDD321708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295564" y="314036"/>
            <a:ext cx="8626763" cy="3970318"/>
          </a:xfrm>
          <a:prstGeom prst="rect">
            <a:avLst/>
          </a:prstGeom>
          <a:noFill/>
        </p:spPr>
        <p:txBody>
          <a:bodyPr wrap="square" rtlCol="0">
            <a:spAutoFit/>
          </a:bodyPr>
          <a:lstStyle/>
          <a:p>
            <a:pPr lvl="0" algn="ctr" eaLnBrk="0" fontAlgn="base" hangingPunct="0">
              <a:lnSpc>
                <a:spcPct val="150000"/>
              </a:lnSpc>
              <a:spcBef>
                <a:spcPct val="0"/>
              </a:spcBef>
              <a:spcAft>
                <a:spcPct val="0"/>
              </a:spcAft>
              <a:tabLst>
                <a:tab pos="960438" algn="l"/>
              </a:tabLst>
            </a:pPr>
            <a:r>
              <a:rPr lang="ru-RU" sz="2400" b="1" dirty="0" smtClean="0">
                <a:solidFill>
                  <a:srgbClr val="C00000"/>
                </a:solidFill>
                <a:latin typeface="Cambria Math" panose="02040503050406030204" pitchFamily="18" charset="0"/>
                <a:ea typeface="Cambria Math" panose="02040503050406030204" pitchFamily="18" charset="0"/>
                <a:cs typeface="Times New Roman" pitchFamily="18" charset="0"/>
              </a:rPr>
              <a:t>ПРЕДМЕТНО-</a:t>
            </a:r>
            <a:r>
              <a:rPr lang="ru-RU" sz="2400" dirty="0" smtClean="0">
                <a:solidFill>
                  <a:srgbClr val="002060"/>
                </a:solidFill>
                <a:latin typeface="Cambria Math" panose="02040503050406030204" pitchFamily="18" charset="0"/>
                <a:ea typeface="Cambria Math" panose="02040503050406030204" pitchFamily="18" charset="0"/>
                <a:cs typeface="Times New Roman" pitchFamily="18" charset="0"/>
              </a:rPr>
              <a:t> </a:t>
            </a:r>
            <a:r>
              <a:rPr lang="ru-RU" sz="2400" b="1" dirty="0" smtClean="0">
                <a:solidFill>
                  <a:srgbClr val="C00000"/>
                </a:solidFill>
                <a:latin typeface="Cambria Math" panose="02040503050406030204" pitchFamily="18" charset="0"/>
                <a:ea typeface="Cambria Math" panose="02040503050406030204" pitchFamily="18" charset="0"/>
                <a:cs typeface="Times New Roman" pitchFamily="18" charset="0"/>
              </a:rPr>
              <a:t>РАЗВИВАЮЩАЯ СРЕДА ГРУППЫ «БЭМБИ»</a:t>
            </a:r>
          </a:p>
          <a:p>
            <a:pPr lvl="0" algn="ctr" eaLnBrk="0" fontAlgn="base" hangingPunct="0">
              <a:lnSpc>
                <a:spcPct val="150000"/>
              </a:lnSpc>
              <a:spcBef>
                <a:spcPct val="0"/>
              </a:spcBef>
              <a:spcAft>
                <a:spcPct val="0"/>
              </a:spcAft>
              <a:tabLst>
                <a:tab pos="960438" algn="l"/>
              </a:tabLst>
            </a:pPr>
            <a:r>
              <a:rPr lang="ru-RU" dirty="0" smtClean="0">
                <a:latin typeface="Cambria Math" panose="02040503050406030204" pitchFamily="18" charset="0"/>
                <a:ea typeface="Cambria Math" panose="02040503050406030204" pitchFamily="18" charset="0"/>
                <a:cs typeface="Times New Roman" pitchFamily="18" charset="0"/>
              </a:rPr>
              <a:t>Проходи</a:t>
            </a:r>
            <a:r>
              <a:rPr lang="ru-RU" dirty="0">
                <a:latin typeface="Cambria Math" panose="02040503050406030204" pitchFamily="18" charset="0"/>
                <a:ea typeface="Cambria Math" panose="02040503050406030204" pitchFamily="18" charset="0"/>
                <a:cs typeface="Times New Roman" pitchFamily="18" charset="0"/>
              </a:rPr>
              <a:t>, честной народ!</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Группа «</a:t>
            </a:r>
            <a:r>
              <a:rPr lang="ru-RU" dirty="0" err="1">
                <a:latin typeface="Cambria Math" panose="02040503050406030204" pitchFamily="18" charset="0"/>
                <a:ea typeface="Cambria Math" panose="02040503050406030204" pitchFamily="18" charset="0"/>
                <a:cs typeface="Times New Roman" pitchFamily="18" charset="0"/>
              </a:rPr>
              <a:t>Бэмби</a:t>
            </a:r>
            <a:r>
              <a:rPr lang="ru-RU" dirty="0">
                <a:latin typeface="Cambria Math" panose="02040503050406030204" pitchFamily="18" charset="0"/>
                <a:ea typeface="Cambria Math" panose="02040503050406030204" pitchFamily="18" charset="0"/>
                <a:cs typeface="Times New Roman" pitchFamily="18" charset="0"/>
              </a:rPr>
              <a:t>" вас ждёт!</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Приглашаем в гости к нам,</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Интересным уголкам!</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В путь дорогу приглашаем</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Вам друзья мы обещаем</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Группу нашу показать</a:t>
            </a:r>
          </a:p>
          <a:p>
            <a:pPr lvl="0" algn="ctr" eaLnBrk="0" fontAlgn="base" hangingPunct="0">
              <a:lnSpc>
                <a:spcPct val="150000"/>
              </a:lnSpc>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Всё подробно рассказать!</a:t>
            </a:r>
          </a:p>
        </p:txBody>
      </p:sp>
      <p:sp>
        <p:nvSpPr>
          <p:cNvPr id="4" name="TextBox 3"/>
          <p:cNvSpPr txBox="1"/>
          <p:nvPr/>
        </p:nvSpPr>
        <p:spPr>
          <a:xfrm>
            <a:off x="295564" y="4829222"/>
            <a:ext cx="8626764" cy="1754326"/>
          </a:xfrm>
          <a:prstGeom prst="rect">
            <a:avLst/>
          </a:prstGeom>
          <a:noFill/>
        </p:spPr>
        <p:txBody>
          <a:bodyPr wrap="square" rtlCol="0">
            <a:spAutoFit/>
          </a:bodyPr>
          <a:lstStyle/>
          <a:p>
            <a:pPr lvl="0" algn="ctr" eaLnBrk="0" fontAlgn="base" hangingPunct="0">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Группа находится на 1 этаже и состоит из 4 помещений:</a:t>
            </a:r>
          </a:p>
          <a:p>
            <a:pPr marL="285750" lvl="0" indent="-285750" algn="ctr" eaLnBrk="0" fontAlgn="base" hangingPunct="0">
              <a:spcBef>
                <a:spcPct val="0"/>
              </a:spcBef>
              <a:spcAft>
                <a:spcPct val="0"/>
              </a:spcAft>
              <a:buFont typeface="Wingdings" panose="05000000000000000000" pitchFamily="2" charset="2"/>
              <a:buChar char="Ø"/>
              <a:tabLst>
                <a:tab pos="960438" algn="l"/>
              </a:tabLst>
            </a:pPr>
            <a:r>
              <a:rPr lang="ru-RU" dirty="0">
                <a:latin typeface="Cambria Math" panose="02040503050406030204" pitchFamily="18" charset="0"/>
                <a:ea typeface="Cambria Math" panose="02040503050406030204" pitchFamily="18" charset="0"/>
                <a:cs typeface="Times New Roman" pitchFamily="18" charset="0"/>
              </a:rPr>
              <a:t>Приемная (Раздевалка) – 14,8 </a:t>
            </a:r>
            <a:r>
              <a:rPr lang="ru-RU" dirty="0" err="1">
                <a:latin typeface="Cambria Math" panose="02040503050406030204" pitchFamily="18" charset="0"/>
                <a:ea typeface="Cambria Math" panose="02040503050406030204" pitchFamily="18" charset="0"/>
                <a:cs typeface="Times New Roman" pitchFamily="18" charset="0"/>
              </a:rPr>
              <a:t>кв.м</a:t>
            </a:r>
            <a:endParaRPr lang="ru-RU" dirty="0">
              <a:latin typeface="Cambria Math" panose="02040503050406030204" pitchFamily="18" charset="0"/>
              <a:ea typeface="Cambria Math" panose="02040503050406030204" pitchFamily="18" charset="0"/>
              <a:cs typeface="Times New Roman" pitchFamily="18" charset="0"/>
            </a:endParaRPr>
          </a:p>
          <a:p>
            <a:pPr marL="285750" lvl="0" indent="-285750" algn="ctr" eaLnBrk="0" fontAlgn="base" hangingPunct="0">
              <a:spcBef>
                <a:spcPct val="0"/>
              </a:spcBef>
              <a:spcAft>
                <a:spcPct val="0"/>
              </a:spcAft>
              <a:buFont typeface="Wingdings" panose="05000000000000000000" pitchFamily="2" charset="2"/>
              <a:buChar char="Ø"/>
              <a:tabLst>
                <a:tab pos="960438" algn="l"/>
              </a:tabLst>
            </a:pPr>
            <a:r>
              <a:rPr lang="ru-RU" dirty="0">
                <a:latin typeface="Cambria Math" panose="02040503050406030204" pitchFamily="18" charset="0"/>
                <a:ea typeface="Cambria Math" panose="02040503050406030204" pitchFamily="18" charset="0"/>
                <a:cs typeface="Times New Roman" pitchFamily="18" charset="0"/>
              </a:rPr>
              <a:t>Игровая комната – 48,2 </a:t>
            </a:r>
            <a:r>
              <a:rPr lang="ru-RU" dirty="0" err="1">
                <a:latin typeface="Cambria Math" panose="02040503050406030204" pitchFamily="18" charset="0"/>
                <a:ea typeface="Cambria Math" panose="02040503050406030204" pitchFamily="18" charset="0"/>
                <a:cs typeface="Times New Roman" pitchFamily="18" charset="0"/>
              </a:rPr>
              <a:t>кв.м</a:t>
            </a:r>
            <a:endParaRPr lang="ru-RU" dirty="0">
              <a:latin typeface="Cambria Math" panose="02040503050406030204" pitchFamily="18" charset="0"/>
              <a:ea typeface="Cambria Math" panose="02040503050406030204" pitchFamily="18" charset="0"/>
              <a:cs typeface="Times New Roman" pitchFamily="18" charset="0"/>
            </a:endParaRPr>
          </a:p>
          <a:p>
            <a:pPr marL="285750" lvl="0" indent="-285750" algn="ctr" eaLnBrk="0" fontAlgn="base" hangingPunct="0">
              <a:spcBef>
                <a:spcPct val="0"/>
              </a:spcBef>
              <a:spcAft>
                <a:spcPct val="0"/>
              </a:spcAft>
              <a:buFont typeface="Wingdings" panose="05000000000000000000" pitchFamily="2" charset="2"/>
              <a:buChar char="Ø"/>
              <a:tabLst>
                <a:tab pos="960438" algn="l"/>
              </a:tabLst>
            </a:pPr>
            <a:r>
              <a:rPr lang="ru-RU" dirty="0">
                <a:latin typeface="Cambria Math" panose="02040503050406030204" pitchFamily="18" charset="0"/>
                <a:ea typeface="Cambria Math" panose="02040503050406030204" pitchFamily="18" charset="0"/>
                <a:cs typeface="Times New Roman" pitchFamily="18" charset="0"/>
              </a:rPr>
              <a:t>Спальня -33,8 </a:t>
            </a:r>
            <a:r>
              <a:rPr lang="ru-RU" dirty="0" err="1">
                <a:latin typeface="Cambria Math" panose="02040503050406030204" pitchFamily="18" charset="0"/>
                <a:ea typeface="Cambria Math" panose="02040503050406030204" pitchFamily="18" charset="0"/>
                <a:cs typeface="Times New Roman" pitchFamily="18" charset="0"/>
              </a:rPr>
              <a:t>кв.м</a:t>
            </a:r>
            <a:endParaRPr lang="ru-RU" dirty="0">
              <a:latin typeface="Cambria Math" panose="02040503050406030204" pitchFamily="18" charset="0"/>
              <a:ea typeface="Cambria Math" panose="02040503050406030204" pitchFamily="18" charset="0"/>
              <a:cs typeface="Times New Roman" pitchFamily="18" charset="0"/>
            </a:endParaRPr>
          </a:p>
          <a:p>
            <a:pPr lvl="0" algn="ctr" eaLnBrk="0" fontAlgn="base" hangingPunct="0">
              <a:spcBef>
                <a:spcPct val="0"/>
              </a:spcBef>
              <a:spcAft>
                <a:spcPct val="0"/>
              </a:spcAft>
              <a:tabLst>
                <a:tab pos="960438" algn="l"/>
              </a:tabLst>
            </a:pPr>
            <a:r>
              <a:rPr lang="ru-RU" dirty="0">
                <a:latin typeface="Cambria Math" panose="02040503050406030204" pitchFamily="18" charset="0"/>
                <a:ea typeface="Cambria Math" panose="02040503050406030204" pitchFamily="18" charset="0"/>
                <a:cs typeface="Times New Roman" pitchFamily="18" charset="0"/>
              </a:rPr>
              <a:t>Умывальная совмещенная с туалетной комнатой -7,6 </a:t>
            </a:r>
            <a:r>
              <a:rPr lang="ru-RU" dirty="0" err="1">
                <a:latin typeface="Cambria Math" panose="02040503050406030204" pitchFamily="18" charset="0"/>
                <a:ea typeface="Cambria Math" panose="02040503050406030204" pitchFamily="18" charset="0"/>
                <a:cs typeface="Times New Roman" pitchFamily="18" charset="0"/>
              </a:rPr>
              <a:t>кв.м</a:t>
            </a:r>
            <a:endParaRPr lang="ru-RU" dirty="0">
              <a:latin typeface="Cambria Math" panose="02040503050406030204" pitchFamily="18" charset="0"/>
              <a:ea typeface="Cambria Math" panose="02040503050406030204" pitchFamily="18" charset="0"/>
              <a:cs typeface="Times New Roman" pitchFamily="18" charset="0"/>
            </a:endParaRPr>
          </a:p>
          <a:p>
            <a:pPr lvl="0" algn="ctr" eaLnBrk="0" fontAlgn="base" hangingPunct="0">
              <a:spcBef>
                <a:spcPct val="0"/>
              </a:spcBef>
              <a:spcAft>
                <a:spcPct val="0"/>
              </a:spcAft>
              <a:tabLst>
                <a:tab pos="960438" algn="l"/>
              </a:tabLst>
            </a:pPr>
            <a:endParaRPr lang="ru-RU" b="1" dirty="0">
              <a:solidFill>
                <a:schemeClr val="bg1"/>
              </a:solidFill>
              <a:latin typeface="Cambria Math" panose="02040503050406030204" pitchFamily="18" charset="0"/>
              <a:ea typeface="Cambria Math" panose="02040503050406030204" pitchFamily="18" charset="0"/>
              <a:cs typeface="Times New Roman" pitchFamily="18" charset="0"/>
            </a:endParaRPr>
          </a:p>
        </p:txBody>
      </p:sp>
    </p:spTree>
    <p:extLst>
      <p:ext uri="{BB962C8B-B14F-4D97-AF65-F5344CB8AC3E}">
        <p14:creationId xmlns:p14="http://schemas.microsoft.com/office/powerpoint/2010/main" val="285776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FD874891-176F-C91B-AB0D-A5DBFB78C4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249382" y="184728"/>
            <a:ext cx="4341091" cy="2462213"/>
          </a:xfrm>
          <a:prstGeom prst="rect">
            <a:avLst/>
          </a:prstGeom>
          <a:noFill/>
        </p:spPr>
        <p:txBody>
          <a:bodyPr wrap="square" rtlCol="0">
            <a:spAutoFit/>
          </a:bodyPr>
          <a:lstStyle/>
          <a:p>
            <a:r>
              <a:rPr lang="ru-RU" sz="2400" b="1" dirty="0" smtClean="0">
                <a:solidFill>
                  <a:srgbClr val="C00000"/>
                </a:solidFill>
                <a:latin typeface="Times New Roman" pitchFamily="18" charset="0"/>
                <a:cs typeface="Times New Roman" pitchFamily="18" charset="0"/>
              </a:rPr>
              <a:t>Раздевальная комната</a:t>
            </a:r>
            <a:r>
              <a:rPr lang="ru-RU" sz="2400" b="1" dirty="0">
                <a:solidFill>
                  <a:srgbClr val="C00000"/>
                </a:solidFill>
                <a:latin typeface="Times New Roman" pitchFamily="18" charset="0"/>
                <a:cs typeface="Times New Roman" pitchFamily="18" charset="0"/>
              </a:rPr>
              <a:t/>
            </a:r>
            <a:br>
              <a:rPr lang="ru-RU" sz="2400" b="1" dirty="0">
                <a:solidFill>
                  <a:srgbClr val="C00000"/>
                </a:solidFill>
                <a:latin typeface="Times New Roman" pitchFamily="18" charset="0"/>
                <a:cs typeface="Times New Roman" pitchFamily="18" charset="0"/>
              </a:rPr>
            </a:br>
            <a:r>
              <a:rPr lang="ru-RU" dirty="0">
                <a:latin typeface="Times New Roman" pitchFamily="18" charset="0"/>
                <a:cs typeface="Times New Roman" pitchFamily="18" charset="0"/>
              </a:rPr>
              <a:t>А это – наша раздевалка,</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Хранит одежду всех детей</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Хранятся в шкафчиках пальтишки,</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Плащи, сапожки и зонты,</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Носки, колготки и штанишки</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Всё это - дивной чистоты!</a:t>
            </a:r>
            <a:br>
              <a:rPr lang="ru-RU" dirty="0">
                <a:latin typeface="Times New Roman" pitchFamily="18" charset="0"/>
                <a:cs typeface="Times New Roman" pitchFamily="18" charset="0"/>
              </a:rPr>
            </a:br>
            <a:endParaRPr lang="ru-RU" dirty="0"/>
          </a:p>
        </p:txBody>
      </p:sp>
      <p:sp>
        <p:nvSpPr>
          <p:cNvPr id="5" name="TextBox 4"/>
          <p:cNvSpPr txBox="1"/>
          <p:nvPr/>
        </p:nvSpPr>
        <p:spPr>
          <a:xfrm>
            <a:off x="249382" y="2646941"/>
            <a:ext cx="3509819" cy="3416320"/>
          </a:xfrm>
          <a:prstGeom prst="rect">
            <a:avLst/>
          </a:prstGeom>
          <a:noFill/>
        </p:spPr>
        <p:txBody>
          <a:bodyPr wrap="square" rtlCol="0">
            <a:spAutoFit/>
          </a:bodyPr>
          <a:lstStyle/>
          <a:p>
            <a:r>
              <a:rPr lang="ru-RU" dirty="0">
                <a:latin typeface="Times New Roman" pitchFamily="18" charset="0"/>
                <a:cs typeface="Times New Roman" pitchFamily="18" charset="0"/>
              </a:rPr>
              <a:t>1. Информационный стенд </a:t>
            </a:r>
          </a:p>
          <a:p>
            <a:r>
              <a:rPr lang="ru-RU" dirty="0">
                <a:latin typeface="Times New Roman" pitchFamily="18" charset="0"/>
                <a:cs typeface="Times New Roman" pitchFamily="18" charset="0"/>
              </a:rPr>
              <a:t>«Уголок для родителей»;                                                </a:t>
            </a:r>
          </a:p>
          <a:p>
            <a:r>
              <a:rPr lang="ru-RU" dirty="0">
                <a:latin typeface="Times New Roman" pitchFamily="18" charset="0"/>
                <a:cs typeface="Times New Roman" pitchFamily="18" charset="0"/>
              </a:rPr>
              <a:t>2. Папка- передвижка для информации;                                                                         </a:t>
            </a:r>
          </a:p>
          <a:p>
            <a:r>
              <a:rPr lang="ru-RU" dirty="0">
                <a:latin typeface="Times New Roman" pitchFamily="18" charset="0"/>
                <a:cs typeface="Times New Roman" pitchFamily="18" charset="0"/>
              </a:rPr>
              <a:t>3. Полка для работ по лепке;                                                                                                     </a:t>
            </a:r>
          </a:p>
          <a:p>
            <a:r>
              <a:rPr lang="ru-RU" dirty="0">
                <a:latin typeface="Times New Roman" pitchFamily="18" charset="0"/>
                <a:cs typeface="Times New Roman" pitchFamily="18" charset="0"/>
              </a:rPr>
              <a:t>4. Стенд « Информация родителям»;                                                                                      </a:t>
            </a:r>
          </a:p>
          <a:p>
            <a:r>
              <a:rPr lang="ru-RU" dirty="0">
                <a:latin typeface="Times New Roman" pitchFamily="18" charset="0"/>
                <a:cs typeface="Times New Roman" pitchFamily="18" charset="0"/>
              </a:rPr>
              <a:t>5. Стенд «Меню»;                                                                                                               </a:t>
            </a:r>
          </a:p>
          <a:p>
            <a:r>
              <a:rPr lang="ru-RU" dirty="0">
                <a:latin typeface="Times New Roman" pitchFamily="18" charset="0"/>
                <a:cs typeface="Times New Roman" pitchFamily="18" charset="0"/>
              </a:rPr>
              <a:t>6. Стенд «Объявления»;                                                                                                      </a:t>
            </a:r>
          </a:p>
          <a:p>
            <a:r>
              <a:rPr lang="ru-RU" dirty="0">
                <a:latin typeface="Times New Roman" pitchFamily="18" charset="0"/>
                <a:cs typeface="Times New Roman" pitchFamily="18" charset="0"/>
              </a:rPr>
              <a:t>7. Стена «Наше творчество»;                                                                                                   </a:t>
            </a:r>
          </a:p>
          <a:p>
            <a:r>
              <a:rPr lang="ru-RU" dirty="0">
                <a:latin typeface="Times New Roman" pitchFamily="18" charset="0"/>
                <a:cs typeface="Times New Roman" pitchFamily="18" charset="0"/>
              </a:rPr>
              <a:t>8. Индивидуальные шкафчики для раздевания.</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6873" y="670963"/>
            <a:ext cx="5195455" cy="5195455"/>
          </a:xfrm>
          <a:prstGeom prst="rect">
            <a:avLst/>
          </a:prstGeom>
          <a:scene3d>
            <a:camera prst="orthographicFront"/>
            <a:lightRig rig="threePt" dir="t"/>
          </a:scene3d>
          <a:sp3d>
            <a:bevelT/>
          </a:sp3d>
        </p:spPr>
      </p:pic>
    </p:spTree>
    <p:extLst>
      <p:ext uri="{BB962C8B-B14F-4D97-AF65-F5344CB8AC3E}">
        <p14:creationId xmlns:p14="http://schemas.microsoft.com/office/powerpoint/2010/main" val="527501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Picture background">
            <a:extLst>
              <a:ext uri="{FF2B5EF4-FFF2-40B4-BE49-F238E27FC236}">
                <a16:creationId xmlns:a16="http://schemas.microsoft.com/office/drawing/2014/main" id="{3E647925-8F4E-BA5B-D1E0-303B074413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184728" y="683368"/>
            <a:ext cx="8793018" cy="1569660"/>
          </a:xfrm>
          <a:prstGeom prst="rect">
            <a:avLst/>
          </a:prstGeom>
          <a:noFill/>
        </p:spPr>
        <p:txBody>
          <a:bodyPr wrap="square" rtlCol="0">
            <a:spAutoFit/>
          </a:bodyPr>
          <a:lstStyle/>
          <a:p>
            <a:r>
              <a:rPr lang="ru-RU" sz="16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Цель: </a:t>
            </a:r>
            <a:r>
              <a:rPr lang="ru-RU" sz="1600" dirty="0">
                <a:latin typeface="Cambria Math" panose="02040503050406030204" pitchFamily="18" charset="0"/>
                <a:ea typeface="Cambria Math" panose="02040503050406030204" pitchFamily="18" charset="0"/>
                <a:cs typeface="Times New Roman" panose="02020603050405020304" pitchFamily="18" charset="0"/>
              </a:rPr>
              <a:t>использование предметно – развивающей среды группы для развития и комфортных условий пребывания детей в детском саду. </a:t>
            </a:r>
          </a:p>
          <a:p>
            <a:r>
              <a:rPr lang="ru-RU" sz="16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ru-RU" sz="1600" dirty="0">
                <a:latin typeface="Cambria Math" panose="02040503050406030204" pitchFamily="18" charset="0"/>
                <a:ea typeface="Cambria Math" panose="02040503050406030204" pitchFamily="18" charset="0"/>
                <a:cs typeface="Times New Roman" panose="02020603050405020304" pitchFamily="18" charset="0"/>
              </a:rPr>
              <a:t>3 стола из 12 лепестков, 1 декоративный столик в стиле «хохлома», 19 детских стула, стол воспитателя, , 1 большой стул, 2- 3х секционная полки, книжный уголок, шкаф «Солнышко»</a:t>
            </a:r>
          </a:p>
          <a:p>
            <a:r>
              <a:rPr lang="ru-RU" sz="1600" dirty="0" smtClean="0">
                <a:latin typeface="Cambria Math" panose="02040503050406030204" pitchFamily="18" charset="0"/>
                <a:ea typeface="Cambria Math" panose="02040503050406030204" pitchFamily="18" charset="0"/>
                <a:cs typeface="Times New Roman" panose="02020603050405020304" pitchFamily="18" charset="0"/>
              </a:rPr>
              <a:t>интерактивная </a:t>
            </a:r>
            <a:r>
              <a:rPr lang="ru-RU" sz="1600" dirty="0">
                <a:latin typeface="Cambria Math" panose="02040503050406030204" pitchFamily="18" charset="0"/>
                <a:ea typeface="Cambria Math" panose="02040503050406030204" pitchFamily="18" charset="0"/>
                <a:cs typeface="Times New Roman" panose="02020603050405020304" pitchFamily="18" charset="0"/>
              </a:rPr>
              <a:t>доска , телевизор, 1 парикмахерская, 1 детская кухня, 1 игрушечных кроватки, 23 машинки, 8 кукол, строительные наборы, мелкие игрушки, мозаика., </a:t>
            </a:r>
            <a:r>
              <a:rPr lang="ru-RU" sz="1600" dirty="0" err="1">
                <a:latin typeface="Cambria Math" panose="02040503050406030204" pitchFamily="18" charset="0"/>
                <a:ea typeface="Cambria Math" panose="02040503050406030204" pitchFamily="18" charset="0"/>
                <a:cs typeface="Times New Roman" panose="02020603050405020304" pitchFamily="18" charset="0"/>
              </a:rPr>
              <a:t>лего</a:t>
            </a:r>
            <a:r>
              <a:rPr lang="ru-RU" sz="1600" dirty="0">
                <a:latin typeface="Cambria Math" panose="02040503050406030204" pitchFamily="18" charset="0"/>
                <a:ea typeface="Cambria Math" panose="02040503050406030204" pitchFamily="18" charset="0"/>
                <a:cs typeface="Times New Roman" panose="02020603050405020304" pitchFamily="18" charset="0"/>
              </a:rPr>
              <a:t>.</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8889"/>
          <a:stretch/>
        </p:blipFill>
        <p:spPr>
          <a:xfrm>
            <a:off x="267418" y="2290004"/>
            <a:ext cx="4119854" cy="3753645"/>
          </a:xfrm>
          <a:prstGeom prst="rect">
            <a:avLst/>
          </a:prstGeom>
          <a:scene3d>
            <a:camera prst="orthographicFront"/>
            <a:lightRig rig="threePt" dir="t"/>
          </a:scene3d>
          <a:sp3d>
            <a:bevelT/>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093" y="2290004"/>
            <a:ext cx="3787846" cy="3777682"/>
          </a:xfrm>
          <a:prstGeom prst="rect">
            <a:avLst/>
          </a:prstGeom>
          <a:scene3d>
            <a:camera prst="orthographicFront"/>
            <a:lightRig rig="threePt" dir="t"/>
          </a:scene3d>
          <a:sp3d>
            <a:bevelT/>
          </a:sp3d>
        </p:spPr>
      </p:pic>
      <p:sp>
        <p:nvSpPr>
          <p:cNvPr id="8" name="TextBox 7"/>
          <p:cNvSpPr txBox="1"/>
          <p:nvPr/>
        </p:nvSpPr>
        <p:spPr>
          <a:xfrm>
            <a:off x="2207491" y="184727"/>
            <a:ext cx="4922982"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ГРУППОВАЯ КОМНАТА</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7831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Picture background">
            <a:extLst>
              <a:ext uri="{FF2B5EF4-FFF2-40B4-BE49-F238E27FC236}">
                <a16:creationId xmlns:a16="http://schemas.microsoft.com/office/drawing/2014/main" id="{B26561C9-624B-C3BE-52EF-EE1BF02C74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3057236" y="683368"/>
            <a:ext cx="5098473" cy="646331"/>
          </a:xfrm>
          <a:prstGeom prst="rect">
            <a:avLst/>
          </a:prstGeom>
          <a:noFill/>
        </p:spPr>
        <p:txBody>
          <a:bodyPr wrap="square" rtlCol="0">
            <a:spAutoFit/>
          </a:bodyPr>
          <a:lstStyle/>
          <a:p>
            <a:r>
              <a:rPr lang="ru-RU" sz="3600" b="1" dirty="0">
                <a:ln w="22225">
                  <a:solidFill>
                    <a:schemeClr val="accent2"/>
                  </a:solidFill>
                  <a:prstDash val="solid"/>
                </a:ln>
                <a:latin typeface="Cambria Math" panose="02040503050406030204" pitchFamily="18" charset="0"/>
                <a:ea typeface="Cambria Math" panose="02040503050406030204" pitchFamily="18" charset="0"/>
              </a:rPr>
              <a:t>Добро Пожаловать!</a:t>
            </a:r>
          </a:p>
        </p:txBody>
      </p:sp>
      <p:sp>
        <p:nvSpPr>
          <p:cNvPr id="9" name="TextBox 8"/>
          <p:cNvSpPr txBox="1"/>
          <p:nvPr/>
        </p:nvSpPr>
        <p:spPr>
          <a:xfrm>
            <a:off x="1043709" y="1699031"/>
            <a:ext cx="3177309" cy="523220"/>
          </a:xfrm>
          <a:prstGeom prst="rect">
            <a:avLst/>
          </a:prstGeom>
          <a:noFill/>
        </p:spPr>
        <p:txBody>
          <a:bodyPr wrap="square" rtlCol="0">
            <a:spAutoFit/>
          </a:bodyPr>
          <a:lstStyle/>
          <a:p>
            <a:r>
              <a:rPr lang="ru-RU" sz="2800" b="1" dirty="0">
                <a:ln w="22225">
                  <a:solidFill>
                    <a:schemeClr val="accent2"/>
                  </a:solidFill>
                  <a:prstDash val="solid"/>
                </a:ln>
                <a:latin typeface="Cambria Math" panose="02040503050406030204" pitchFamily="18" charset="0"/>
                <a:ea typeface="Cambria Math" panose="02040503050406030204" pitchFamily="18" charset="0"/>
              </a:rPr>
              <a:t>Эмблема группы</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83" y="1948873"/>
            <a:ext cx="4695358" cy="4757003"/>
          </a:xfrm>
          <a:prstGeom prst="rect">
            <a:avLst/>
          </a:prstGeom>
        </p:spPr>
      </p:pic>
      <p:sp>
        <p:nvSpPr>
          <p:cNvPr id="10" name="TextBox 9"/>
          <p:cNvSpPr txBox="1"/>
          <p:nvPr/>
        </p:nvSpPr>
        <p:spPr>
          <a:xfrm>
            <a:off x="4784436" y="1699031"/>
            <a:ext cx="3943929" cy="4570482"/>
          </a:xfrm>
          <a:prstGeom prst="rect">
            <a:avLst/>
          </a:prstGeom>
          <a:noFill/>
        </p:spPr>
        <p:txBody>
          <a:bodyPr wrap="square" rtlCol="0">
            <a:spAutoFit/>
          </a:bodyPr>
          <a:lstStyle/>
          <a:p>
            <a:pPr algn="ctr"/>
            <a:r>
              <a:rPr lang="ru-RU" sz="2800" b="1" dirty="0">
                <a:ln w="22225">
                  <a:solidFill>
                    <a:schemeClr val="accent2"/>
                  </a:solidFill>
                  <a:prstDash val="solid"/>
                </a:ln>
                <a:latin typeface="Cambria Math" panose="02040503050406030204" pitchFamily="18" charset="0"/>
                <a:ea typeface="Cambria Math" panose="02040503050406030204" pitchFamily="18" charset="0"/>
              </a:rPr>
              <a:t>Наш девиз:</a:t>
            </a:r>
          </a:p>
          <a:p>
            <a:endParaRPr lang="ru-RU" sz="2000" dirty="0">
              <a:latin typeface="Cambria Math" panose="02040503050406030204" pitchFamily="18" charset="0"/>
              <a:ea typeface="Cambria Math" panose="02040503050406030204" pitchFamily="18" charset="0"/>
            </a:endParaRPr>
          </a:p>
          <a:p>
            <a:pPr>
              <a:lnSpc>
                <a:spcPct val="150000"/>
              </a:lnSpc>
            </a:pPr>
            <a:endParaRPr lang="ru-RU" b="1" dirty="0">
              <a:solidFill>
                <a:srgbClr val="FFFF00"/>
              </a:solidFill>
              <a:latin typeface="Cambria Math" panose="02040503050406030204" pitchFamily="18" charset="0"/>
              <a:ea typeface="Cambria Math" panose="02040503050406030204" pitchFamily="18" charset="0"/>
            </a:endParaRPr>
          </a:p>
          <a:p>
            <a:pPr>
              <a:lnSpc>
                <a:spcPct val="150000"/>
              </a:lnSpc>
            </a:pPr>
            <a:r>
              <a:rPr lang="ru-RU" dirty="0">
                <a:solidFill>
                  <a:srgbClr val="002060"/>
                </a:solidFill>
                <a:latin typeface="Cambria Math" panose="02040503050406030204" pitchFamily="18" charset="0"/>
                <a:ea typeface="Cambria Math" panose="02040503050406030204" pitchFamily="18" charset="0"/>
              </a:rPr>
              <a:t>В группе «</a:t>
            </a:r>
            <a:r>
              <a:rPr lang="ru-RU" dirty="0" err="1">
                <a:solidFill>
                  <a:srgbClr val="002060"/>
                </a:solidFill>
                <a:latin typeface="Cambria Math" panose="02040503050406030204" pitchFamily="18" charset="0"/>
                <a:ea typeface="Cambria Math" panose="02040503050406030204" pitchFamily="18" charset="0"/>
              </a:rPr>
              <a:t>Бемби</a:t>
            </a:r>
            <a:r>
              <a:rPr lang="ru-RU" dirty="0">
                <a:solidFill>
                  <a:srgbClr val="002060"/>
                </a:solidFill>
                <a:latin typeface="Cambria Math" panose="02040503050406030204" pitchFamily="18" charset="0"/>
                <a:ea typeface="Cambria Math" panose="02040503050406030204" pitchFamily="18" charset="0"/>
              </a:rPr>
              <a:t>» кто живёт?</a:t>
            </a:r>
            <a:br>
              <a:rPr lang="ru-RU" dirty="0">
                <a:solidFill>
                  <a:srgbClr val="002060"/>
                </a:solidFill>
                <a:latin typeface="Cambria Math" panose="02040503050406030204" pitchFamily="18" charset="0"/>
                <a:ea typeface="Cambria Math" panose="02040503050406030204" pitchFamily="18" charset="0"/>
              </a:rPr>
            </a:br>
            <a:r>
              <a:rPr lang="ru-RU" dirty="0">
                <a:solidFill>
                  <a:srgbClr val="002060"/>
                </a:solidFill>
                <a:latin typeface="Cambria Math" panose="02040503050406030204" pitchFamily="18" charset="0"/>
                <a:ea typeface="Cambria Math" panose="02040503050406030204" pitchFamily="18" charset="0"/>
              </a:rPr>
              <a:t>- Славный маленький народ!</a:t>
            </a:r>
            <a:br>
              <a:rPr lang="ru-RU" dirty="0">
                <a:solidFill>
                  <a:srgbClr val="002060"/>
                </a:solidFill>
                <a:latin typeface="Cambria Math" panose="02040503050406030204" pitchFamily="18" charset="0"/>
                <a:ea typeface="Cambria Math" panose="02040503050406030204" pitchFamily="18" charset="0"/>
              </a:rPr>
            </a:br>
            <a:r>
              <a:rPr lang="ru-RU" dirty="0">
                <a:solidFill>
                  <a:srgbClr val="002060"/>
                </a:solidFill>
                <a:latin typeface="Cambria Math" panose="02040503050406030204" pitchFamily="18" charset="0"/>
                <a:ea typeface="Cambria Math" panose="02040503050406030204" pitchFamily="18" charset="0"/>
              </a:rPr>
              <a:t>Наш девиз: «Не унывать!</a:t>
            </a:r>
          </a:p>
          <a:p>
            <a:pPr>
              <a:lnSpc>
                <a:spcPct val="150000"/>
              </a:lnSpc>
            </a:pPr>
            <a:r>
              <a:rPr lang="ru-RU" dirty="0">
                <a:solidFill>
                  <a:srgbClr val="002060"/>
                </a:solidFill>
                <a:latin typeface="Cambria Math" panose="02040503050406030204" pitchFamily="18" charset="0"/>
                <a:ea typeface="Cambria Math" panose="02040503050406030204" pitchFamily="18" charset="0"/>
              </a:rPr>
              <a:t> Всё пройти и всё узнать.</a:t>
            </a:r>
            <a:br>
              <a:rPr lang="ru-RU" dirty="0">
                <a:solidFill>
                  <a:srgbClr val="002060"/>
                </a:solidFill>
                <a:latin typeface="Cambria Math" panose="02040503050406030204" pitchFamily="18" charset="0"/>
                <a:ea typeface="Cambria Math" panose="02040503050406030204" pitchFamily="18" charset="0"/>
              </a:rPr>
            </a:br>
            <a:r>
              <a:rPr lang="ru-RU" dirty="0">
                <a:solidFill>
                  <a:srgbClr val="002060"/>
                </a:solidFill>
                <a:latin typeface="Cambria Math" panose="02040503050406030204" pitchFamily="18" charset="0"/>
                <a:ea typeface="Cambria Math" panose="02040503050406030204" pitchFamily="18" charset="0"/>
              </a:rPr>
              <a:t>Научиться всем дружить и красиво говорить!</a:t>
            </a:r>
            <a:br>
              <a:rPr lang="ru-RU" dirty="0">
                <a:solidFill>
                  <a:srgbClr val="002060"/>
                </a:solidFill>
                <a:latin typeface="Cambria Math" panose="02040503050406030204" pitchFamily="18" charset="0"/>
                <a:ea typeface="Cambria Math" panose="02040503050406030204" pitchFamily="18" charset="0"/>
              </a:rPr>
            </a:br>
            <a:r>
              <a:rPr lang="ru-RU" dirty="0">
                <a:solidFill>
                  <a:srgbClr val="002060"/>
                </a:solidFill>
                <a:latin typeface="Cambria Math" panose="02040503050406030204" pitchFamily="18" charset="0"/>
                <a:ea typeface="Cambria Math" panose="02040503050406030204" pitchFamily="18" charset="0"/>
              </a:rPr>
              <a:t>Делаем всё по порядку.</a:t>
            </a:r>
            <a:br>
              <a:rPr lang="ru-RU" dirty="0">
                <a:solidFill>
                  <a:srgbClr val="002060"/>
                </a:solidFill>
                <a:latin typeface="Cambria Math" panose="02040503050406030204" pitchFamily="18" charset="0"/>
                <a:ea typeface="Cambria Math" panose="02040503050406030204" pitchFamily="18" charset="0"/>
              </a:rPr>
            </a:br>
            <a:r>
              <a:rPr lang="ru-RU" dirty="0">
                <a:solidFill>
                  <a:srgbClr val="002060"/>
                </a:solidFill>
                <a:latin typeface="Cambria Math" panose="02040503050406030204" pitchFamily="18" charset="0"/>
                <a:ea typeface="Cambria Math" panose="02040503050406030204" pitchFamily="18" charset="0"/>
              </a:rPr>
              <a:t>И живём по распорядку!</a:t>
            </a:r>
          </a:p>
        </p:txBody>
      </p:sp>
    </p:spTree>
    <p:extLst>
      <p:ext uri="{BB962C8B-B14F-4D97-AF65-F5344CB8AC3E}">
        <p14:creationId xmlns:p14="http://schemas.microsoft.com/office/powerpoint/2010/main" val="192135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B41B2EBA-746D-F856-E5AD-CBF719413F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443345" y="1357745"/>
            <a:ext cx="3888509" cy="3785652"/>
          </a:xfrm>
          <a:prstGeom prst="rect">
            <a:avLst/>
          </a:prstGeom>
          <a:noFill/>
        </p:spPr>
        <p:txBody>
          <a:bodyPr wrap="square" rtlCol="0">
            <a:spAutoFit/>
          </a:bodyPr>
          <a:lstStyle/>
          <a:p>
            <a:r>
              <a:rPr lang="ru-RU" sz="2000" dirty="0">
                <a:latin typeface="Cambria Math" panose="02040503050406030204" pitchFamily="18" charset="0"/>
                <a:ea typeface="Cambria Math" panose="02040503050406030204" pitchFamily="18" charset="0"/>
                <a:cs typeface="Times New Roman" panose="02020603050405020304" pitchFamily="18" charset="0"/>
              </a:rPr>
              <a:t>Информационная справка об умывальной комнате </a:t>
            </a:r>
          </a:p>
          <a:p>
            <a:endParaRPr lang="ru-RU" sz="20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endParaRPr>
          </a:p>
          <a:p>
            <a:r>
              <a:rPr lang="ru-RU" sz="20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Цель</a:t>
            </a:r>
            <a:r>
              <a:rPr lang="ru-RU" sz="2000" dirty="0">
                <a:latin typeface="Cambria Math" panose="02040503050406030204" pitchFamily="18" charset="0"/>
                <a:ea typeface="Cambria Math" panose="02040503050406030204" pitchFamily="18" charset="0"/>
                <a:cs typeface="Times New Roman" panose="02020603050405020304" pitchFamily="18" charset="0"/>
              </a:rPr>
              <a:t>: формирование у детей культурно – гигиенических навыков</a:t>
            </a:r>
          </a:p>
          <a:p>
            <a:r>
              <a:rPr lang="ru-RU" sz="2000" dirty="0">
                <a:latin typeface="Cambria Math" panose="02040503050406030204" pitchFamily="18" charset="0"/>
                <a:ea typeface="Cambria Math" panose="02040503050406030204" pitchFamily="18" charset="0"/>
                <a:cs typeface="Times New Roman" panose="02020603050405020304" pitchFamily="18" charset="0"/>
              </a:rPr>
              <a:t>Напольное покрытие: напольная керамическая плитка, ковер.</a:t>
            </a:r>
          </a:p>
          <a:p>
            <a:r>
              <a:rPr lang="ru-RU" sz="2000" dirty="0">
                <a:latin typeface="Cambria Math" panose="02040503050406030204" pitchFamily="18" charset="0"/>
                <a:ea typeface="Cambria Math" panose="02040503050406030204" pitchFamily="18" charset="0"/>
                <a:cs typeface="Times New Roman" panose="02020603050405020304" pitchFamily="18" charset="0"/>
              </a:rPr>
              <a:t>Наличие дневного света: - окно.</a:t>
            </a:r>
          </a:p>
          <a:p>
            <a:r>
              <a:rPr lang="ru-RU" sz="20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Мебель</a:t>
            </a:r>
            <a:r>
              <a:rPr lang="ru-RU" sz="2000" dirty="0">
                <a:latin typeface="Cambria Math" panose="02040503050406030204" pitchFamily="18" charset="0"/>
                <a:ea typeface="Cambria Math" panose="02040503050406030204" pitchFamily="18" charset="0"/>
                <a:cs typeface="Times New Roman" panose="02020603050405020304" pitchFamily="18" charset="0"/>
              </a:rPr>
              <a:t>: Шкафчики для полотенец – 4 шт. </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r="35122"/>
          <a:stretch/>
        </p:blipFill>
        <p:spPr>
          <a:xfrm>
            <a:off x="4839852" y="1074620"/>
            <a:ext cx="3498276" cy="5392127"/>
          </a:xfrm>
          <a:prstGeom prst="rect">
            <a:avLst/>
          </a:prstGeom>
          <a:scene3d>
            <a:camera prst="orthographicFront"/>
            <a:lightRig rig="threePt" dir="t"/>
          </a:scene3d>
          <a:sp3d>
            <a:bevelT/>
          </a:sp3d>
        </p:spPr>
      </p:pic>
      <p:sp>
        <p:nvSpPr>
          <p:cNvPr id="7" name="TextBox 6"/>
          <p:cNvSpPr txBox="1"/>
          <p:nvPr/>
        </p:nvSpPr>
        <p:spPr>
          <a:xfrm>
            <a:off x="2346036" y="184727"/>
            <a:ext cx="4331855"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Умывальная комната</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823884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4F116801-942E-9472-79AC-AAD06EB8B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2456873" y="147781"/>
            <a:ext cx="5144655" cy="2031325"/>
          </a:xfrm>
          <a:prstGeom prst="rect">
            <a:avLst/>
          </a:prstGeom>
          <a:noFill/>
        </p:spPr>
        <p:txBody>
          <a:bodyPr wrap="square" rtlCol="0">
            <a:spAutoFit/>
          </a:bodyPr>
          <a:lstStyle/>
          <a:p>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
            </a:r>
            <a:b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br>
            <a:r>
              <a:rPr lang="ru-RU" dirty="0">
                <a:solidFill>
                  <a:schemeClr val="bg1"/>
                </a:solidFill>
                <a:latin typeface="Cambria Math" panose="02040503050406030204" pitchFamily="18" charset="0"/>
                <a:ea typeface="Cambria Math" panose="02040503050406030204" pitchFamily="18" charset="0"/>
                <a:cs typeface="Times New Roman" pitchFamily="18" charset="0"/>
              </a:rPr>
              <a:t> </a:t>
            </a:r>
            <a:r>
              <a:rPr lang="ru-RU" dirty="0">
                <a:latin typeface="Cambria Math" panose="02040503050406030204" pitchFamily="18" charset="0"/>
                <a:ea typeface="Cambria Math" panose="02040503050406030204" pitchFamily="18" charset="0"/>
                <a:cs typeface="Times New Roman" pitchFamily="18" charset="0"/>
              </a:rPr>
              <a:t/>
            </a:r>
            <a:br>
              <a:rPr lang="ru-RU" dirty="0">
                <a:latin typeface="Cambria Math" panose="02040503050406030204" pitchFamily="18" charset="0"/>
                <a:ea typeface="Cambria Math" panose="02040503050406030204" pitchFamily="18" charset="0"/>
                <a:cs typeface="Times New Roman" pitchFamily="18" charset="0"/>
              </a:rPr>
            </a:br>
            <a:r>
              <a:rPr lang="ru-RU" dirty="0">
                <a:latin typeface="Cambria Math" panose="02040503050406030204" pitchFamily="18" charset="0"/>
                <a:ea typeface="Cambria Math" panose="02040503050406030204" pitchFamily="18" charset="0"/>
                <a:cs typeface="Times New Roman" pitchFamily="18" charset="0"/>
              </a:rPr>
              <a:t>Засыпают девочки, засыпают мальчики,</a:t>
            </a:r>
            <a:br>
              <a:rPr lang="ru-RU" dirty="0">
                <a:latin typeface="Cambria Math" panose="02040503050406030204" pitchFamily="18" charset="0"/>
                <a:ea typeface="Cambria Math" panose="02040503050406030204" pitchFamily="18" charset="0"/>
                <a:cs typeface="Times New Roman" pitchFamily="18" charset="0"/>
              </a:rPr>
            </a:br>
            <a:r>
              <a:rPr lang="ru-RU" dirty="0">
                <a:latin typeface="Cambria Math" panose="02040503050406030204" pitchFamily="18" charset="0"/>
                <a:ea typeface="Cambria Math" panose="02040503050406030204" pitchFamily="18" charset="0"/>
                <a:cs typeface="Times New Roman" pitchFamily="18" charset="0"/>
              </a:rPr>
              <a:t>Уместились пухлые под </a:t>
            </a:r>
            <a:r>
              <a:rPr lang="ru-RU" dirty="0" err="1">
                <a:latin typeface="Cambria Math" panose="02040503050406030204" pitchFamily="18" charset="0"/>
                <a:ea typeface="Cambria Math" panose="02040503050406030204" pitchFamily="18" charset="0"/>
                <a:cs typeface="Times New Roman" pitchFamily="18" charset="0"/>
              </a:rPr>
              <a:t>щекою</a:t>
            </a:r>
            <a:r>
              <a:rPr lang="ru-RU" dirty="0">
                <a:latin typeface="Cambria Math" panose="02040503050406030204" pitchFamily="18" charset="0"/>
                <a:ea typeface="Cambria Math" panose="02040503050406030204" pitchFamily="18" charset="0"/>
                <a:cs typeface="Times New Roman" pitchFamily="18" charset="0"/>
              </a:rPr>
              <a:t> пальчики.</a:t>
            </a:r>
            <a:br>
              <a:rPr lang="ru-RU" dirty="0">
                <a:latin typeface="Cambria Math" panose="02040503050406030204" pitchFamily="18" charset="0"/>
                <a:ea typeface="Cambria Math" panose="02040503050406030204" pitchFamily="18" charset="0"/>
                <a:cs typeface="Times New Roman" pitchFamily="18" charset="0"/>
              </a:rPr>
            </a:br>
            <a:r>
              <a:rPr lang="ru-RU" dirty="0">
                <a:latin typeface="Cambria Math" panose="02040503050406030204" pitchFamily="18" charset="0"/>
                <a:ea typeface="Cambria Math" panose="02040503050406030204" pitchFamily="18" charset="0"/>
                <a:cs typeface="Times New Roman" pitchFamily="18" charset="0"/>
              </a:rPr>
              <a:t>Глазки закрываются, носики сопят,</a:t>
            </a:r>
            <a:br>
              <a:rPr lang="ru-RU" dirty="0">
                <a:latin typeface="Cambria Math" panose="02040503050406030204" pitchFamily="18" charset="0"/>
                <a:ea typeface="Cambria Math" panose="02040503050406030204" pitchFamily="18" charset="0"/>
                <a:cs typeface="Times New Roman" pitchFamily="18" charset="0"/>
              </a:rPr>
            </a:br>
            <a:r>
              <a:rPr lang="ru-RU" dirty="0">
                <a:latin typeface="Cambria Math" panose="02040503050406030204" pitchFamily="18" charset="0"/>
                <a:ea typeface="Cambria Math" panose="02040503050406030204" pitchFamily="18" charset="0"/>
                <a:cs typeface="Times New Roman" pitchFamily="18" charset="0"/>
              </a:rPr>
              <a:t>Ах, какая мягкая в садике кровать!</a:t>
            </a:r>
            <a:r>
              <a:rPr lang="ru-RU" dirty="0">
                <a:latin typeface="Cambria Math" panose="02040503050406030204" pitchFamily="18" charset="0"/>
                <a:ea typeface="Cambria Math" panose="02040503050406030204" pitchFamily="18" charset="0"/>
              </a:rPr>
              <a:t/>
            </a:r>
            <a:br>
              <a:rPr lang="ru-RU" dirty="0">
                <a:latin typeface="Cambria Math" panose="02040503050406030204" pitchFamily="18" charset="0"/>
                <a:ea typeface="Cambria Math" panose="02040503050406030204" pitchFamily="18" charset="0"/>
              </a:rPr>
            </a:br>
            <a:endParaRPr lang="ru-RU" dirty="0">
              <a:latin typeface="Cambria Math" panose="02040503050406030204" pitchFamily="18" charset="0"/>
              <a:ea typeface="Cambria Math" panose="02040503050406030204" pitchFamily="18" charset="0"/>
            </a:endParaRPr>
          </a:p>
        </p:txBody>
      </p:sp>
      <p:sp>
        <p:nvSpPr>
          <p:cNvPr id="4" name="TextBox 3"/>
          <p:cNvSpPr txBox="1"/>
          <p:nvPr/>
        </p:nvSpPr>
        <p:spPr>
          <a:xfrm>
            <a:off x="286327" y="1976582"/>
            <a:ext cx="6400800" cy="3139321"/>
          </a:xfrm>
          <a:prstGeom prst="rect">
            <a:avLst/>
          </a:prstGeom>
          <a:noFill/>
        </p:spPr>
        <p:txBody>
          <a:bodyPr wrap="square" rtlCol="0">
            <a:spAutoFit/>
          </a:bodyPr>
          <a:lstStyle/>
          <a:p>
            <a:r>
              <a:rPr lang="ru-RU"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Дополнительные средства для дизайна интерьера: </a:t>
            </a:r>
          </a:p>
          <a:p>
            <a:r>
              <a:rPr lang="ru-RU"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Цель:</a:t>
            </a:r>
            <a:r>
              <a:rPr lang="ru-RU" dirty="0">
                <a:latin typeface="Cambria Math" panose="02040503050406030204" pitchFamily="18" charset="0"/>
                <a:ea typeface="Cambria Math" panose="02040503050406030204" pitchFamily="18" charset="0"/>
                <a:cs typeface="Times New Roman" panose="02020603050405020304" pitchFamily="18" charset="0"/>
              </a:rPr>
              <a:t> удовлетворять потребность детей в дневном отдыхе </a:t>
            </a:r>
          </a:p>
          <a:p>
            <a:r>
              <a:rPr lang="ru-RU" dirty="0">
                <a:latin typeface="Cambria Math" panose="02040503050406030204" pitchFamily="18" charset="0"/>
                <a:ea typeface="Cambria Math" panose="02040503050406030204" pitchFamily="18" charset="0"/>
                <a:cs typeface="Times New Roman" panose="02020603050405020304" pitchFamily="18" charset="0"/>
              </a:rPr>
              <a:t> 18 кроватей</a:t>
            </a:r>
          </a:p>
          <a:p>
            <a:r>
              <a:rPr lang="ru-RU" dirty="0">
                <a:latin typeface="Cambria Math" panose="02040503050406030204" pitchFamily="18" charset="0"/>
                <a:ea typeface="Cambria Math" panose="02040503050406030204" pitchFamily="18" charset="0"/>
                <a:cs typeface="Times New Roman" panose="02020603050405020304" pitchFamily="18" charset="0"/>
              </a:rPr>
              <a:t> постельное белье – 18 комплектов. </a:t>
            </a:r>
          </a:p>
          <a:p>
            <a:r>
              <a:rPr lang="ru-RU" dirty="0">
                <a:latin typeface="Cambria Math" panose="02040503050406030204" pitchFamily="18" charset="0"/>
                <a:ea typeface="Cambria Math" panose="02040503050406030204" pitchFamily="18" charset="0"/>
                <a:cs typeface="Times New Roman" panose="02020603050405020304" pitchFamily="18" charset="0"/>
              </a:rPr>
              <a:t> подушки – 18 шт. </a:t>
            </a:r>
          </a:p>
          <a:p>
            <a:r>
              <a:rPr lang="ru-RU" dirty="0">
                <a:latin typeface="Cambria Math" panose="02040503050406030204" pitchFamily="18" charset="0"/>
                <a:ea typeface="Cambria Math" panose="02040503050406030204" pitchFamily="18" charset="0"/>
                <a:cs typeface="Times New Roman" panose="02020603050405020304" pitchFamily="18" charset="0"/>
              </a:rPr>
              <a:t> матрасы -18 шт. </a:t>
            </a:r>
          </a:p>
          <a:p>
            <a:r>
              <a:rPr lang="ru-RU" dirty="0">
                <a:latin typeface="Cambria Math" panose="02040503050406030204" pitchFamily="18" charset="0"/>
                <a:ea typeface="Cambria Math" panose="02040503050406030204" pitchFamily="18" charset="0"/>
                <a:cs typeface="Times New Roman" panose="02020603050405020304" pitchFamily="18" charset="0"/>
              </a:rPr>
              <a:t>    Одеяло – 18 шт.</a:t>
            </a:r>
          </a:p>
          <a:p>
            <a:r>
              <a:rPr lang="ru-RU" dirty="0">
                <a:latin typeface="Cambria Math" panose="02040503050406030204" pitchFamily="18" charset="0"/>
                <a:ea typeface="Cambria Math" panose="02040503050406030204" pitchFamily="18" charset="0"/>
                <a:cs typeface="Times New Roman" panose="02020603050405020304" pitchFamily="18" charset="0"/>
              </a:rPr>
              <a:t> комнатный термометр.</a:t>
            </a:r>
          </a:p>
          <a:p>
            <a:r>
              <a:rPr lang="ru-RU" dirty="0">
                <a:latin typeface="Cambria Math" panose="02040503050406030204" pitchFamily="18" charset="0"/>
                <a:ea typeface="Cambria Math" panose="02040503050406030204" pitchFamily="18" charset="0"/>
                <a:cs typeface="Times New Roman" panose="02020603050405020304" pitchFamily="18" charset="0"/>
              </a:rPr>
              <a:t>Циркулятор-1 </a:t>
            </a:r>
            <a:r>
              <a:rPr lang="ru-RU" dirty="0" err="1">
                <a:latin typeface="Cambria Math" panose="02040503050406030204" pitchFamily="18" charset="0"/>
                <a:ea typeface="Cambria Math" panose="02040503050406030204" pitchFamily="18" charset="0"/>
                <a:cs typeface="Times New Roman" panose="02020603050405020304" pitchFamily="18" charset="0"/>
              </a:rPr>
              <a:t>шт</a:t>
            </a:r>
            <a:endParaRPr lang="ru-RU" dirty="0">
              <a:latin typeface="Cambria Math" panose="02040503050406030204" pitchFamily="18" charset="0"/>
              <a:ea typeface="Cambria Math" panose="02040503050406030204" pitchFamily="18" charset="0"/>
              <a:cs typeface="Times New Roman" panose="02020603050405020304" pitchFamily="18" charset="0"/>
            </a:endParaRPr>
          </a:p>
          <a:p>
            <a:r>
              <a:rPr lang="ru-RU" dirty="0">
                <a:latin typeface="Cambria Math" panose="02040503050406030204" pitchFamily="18" charset="0"/>
                <a:ea typeface="Cambria Math" panose="02040503050406030204" pitchFamily="18" charset="0"/>
                <a:cs typeface="Times New Roman" panose="02020603050405020304" pitchFamily="18" charset="0"/>
              </a:rPr>
              <a:t>Кварц- 1 </a:t>
            </a:r>
            <a:r>
              <a:rPr lang="ru-RU" dirty="0" err="1">
                <a:latin typeface="Cambria Math" panose="02040503050406030204" pitchFamily="18" charset="0"/>
                <a:ea typeface="Cambria Math" panose="02040503050406030204" pitchFamily="18" charset="0"/>
                <a:cs typeface="Times New Roman" panose="02020603050405020304" pitchFamily="18" charset="0"/>
              </a:rPr>
              <a:t>шт</a:t>
            </a:r>
            <a:r>
              <a:rPr lang="ru-RU" dirty="0">
                <a:latin typeface="Cambria Math" panose="02040503050406030204" pitchFamily="18" charset="0"/>
                <a:ea typeface="Cambria Math" panose="02040503050406030204" pitchFamily="18" charset="0"/>
                <a:cs typeface="Times New Roman" panose="02020603050405020304" pitchFamily="18" charset="0"/>
              </a:rPr>
              <a:t> </a:t>
            </a:r>
          </a:p>
          <a:p>
            <a:r>
              <a:rPr lang="ru-RU" dirty="0">
                <a:latin typeface="Cambria Math" panose="02040503050406030204" pitchFamily="18" charset="0"/>
                <a:ea typeface="Cambria Math" panose="02040503050406030204" pitchFamily="18" charset="0"/>
                <a:cs typeface="Times New Roman" panose="02020603050405020304" pitchFamily="18" charset="0"/>
              </a:rPr>
              <a:t> </a:t>
            </a:r>
            <a:endParaRPr lang="ru-RU" dirty="0">
              <a:latin typeface="Cambria Math" panose="02040503050406030204" pitchFamily="18" charset="0"/>
              <a:ea typeface="Cambria Math" panose="020405030504060302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34209"/>
          <a:stretch/>
        </p:blipFill>
        <p:spPr>
          <a:xfrm>
            <a:off x="3760067" y="3139811"/>
            <a:ext cx="5146095" cy="3385680"/>
          </a:xfrm>
          <a:prstGeom prst="rect">
            <a:avLst/>
          </a:prstGeom>
          <a:scene3d>
            <a:camera prst="orthographicFront"/>
            <a:lightRig rig="threePt" dir="t"/>
          </a:scene3d>
          <a:sp3d>
            <a:bevelT/>
          </a:sp3d>
        </p:spPr>
      </p:pic>
      <p:sp>
        <p:nvSpPr>
          <p:cNvPr id="7" name="TextBox 6"/>
          <p:cNvSpPr txBox="1"/>
          <p:nvPr/>
        </p:nvSpPr>
        <p:spPr>
          <a:xfrm>
            <a:off x="2613891" y="203200"/>
            <a:ext cx="4812145"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КОМНАТА ДЛЯ СНА</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70197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A65E1AB4-D876-6A3B-CF6E-1AEF361605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01600" y="83127"/>
            <a:ext cx="9042400" cy="3200876"/>
          </a:xfrm>
          <a:prstGeom prst="rect">
            <a:avLst/>
          </a:prstGeom>
          <a:noFill/>
        </p:spPr>
        <p:txBody>
          <a:bodyPr wrap="square" rtlCol="0">
            <a:spAutoFit/>
          </a:bodyPr>
          <a:lstStyle/>
          <a:p>
            <a:pPr algn="ctr"/>
            <a:r>
              <a:rPr lang="ru-RU" sz="2400" b="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ПРЕДМЕТНО- РАЗВИВАЮЩАЯ СРЕДА  ВКЛЮЧАЕТ В СЕБЯ: «УГОЛОК ПРИРОДЫ</a:t>
            </a:r>
          </a:p>
          <a:p>
            <a:r>
              <a:rPr lang="ru-RU" sz="1400" dirty="0" smtClean="0">
                <a:latin typeface="Cambria Math" panose="02040503050406030204" pitchFamily="18" charset="0"/>
                <a:ea typeface="Cambria Math" panose="02040503050406030204" pitchFamily="18" charset="0"/>
                <a:cs typeface="Times New Roman" panose="02020603050405020304" pitchFamily="18" charset="0"/>
              </a:rPr>
              <a:t>Образовательная </a:t>
            </a:r>
            <a:r>
              <a:rPr lang="ru-RU" sz="1400" dirty="0">
                <a:latin typeface="Cambria Math" panose="02040503050406030204" pitchFamily="18" charset="0"/>
                <a:ea typeface="Cambria Math" panose="02040503050406030204" pitchFamily="18" charset="0"/>
                <a:cs typeface="Times New Roman" panose="02020603050405020304" pitchFamily="18" charset="0"/>
              </a:rPr>
              <a:t>область «Познание»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Вид деятельности: </a:t>
            </a:r>
            <a:r>
              <a:rPr lang="ru-RU" sz="1400" dirty="0" err="1">
                <a:latin typeface="Cambria Math" panose="02040503050406030204" pitchFamily="18" charset="0"/>
                <a:ea typeface="Cambria Math" panose="02040503050406030204" pitchFamily="18" charset="0"/>
                <a:cs typeface="Times New Roman" panose="02020603050405020304" pitchFamily="18" charset="0"/>
              </a:rPr>
              <a:t>поисково</a:t>
            </a:r>
            <a:r>
              <a:rPr lang="ru-RU" sz="1400" dirty="0">
                <a:latin typeface="Cambria Math" panose="02040503050406030204" pitchFamily="18" charset="0"/>
                <a:ea typeface="Cambria Math" panose="02040503050406030204" pitchFamily="18" charset="0"/>
                <a:cs typeface="Times New Roman" panose="02020603050405020304" pitchFamily="18" charset="0"/>
              </a:rPr>
              <a:t> – исследовательская, трудовая </a:t>
            </a:r>
          </a:p>
          <a:p>
            <a:r>
              <a:rPr lang="ru-RU" sz="14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Цель: </a:t>
            </a:r>
            <a:r>
              <a:rPr lang="ru-RU" sz="1400" dirty="0">
                <a:latin typeface="Cambria Math" panose="02040503050406030204" pitchFamily="18" charset="0"/>
                <a:ea typeface="Cambria Math" panose="02040503050406030204" pitchFamily="18" charset="0"/>
                <a:cs typeface="Times New Roman" panose="02020603050405020304" pitchFamily="18" charset="0"/>
              </a:rPr>
              <a:t>Формирование естественнонаучных представлений.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Развитие наблюдательности, любознательности, активности</a:t>
            </a:r>
          </a:p>
          <a:p>
            <a:r>
              <a:rPr lang="ru-RU" sz="14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Групповой сюжетно-ролевый блок «Уголок природы» оснащен: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календарь природы</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Бросовый материал</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Иллюстрации о природе;</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Д/игры: «Овощи и фрукты» «Подбери пару», «Гномики и домики», «Большой-маленький», «Что я делаю дома», «Кто как маму завет»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Демонстрационный материал:, «Домашние животные», «Дикие животные»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5" y="3274830"/>
            <a:ext cx="3414567" cy="3414567"/>
          </a:xfrm>
          <a:prstGeom prst="rect">
            <a:avLst/>
          </a:prstGeom>
          <a:scene3d>
            <a:camera prst="orthographicFront"/>
            <a:lightRig rig="threePt" dir="t"/>
          </a:scene3d>
          <a:sp3d>
            <a:bevelT/>
          </a:sp3d>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277" y="3296186"/>
            <a:ext cx="3407640" cy="340764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207427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7914DC6B-CBC4-D89F-1F22-ADB4E92D89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286327" y="193964"/>
            <a:ext cx="4359564" cy="6432530"/>
          </a:xfrm>
          <a:prstGeom prst="rect">
            <a:avLst/>
          </a:prstGeom>
          <a:noFill/>
        </p:spPr>
        <p:txBody>
          <a:bodyPr wrap="square" rtlCol="0">
            <a:spAutoFit/>
          </a:bodyPr>
          <a:lstStyle/>
          <a:p>
            <a:pPr algn="ctr"/>
            <a:r>
              <a:rPr lang="ru-RU" sz="2400" b="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«ЦЕНТР ИСКУССТВА» ГРУППОВОЙ БЛОК «ЮННЫЕ ХУДОЖНИКИ»</a:t>
            </a:r>
          </a:p>
          <a:p>
            <a:pPr algn="ctr"/>
            <a:r>
              <a:rPr lang="ru-RU" b="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оснащен</a:t>
            </a:r>
            <a:r>
              <a:rPr lang="ru-RU" b="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Папка «Живопись (русские художники)»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Папка «Образцы рисунков»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Папка «Поделки из природного материала»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Раскраски: Хохлома», «Дымка», Гжель»,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«Народное творчество», «Русский    традиционный костюм»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Д/игры: «Узнай элементы узора», «Домино», «Нарисуй сам»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Цветная бумага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Альбомы для рисования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Цветной, белый картон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Кисточки для рисования, клея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Трафареты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Акварельные краски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Цветные карандаши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Фломастеры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Гуашь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Пластилин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Цветные мелки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Доски для лепки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Ручка 3Д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Ножницы </a:t>
            </a:r>
          </a:p>
          <a:p>
            <a:r>
              <a:rPr lang="ru-RU" sz="1400" dirty="0">
                <a:latin typeface="Cambria Math" panose="02040503050406030204" pitchFamily="18" charset="0"/>
                <a:ea typeface="Cambria Math" panose="02040503050406030204" pitchFamily="18" charset="0"/>
                <a:cs typeface="Times New Roman" panose="02020603050405020304" pitchFamily="18" charset="0"/>
              </a:rPr>
              <a:t> Книжки раскраски</a:t>
            </a:r>
            <a:endParaRPr lang="ru-RU" sz="1400" dirty="0">
              <a:latin typeface="Cambria Math" panose="02040503050406030204" pitchFamily="18" charset="0"/>
              <a:ea typeface="Cambria Math" panose="020405030504060302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273" y="314036"/>
            <a:ext cx="3182990" cy="4243986"/>
          </a:xfrm>
          <a:prstGeom prst="rect">
            <a:avLst/>
          </a:prstGeom>
          <a:scene3d>
            <a:camera prst="orthographicFront"/>
            <a:lightRig rig="threePt" dir="t"/>
          </a:scene3d>
          <a:sp3d>
            <a:bevelT/>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0513" y="2920999"/>
            <a:ext cx="2821132" cy="3761509"/>
          </a:xfrm>
          <a:prstGeom prst="rect">
            <a:avLst/>
          </a:prstGeom>
          <a:scene3d>
            <a:camera prst="orthographicFront"/>
            <a:lightRig rig="threePt" dir="t"/>
          </a:scene3d>
          <a:sp3d>
            <a:bevelT/>
          </a:sp3d>
        </p:spPr>
      </p:pic>
    </p:spTree>
    <p:extLst>
      <p:ext uri="{BB962C8B-B14F-4D97-AF65-F5344CB8AC3E}">
        <p14:creationId xmlns:p14="http://schemas.microsoft.com/office/powerpoint/2010/main" val="612860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Picture background">
            <a:extLst>
              <a:ext uri="{FF2B5EF4-FFF2-40B4-BE49-F238E27FC236}">
                <a16:creationId xmlns:a16="http://schemas.microsoft.com/office/drawing/2014/main" id="{E3DEB5C6-4D95-10FE-6F77-05C7FA0245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198582" y="718672"/>
            <a:ext cx="8820727" cy="2246769"/>
          </a:xfrm>
          <a:prstGeom prst="rect">
            <a:avLst/>
          </a:prstGeom>
          <a:noFill/>
        </p:spPr>
        <p:txBody>
          <a:bodyPr wrap="square" rtlCol="0">
            <a:spAutoFit/>
          </a:bodyPr>
          <a:lstStyle/>
          <a:p>
            <a:pPr lvl="0" fontAlgn="base">
              <a:spcBef>
                <a:spcPct val="0"/>
              </a:spcBef>
              <a:spcAft>
                <a:spcPct val="0"/>
              </a:spcAft>
            </a:pPr>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altLang="ja-JP" sz="1400" dirty="0">
                <a:latin typeface="Cambria Math" panose="02040503050406030204" pitchFamily="18" charset="0"/>
                <a:ea typeface="Cambria Math" panose="02040503050406030204" pitchFamily="18" charset="0"/>
                <a:cs typeface="Times New Roman" pitchFamily="18" charset="0"/>
              </a:rPr>
              <a:t>создать условия для речевой активности и коррекции речевого развития детей, формировать представления о себе и окружающем мире.</a:t>
            </a:r>
            <a:endParaRPr lang="ru-RU" altLang="ja-JP" sz="1400" i="1" dirty="0">
              <a:latin typeface="Cambria Math" panose="02040503050406030204" pitchFamily="18" charset="0"/>
              <a:ea typeface="Cambria Math" panose="02040503050406030204" pitchFamily="18" charset="0"/>
              <a:cs typeface="Times New Roman" pitchFamily="18" charset="0"/>
            </a:endParaRPr>
          </a:p>
          <a:p>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a:t>
            </a:r>
            <a:r>
              <a:rPr lang="ru-RU" altLang="ja-JP" sz="1400" i="1"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altLang="ja-JP" sz="1400" dirty="0">
                <a:latin typeface="Cambria Math" panose="02040503050406030204" pitchFamily="18" charset="0"/>
                <a:ea typeface="Cambria Math" panose="02040503050406030204" pitchFamily="18" charset="0"/>
                <a:cs typeface="Times New Roman" pitchFamily="18" charset="0"/>
              </a:rPr>
              <a:t>индивидуальные, подгрупповые занятия </a:t>
            </a:r>
          </a:p>
          <a:p>
            <a:r>
              <a:rPr lang="ru-RU" sz="1400"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a:t>
            </a:r>
            <a:r>
              <a:rPr lang="ru-RU" sz="1400" i="1"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sz="1400" dirty="0">
                <a:latin typeface="Cambria Math" panose="02040503050406030204" pitchFamily="18" charset="0"/>
                <a:ea typeface="Cambria Math" panose="02040503050406030204" pitchFamily="18" charset="0"/>
                <a:cs typeface="Times New Roman" pitchFamily="18" charset="0"/>
              </a:rPr>
              <a:t>магнитно-маркерная доска, “чудесный мешочек” с набором игрушек для развития тактильных ощущений, предметные и сюжетные картинки, настольные речевые игры, разрезная азбука,  домино, лото, игры для развития мелкой моторики (мозаика, </a:t>
            </a:r>
            <a:r>
              <a:rPr lang="ru-RU" sz="1400" dirty="0" err="1">
                <a:latin typeface="Cambria Math" panose="02040503050406030204" pitchFamily="18" charset="0"/>
                <a:ea typeface="Cambria Math" panose="02040503050406030204" pitchFamily="18" charset="0"/>
                <a:cs typeface="Times New Roman" pitchFamily="18" charset="0"/>
              </a:rPr>
              <a:t>пазлы</a:t>
            </a:r>
            <a:r>
              <a:rPr lang="ru-RU" sz="1400" dirty="0">
                <a:latin typeface="Cambria Math" panose="02040503050406030204" pitchFamily="18" charset="0"/>
                <a:ea typeface="Cambria Math" panose="02040503050406030204" pitchFamily="18" charset="0"/>
                <a:cs typeface="Times New Roman" pitchFamily="18" charset="0"/>
              </a:rPr>
              <a:t>, конструктор), тематические плакаты для развития связной речи,  библиотека детских книг (сказки, энциклопедии, словари и пр.),</a:t>
            </a:r>
          </a:p>
          <a:p>
            <a:r>
              <a:rPr lang="ru-RU" sz="1400" dirty="0">
                <a:solidFill>
                  <a:srgbClr val="C00000"/>
                </a:solidFill>
                <a:latin typeface="Cambria Math" panose="02040503050406030204" pitchFamily="18" charset="0"/>
                <a:ea typeface="Cambria Math" panose="02040503050406030204" pitchFamily="18" charset="0"/>
                <a:cs typeface="Times New Roman" pitchFamily="18" charset="0"/>
              </a:rPr>
              <a:t>нетрадиционное оборудование</a:t>
            </a:r>
            <a:r>
              <a:rPr lang="ru-RU" sz="1400" i="1"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sz="1400" dirty="0">
                <a:latin typeface="Cambria Math" panose="02040503050406030204" pitchFamily="18" charset="0"/>
                <a:ea typeface="Cambria Math" panose="02040503050406030204" pitchFamily="18" charset="0"/>
                <a:cs typeface="Times New Roman" pitchFamily="18" charset="0"/>
              </a:rPr>
              <a:t>игры, игрушки и тренажёры для индивидуальной работы (бабочки, ватные шарики, орехи), игры для развития мелкой моторики (шнуровки, верёвочки, прищепки, резинки, косички).</a:t>
            </a:r>
            <a:endParaRPr lang="ru-RU" altLang="ja-JP" sz="1400" dirty="0">
              <a:latin typeface="Cambria Math" panose="02040503050406030204" pitchFamily="18" charset="0"/>
              <a:ea typeface="Cambria Math" panose="02040503050406030204" pitchFamily="18" charset="0"/>
              <a:cs typeface="Times New Roman"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3771" t="21145" r="14041" b="27946"/>
          <a:stretch/>
        </p:blipFill>
        <p:spPr>
          <a:xfrm>
            <a:off x="2885786" y="3611417"/>
            <a:ext cx="3438950" cy="2425230"/>
          </a:xfrm>
          <a:prstGeom prst="rect">
            <a:avLst/>
          </a:prstGeom>
          <a:scene3d>
            <a:camera prst="orthographicFront"/>
            <a:lightRig rig="threePt" dir="t"/>
          </a:scene3d>
          <a:sp3d>
            <a:bevelT/>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012" y="3139892"/>
            <a:ext cx="2488622" cy="331816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582" y="3139892"/>
            <a:ext cx="2488623" cy="3318164"/>
          </a:xfrm>
          <a:prstGeom prst="rect">
            <a:avLst/>
          </a:prstGeom>
          <a:scene3d>
            <a:camera prst="orthographicFront"/>
            <a:lightRig rig="threePt" dir="t"/>
          </a:scene3d>
          <a:sp3d>
            <a:bevelT/>
          </a:sp3d>
        </p:spPr>
      </p:pic>
      <p:sp>
        <p:nvSpPr>
          <p:cNvPr id="9" name="TextBox 8"/>
          <p:cNvSpPr txBox="1"/>
          <p:nvPr/>
        </p:nvSpPr>
        <p:spPr>
          <a:xfrm>
            <a:off x="1034474" y="1"/>
            <a:ext cx="7028872" cy="830997"/>
          </a:xfrm>
          <a:prstGeom prst="rect">
            <a:avLst/>
          </a:prstGeom>
          <a:noFill/>
        </p:spPr>
        <p:txBody>
          <a:bodyPr wrap="square" rtlCol="0">
            <a:spAutoFit/>
          </a:bodyPr>
          <a:lstStyle/>
          <a:p>
            <a:pPr algn="ctr"/>
            <a:r>
              <a:rPr lang="ru-RU" sz="2400" b="1" dirty="0" smtClean="0">
                <a:solidFill>
                  <a:srgbClr val="C00000"/>
                </a:solidFill>
              </a:rPr>
              <a:t>ЦЕНТР ОЗНАКОМЛЕНИЯ С ОКРУЖАЮЩИМ МИРОМ И РАЗВИТИЯ РЕЧИ</a:t>
            </a:r>
            <a:endParaRPr lang="ru-RU" sz="2400" b="1" dirty="0">
              <a:solidFill>
                <a:srgbClr val="C00000"/>
              </a:solidFill>
            </a:endParaRPr>
          </a:p>
        </p:txBody>
      </p:sp>
    </p:spTree>
    <p:extLst>
      <p:ext uri="{BB962C8B-B14F-4D97-AF65-F5344CB8AC3E}">
        <p14:creationId xmlns:p14="http://schemas.microsoft.com/office/powerpoint/2010/main" val="883893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Picture background">
            <a:extLst>
              <a:ext uri="{FF2B5EF4-FFF2-40B4-BE49-F238E27FC236}">
                <a16:creationId xmlns:a16="http://schemas.microsoft.com/office/drawing/2014/main" id="{C72688A4-2D43-D97B-4DD0-0753A15187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323273" y="572501"/>
            <a:ext cx="8617527" cy="1569660"/>
          </a:xfrm>
          <a:prstGeom prst="rect">
            <a:avLst/>
          </a:prstGeom>
          <a:noFill/>
        </p:spPr>
        <p:txBody>
          <a:bodyPr wrap="square" rtlCol="0">
            <a:spAutoFit/>
          </a:bodyPr>
          <a:lstStyle/>
          <a:p>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sz="1600" dirty="0">
                <a:latin typeface="Cambria Math" panose="02040503050406030204" pitchFamily="18" charset="0"/>
                <a:ea typeface="Cambria Math" panose="02040503050406030204" pitchFamily="18" charset="0"/>
                <a:cs typeface="Times New Roman" pitchFamily="18" charset="0"/>
              </a:rPr>
              <a:t>создать условия для обогащения опыта ориентировочных действий, развития сенсорно-перцептивных способностей, опыт практических действий. </a:t>
            </a:r>
          </a:p>
          <a:p>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a:t>
            </a:r>
            <a:r>
              <a:rPr lang="ru-RU" sz="1600" i="1" dirty="0">
                <a:solidFill>
                  <a:srgbClr val="C00000"/>
                </a:solidFill>
                <a:latin typeface="Cambria Math" panose="02040503050406030204" pitchFamily="18" charset="0"/>
                <a:ea typeface="Cambria Math" panose="02040503050406030204" pitchFamily="18" charset="0"/>
                <a:cs typeface="Times New Roman" pitchFamily="18" charset="0"/>
              </a:rPr>
              <a:t>:</a:t>
            </a:r>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sz="1600" dirty="0">
                <a:latin typeface="Cambria Math" panose="02040503050406030204" pitchFamily="18" charset="0"/>
                <a:ea typeface="Cambria Math" panose="02040503050406030204" pitchFamily="18" charset="0"/>
                <a:cs typeface="Times New Roman" pitchFamily="18" charset="0"/>
              </a:rPr>
              <a:t>самостоятельная и организованная педагогом. </a:t>
            </a:r>
          </a:p>
          <a:p>
            <a:r>
              <a:rPr lang="ru-RU" sz="1600" dirty="0" smtClean="0">
                <a:solidFill>
                  <a:srgbClr val="C00000"/>
                </a:solidFill>
                <a:latin typeface="Cambria Math" panose="02040503050406030204" pitchFamily="18" charset="0"/>
                <a:ea typeface="Cambria Math" panose="02040503050406030204" pitchFamily="18" charset="0"/>
                <a:cs typeface="Times New Roman" pitchFamily="18" charset="0"/>
              </a:rPr>
              <a:t>Оборудование</a:t>
            </a:r>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sz="1600" dirty="0">
                <a:latin typeface="Cambria Math" panose="02040503050406030204" pitchFamily="18" charset="0"/>
                <a:ea typeface="Cambria Math" panose="02040503050406030204" pitchFamily="18" charset="0"/>
                <a:cs typeface="Times New Roman" pitchFamily="18" charset="0"/>
              </a:rPr>
              <a:t>магнитно-маркерная доска,  счётный материал, часы (механические, песочные, электронные), игры и пособия для развития познавательных способностей детей, модели схемы, таблицы.</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081" y="2289513"/>
            <a:ext cx="3356841" cy="4475788"/>
          </a:xfrm>
          <a:prstGeom prst="rect">
            <a:avLst/>
          </a:prstGeom>
          <a:scene3d>
            <a:camera prst="orthographicFront"/>
            <a:lightRig rig="threePt" dir="t"/>
          </a:scene3d>
          <a:sp3d>
            <a:bevelT/>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002" y="2206862"/>
            <a:ext cx="3418829" cy="4558439"/>
          </a:xfrm>
          <a:prstGeom prst="rect">
            <a:avLst/>
          </a:prstGeom>
          <a:scene3d>
            <a:camera prst="orthographicFront"/>
            <a:lightRig rig="threePt" dir="t"/>
          </a:scene3d>
          <a:sp3d>
            <a:bevelT/>
          </a:sp3d>
        </p:spPr>
      </p:pic>
      <p:sp>
        <p:nvSpPr>
          <p:cNvPr id="8" name="TextBox 7"/>
          <p:cNvSpPr txBox="1"/>
          <p:nvPr/>
        </p:nvSpPr>
        <p:spPr>
          <a:xfrm>
            <a:off x="2770909" y="110836"/>
            <a:ext cx="5061527"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ЦЕНТР МАТЕМАТИКИ</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6925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36BEA6CB-B8EE-157C-CF6F-853CBAA2BB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138546" y="646392"/>
            <a:ext cx="8728364" cy="2031325"/>
          </a:xfrm>
          <a:prstGeom prst="rect">
            <a:avLst/>
          </a:prstGeom>
          <a:noFill/>
        </p:spPr>
        <p:txBody>
          <a:bodyPr wrap="square" rtlCol="0">
            <a:spAutoFit/>
          </a:bodyPr>
          <a:lstStyle/>
          <a:p>
            <a:pPr lvl="0" fontAlgn="base">
              <a:spcBef>
                <a:spcPct val="0"/>
              </a:spcBef>
              <a:spcAft>
                <a:spcPct val="0"/>
              </a:spcAft>
            </a:pPr>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altLang="ja-JP" sz="1400" dirty="0">
                <a:latin typeface="Cambria Math" panose="02040503050406030204" pitchFamily="18" charset="0"/>
                <a:ea typeface="Cambria Math" panose="02040503050406030204" pitchFamily="18" charset="0"/>
                <a:cs typeface="Times New Roman" pitchFamily="18" charset="0"/>
              </a:rPr>
              <a:t>создать условия для развития экологических представлений о природе, накопления эмоционально-позитивного опыта общения с природой, познавательных функций.</a:t>
            </a:r>
            <a:endParaRPr lang="ru-RU" altLang="ja-JP" sz="1400" i="1" dirty="0">
              <a:latin typeface="Cambria Math" panose="02040503050406030204" pitchFamily="18" charset="0"/>
              <a:ea typeface="Cambria Math" panose="02040503050406030204" pitchFamily="18" charset="0"/>
              <a:cs typeface="Times New Roman" pitchFamily="18" charset="0"/>
            </a:endParaRPr>
          </a:p>
          <a:p>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 </a:t>
            </a:r>
            <a:r>
              <a:rPr lang="ru-RU" altLang="ja-JP" sz="1400" dirty="0">
                <a:latin typeface="Cambria Math" panose="02040503050406030204" pitchFamily="18" charset="0"/>
                <a:ea typeface="Cambria Math" panose="02040503050406030204" pitchFamily="18" charset="0"/>
                <a:cs typeface="Times New Roman" pitchFamily="18" charset="0"/>
              </a:rPr>
              <a:t>самостоятельная и организованная педагогом. </a:t>
            </a:r>
          </a:p>
          <a:p>
            <a:r>
              <a:rPr lang="ru-RU" sz="1400" dirty="0">
                <a:latin typeface="Cambria Math" panose="02040503050406030204" pitchFamily="18" charset="0"/>
                <a:ea typeface="Cambria Math" panose="02040503050406030204" pitchFamily="18" charset="0"/>
                <a:cs typeface="Times New Roman" pitchFamily="18" charset="0"/>
              </a:rPr>
              <a:t>растения, оборудование для ухода за растениями, календарь природы, литература природоведческого содержания, картотеки дидактических игр, настольно-печатные, дидактические игры;</a:t>
            </a:r>
          </a:p>
          <a:p>
            <a:r>
              <a:rPr lang="ru-RU" sz="1400"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 </a:t>
            </a:r>
            <a:r>
              <a:rPr lang="ru-RU" sz="1400" dirty="0">
                <a:latin typeface="Cambria Math" panose="02040503050406030204" pitchFamily="18" charset="0"/>
                <a:ea typeface="Cambria Math" panose="02040503050406030204" pitchFamily="18" charset="0"/>
                <a:cs typeface="Times New Roman" pitchFamily="18" charset="0"/>
              </a:rPr>
              <a:t>оборудование и материалы для исследовательской экспериментальной деятельности: ёмкости с сыпучими, жидкими, твёрдыми веществами, мерные ложки и сосуды, пооперационные карты, лупы,  магниты, магнитные доски, часы, сантиметр, рулетка, микроскоп, глобус, карты, и др., оборудование и принадлежности для игр с водой и песком.</a:t>
            </a:r>
            <a:endParaRPr lang="ru-RU" altLang="ja-JP" sz="1400" dirty="0">
              <a:latin typeface="Cambria Math" panose="02040503050406030204" pitchFamily="18" charset="0"/>
              <a:ea typeface="Cambria Math" panose="02040503050406030204" pitchFamily="18" charset="0"/>
              <a:cs typeface="Times New Roman"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45859"/>
          <a:stretch/>
        </p:blipFill>
        <p:spPr>
          <a:xfrm>
            <a:off x="2686899" y="2847805"/>
            <a:ext cx="3444079" cy="1864673"/>
          </a:xfrm>
          <a:prstGeom prst="rect">
            <a:avLst/>
          </a:prstGeom>
          <a:scene3d>
            <a:camera prst="orthographicFront"/>
            <a:lightRig rig="threePt" dir="t"/>
          </a:scene3d>
          <a:sp3d>
            <a:bevelT/>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4580"/>
          <a:stretch/>
        </p:blipFill>
        <p:spPr>
          <a:xfrm>
            <a:off x="387532" y="2920693"/>
            <a:ext cx="1792432" cy="3800764"/>
          </a:xfrm>
          <a:prstGeom prst="rect">
            <a:avLst/>
          </a:prstGeom>
          <a:scene3d>
            <a:camera prst="orthographicFront"/>
            <a:lightRig rig="threePt" dir="t"/>
          </a:scene3d>
          <a:sp3d>
            <a:bevelT/>
          </a:sp3d>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3939" r="16869"/>
          <a:stretch/>
        </p:blipFill>
        <p:spPr>
          <a:xfrm>
            <a:off x="2863815" y="4756849"/>
            <a:ext cx="3090249" cy="2009790"/>
          </a:xfrm>
          <a:prstGeom prst="rect">
            <a:avLst/>
          </a:prstGeom>
          <a:scene3d>
            <a:camera prst="orthographicFront"/>
            <a:lightRig rig="threePt" dir="t"/>
          </a:scene3d>
          <a:sp3d>
            <a:bevelT/>
          </a:sp3d>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569" y="3057956"/>
            <a:ext cx="2548340" cy="3397787"/>
          </a:xfrm>
          <a:prstGeom prst="rect">
            <a:avLst/>
          </a:prstGeom>
          <a:scene3d>
            <a:camera prst="orthographicFront"/>
            <a:lightRig rig="threePt" dir="t"/>
          </a:scene3d>
          <a:sp3d>
            <a:bevelT/>
          </a:sp3d>
        </p:spPr>
      </p:pic>
      <p:sp>
        <p:nvSpPr>
          <p:cNvPr id="8" name="TextBox 7"/>
          <p:cNvSpPr txBox="1"/>
          <p:nvPr/>
        </p:nvSpPr>
        <p:spPr>
          <a:xfrm>
            <a:off x="3029526" y="184727"/>
            <a:ext cx="3768437"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ЦЕНТР НАУКИ</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4703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C6010984-E143-2CE7-ABA9-8FDB8AF758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138546" y="581768"/>
            <a:ext cx="8829964" cy="2308324"/>
          </a:xfrm>
          <a:prstGeom prst="rect">
            <a:avLst/>
          </a:prstGeom>
          <a:noFill/>
        </p:spPr>
        <p:txBody>
          <a:bodyPr wrap="square" rtlCol="0">
            <a:spAutoFit/>
          </a:bodyPr>
          <a:lstStyle/>
          <a:p>
            <a:pPr lvl="0" fontAlgn="base">
              <a:spcBef>
                <a:spcPct val="0"/>
              </a:spcBef>
              <a:spcAft>
                <a:spcPct val="0"/>
              </a:spcAft>
            </a:pPr>
            <a:r>
              <a:rPr lang="ru-RU" altLang="ja-JP" sz="16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altLang="ja-JP" sz="1600" dirty="0">
                <a:latin typeface="Cambria Math" panose="02040503050406030204" pitchFamily="18" charset="0"/>
                <a:ea typeface="Cambria Math" panose="02040503050406030204" pitchFamily="18" charset="0"/>
                <a:cs typeface="Times New Roman" pitchFamily="18" charset="0"/>
              </a:rPr>
              <a:t>создание условий для формирования культурно-гигиенических навыков, освоения простых трудовых операций. Воспитывать положительное эмоциональное отношение к трудовой деятельности.</a:t>
            </a:r>
            <a:endParaRPr lang="ru-RU" altLang="ja-JP" sz="1600" i="1" dirty="0">
              <a:latin typeface="Cambria Math" panose="02040503050406030204" pitchFamily="18" charset="0"/>
              <a:ea typeface="Cambria Math" panose="02040503050406030204" pitchFamily="18" charset="0"/>
              <a:cs typeface="Times New Roman" pitchFamily="18" charset="0"/>
            </a:endParaRPr>
          </a:p>
          <a:p>
            <a:pPr lvl="0" eaLnBrk="0" fontAlgn="base" hangingPunct="0">
              <a:spcBef>
                <a:spcPct val="0"/>
              </a:spcBef>
              <a:spcAft>
                <a:spcPct val="0"/>
              </a:spcAft>
            </a:pPr>
            <a:r>
              <a:rPr lang="ru-RU" altLang="ja-JP" sz="1600"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 </a:t>
            </a:r>
            <a:r>
              <a:rPr lang="ru-RU" altLang="ja-JP" sz="1600" dirty="0">
                <a:latin typeface="Cambria Math" panose="02040503050406030204" pitchFamily="18" charset="0"/>
                <a:ea typeface="Cambria Math" panose="02040503050406030204" pitchFamily="18" charset="0"/>
                <a:cs typeface="Times New Roman" pitchFamily="18" charset="0"/>
              </a:rPr>
              <a:t>самостоятельная и организованная педагогом. </a:t>
            </a:r>
          </a:p>
          <a:p>
            <a:pPr lvl="0" eaLnBrk="0" fontAlgn="base" hangingPunct="0">
              <a:spcBef>
                <a:spcPct val="0"/>
              </a:spcBef>
              <a:spcAft>
                <a:spcPct val="0"/>
              </a:spcAft>
            </a:pPr>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 </a:t>
            </a:r>
            <a:r>
              <a:rPr lang="ru-RU" sz="1600" i="1" dirty="0">
                <a:latin typeface="Cambria Math" panose="02040503050406030204" pitchFamily="18" charset="0"/>
                <a:ea typeface="Cambria Math" panose="02040503050406030204" pitchFamily="18" charset="0"/>
                <a:cs typeface="Times New Roman" pitchFamily="18" charset="0"/>
              </a:rPr>
              <a:t>с</a:t>
            </a:r>
            <a:r>
              <a:rPr lang="ru-RU" sz="1600" dirty="0">
                <a:latin typeface="Cambria Math" panose="02040503050406030204" pitchFamily="18" charset="0"/>
                <a:ea typeface="Cambria Math" panose="02040503050406030204" pitchFamily="18" charset="0"/>
                <a:cs typeface="Times New Roman" pitchFamily="18" charset="0"/>
              </a:rPr>
              <a:t>алфетки с </a:t>
            </a:r>
            <a:r>
              <a:rPr lang="ru-RU" sz="1600" dirty="0" err="1">
                <a:latin typeface="Cambria Math" panose="02040503050406030204" pitchFamily="18" charset="0"/>
                <a:ea typeface="Cambria Math" panose="02040503050406030204" pitchFamily="18" charset="0"/>
                <a:cs typeface="Times New Roman" pitchFamily="18" charset="0"/>
              </a:rPr>
              <a:t>салфетницами</a:t>
            </a:r>
            <a:r>
              <a:rPr lang="ru-RU" sz="1600" dirty="0">
                <a:latin typeface="Cambria Math" panose="02040503050406030204" pitchFamily="18" charset="0"/>
                <a:ea typeface="Cambria Math" panose="02040503050406030204" pitchFamily="18" charset="0"/>
                <a:cs typeface="Times New Roman" pitchFamily="18" charset="0"/>
              </a:rPr>
              <a:t>, салфетки или скатерти, расчёски индивидуальные,  мочалки для мытья игрушек, фартуки, лейки, вёдра, формочки для теста, доски разделочные, иллюстративный материал, бросовый материал (пластмассовые ёмкости, нитки, проволока, тесьма, пуговицы и т.д.),  природный материал, ножницы, клей, кисти, картон, стаканчики и пр., инвентарь для уборки.</a:t>
            </a:r>
            <a:endParaRPr lang="ru-RU" altLang="ja-JP" sz="1600" dirty="0">
              <a:latin typeface="Cambria Math" panose="02040503050406030204" pitchFamily="18" charset="0"/>
              <a:ea typeface="Cambria Math" panose="02040503050406030204" pitchFamily="18" charset="0"/>
              <a:cs typeface="Times New Roman"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45" y="3052734"/>
            <a:ext cx="3642624" cy="3642624"/>
          </a:xfrm>
          <a:prstGeom prst="rect">
            <a:avLst/>
          </a:prstGeom>
          <a:scene3d>
            <a:camera prst="orthographicFront"/>
            <a:lightRig rig="threePt" dir="t"/>
          </a:scene3d>
          <a:sp3d>
            <a:bevelT/>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305" y="3052734"/>
            <a:ext cx="3642624" cy="3642624"/>
          </a:xfrm>
          <a:prstGeom prst="rect">
            <a:avLst/>
          </a:prstGeom>
          <a:scene3d>
            <a:camera prst="orthographicFront"/>
            <a:lightRig rig="threePt" dir="t"/>
          </a:scene3d>
          <a:sp3d>
            <a:bevelT/>
          </a:sp3d>
        </p:spPr>
      </p:pic>
      <p:sp>
        <p:nvSpPr>
          <p:cNvPr id="8" name="TextBox 7"/>
          <p:cNvSpPr txBox="1"/>
          <p:nvPr/>
        </p:nvSpPr>
        <p:spPr>
          <a:xfrm>
            <a:off x="2189017" y="101600"/>
            <a:ext cx="4941456"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СОЦИАЛЬНО- ТРУДОВОЙ ЦЕНТР</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29015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BF54296E-A495-D202-3DD5-A0800FDED5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526473" y="683368"/>
            <a:ext cx="8432800" cy="1815882"/>
          </a:xfrm>
          <a:prstGeom prst="rect">
            <a:avLst/>
          </a:prstGeom>
          <a:noFill/>
        </p:spPr>
        <p:txBody>
          <a:bodyPr wrap="square" rtlCol="0">
            <a:spAutoFit/>
          </a:bodyPr>
          <a:lstStyle/>
          <a:p>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sz="1600" dirty="0">
                <a:latin typeface="Cambria Math" panose="02040503050406030204" pitchFamily="18" charset="0"/>
                <a:ea typeface="Cambria Math" panose="02040503050406030204" pitchFamily="18" charset="0"/>
                <a:cs typeface="Times New Roman" pitchFamily="18" charset="0"/>
              </a:rPr>
              <a:t>создать условия для развития восприятия пространственных свойств объектов, развития общей и мелкой моторики, зрительно-двигательной координации, конструктивных умений, использования результатов конструирования в игре.</a:t>
            </a:r>
          </a:p>
          <a:p>
            <a:r>
              <a:rPr lang="ru-RU" sz="1600"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 </a:t>
            </a:r>
            <a:r>
              <a:rPr lang="ru-RU" sz="1600" dirty="0">
                <a:latin typeface="Cambria Math" panose="02040503050406030204" pitchFamily="18" charset="0"/>
                <a:ea typeface="Cambria Math" panose="02040503050406030204" pitchFamily="18" charset="0"/>
                <a:cs typeface="Times New Roman" pitchFamily="18" charset="0"/>
              </a:rPr>
              <a:t>строительный материал разных видов: деревянный, пластмассовый, “</a:t>
            </a:r>
            <a:r>
              <a:rPr lang="ru-RU" sz="1600" dirty="0" err="1">
                <a:latin typeface="Cambria Math" panose="02040503050406030204" pitchFamily="18" charset="0"/>
                <a:ea typeface="Cambria Math" panose="02040503050406030204" pitchFamily="18" charset="0"/>
                <a:cs typeface="Times New Roman" pitchFamily="18" charset="0"/>
              </a:rPr>
              <a:t>Лего</a:t>
            </a:r>
            <a:r>
              <a:rPr lang="ru-RU" sz="1600" dirty="0">
                <a:latin typeface="Cambria Math" panose="02040503050406030204" pitchFamily="18" charset="0"/>
                <a:ea typeface="Cambria Math" panose="02040503050406030204" pitchFamily="18" charset="0"/>
                <a:cs typeface="Times New Roman" pitchFamily="18" charset="0"/>
              </a:rPr>
              <a:t>”, мягкие модули, машины разных размеров для игры с постройками, дорожные знаки, образцы построек, схемы, модели, фотографии построек, выполненных детьми ранее</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472" y="2303775"/>
            <a:ext cx="5745019" cy="4308764"/>
          </a:xfrm>
          <a:prstGeom prst="rect">
            <a:avLst/>
          </a:prstGeom>
          <a:scene3d>
            <a:camera prst="orthographicFront"/>
            <a:lightRig rig="threePt" dir="t"/>
          </a:scene3d>
          <a:sp3d>
            <a:bevelT/>
          </a:sp3d>
        </p:spPr>
      </p:pic>
      <p:sp>
        <p:nvSpPr>
          <p:cNvPr id="7" name="TextBox 6"/>
          <p:cNvSpPr txBox="1"/>
          <p:nvPr/>
        </p:nvSpPr>
        <p:spPr>
          <a:xfrm>
            <a:off x="1006764" y="147782"/>
            <a:ext cx="7490691" cy="461665"/>
          </a:xfrm>
          <a:prstGeom prst="rect">
            <a:avLst/>
          </a:prstGeom>
          <a:noFill/>
        </p:spPr>
        <p:txBody>
          <a:bodyPr wrap="square" rtlCol="0">
            <a:spAutoFit/>
          </a:bodyPr>
          <a:lstStyle/>
          <a:p>
            <a:r>
              <a:rPr lang="ru-RU" sz="2400" b="1" dirty="0" smtClean="0">
                <a:solidFill>
                  <a:srgbClr val="C00000"/>
                </a:solidFill>
                <a:latin typeface="Cambria Math" panose="02040503050406030204" pitchFamily="18" charset="0"/>
                <a:ea typeface="Cambria Math" panose="02040503050406030204" pitchFamily="18" charset="0"/>
              </a:rPr>
              <a:t>ЦЕНТР КОНСТРУКТИВНЫХ И СТРОИТЕЛЬНЫХ ИГР</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08602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Picture background">
            <a:extLst>
              <a:ext uri="{FF2B5EF4-FFF2-40B4-BE49-F238E27FC236}">
                <a16:creationId xmlns:a16="http://schemas.microsoft.com/office/drawing/2014/main" id="{C36EE463-C1E3-63E3-74AF-521D22CF4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323273" y="683368"/>
            <a:ext cx="8571346" cy="2031325"/>
          </a:xfrm>
          <a:prstGeom prst="rect">
            <a:avLst/>
          </a:prstGeom>
          <a:noFill/>
        </p:spPr>
        <p:txBody>
          <a:bodyPr wrap="square" rtlCol="0">
            <a:spAutoFit/>
          </a:bodyPr>
          <a:lstStyle/>
          <a:p>
            <a:pPr lvl="0" fontAlgn="base">
              <a:spcBef>
                <a:spcPct val="0"/>
              </a:spcBef>
              <a:spcAft>
                <a:spcPct val="0"/>
              </a:spcAft>
            </a:pPr>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altLang="ja-JP" sz="1400" dirty="0">
                <a:latin typeface="Cambria Math" panose="02040503050406030204" pitchFamily="18" charset="0"/>
                <a:ea typeface="Cambria Math" panose="02040503050406030204" pitchFamily="18" charset="0"/>
                <a:cs typeface="Times New Roman" pitchFamily="18" charset="0"/>
              </a:rPr>
              <a:t>создать условия для развития сюжетно-ролевой игры; развивать игровой опыт детей; пробуждать интерес к игровому общению с взрослыми и сверстниками. Осуществлять коррекцию эмоционально-личностных проблем развития ребёнка.</a:t>
            </a:r>
          </a:p>
          <a:p>
            <a:r>
              <a:rPr lang="ru-RU" altLang="ja-JP" sz="1400"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 </a:t>
            </a:r>
            <a:r>
              <a:rPr lang="ru-RU" altLang="ja-JP" sz="1400" dirty="0">
                <a:latin typeface="Cambria Math" panose="02040503050406030204" pitchFamily="18" charset="0"/>
                <a:ea typeface="Cambria Math" panose="02040503050406030204" pitchFamily="18" charset="0"/>
                <a:cs typeface="Times New Roman" pitchFamily="18" charset="0"/>
              </a:rPr>
              <a:t>самостоятельная и организованная педагогом. </a:t>
            </a:r>
          </a:p>
          <a:p>
            <a:r>
              <a:rPr lang="ru-RU" sz="1400"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 </a:t>
            </a:r>
            <a:r>
              <a:rPr lang="ru-RU" sz="1400" dirty="0">
                <a:latin typeface="Cambria Math" panose="02040503050406030204" pitchFamily="18" charset="0"/>
                <a:ea typeface="Cambria Math" panose="02040503050406030204" pitchFamily="18" charset="0"/>
                <a:cs typeface="Times New Roman" pitchFamily="18" charset="0"/>
              </a:rPr>
              <a:t>Куклы разных размеров с наборами одежды для разных сезонов;</a:t>
            </a:r>
          </a:p>
          <a:p>
            <a:r>
              <a:rPr lang="ru-RU" sz="1400" dirty="0">
                <a:latin typeface="Cambria Math" panose="02040503050406030204" pitchFamily="18" charset="0"/>
                <a:ea typeface="Cambria Math" panose="02040503050406030204" pitchFamily="18" charset="0"/>
                <a:cs typeface="Times New Roman" pitchFamily="18" charset="0"/>
              </a:rPr>
              <a:t>машины разных видов и размеров; набор мебели крупного размера, постельные принадлежности для кровати; элементы костюмов для сюжетных игр; посуда кухонная, чайная, столовая; атрибуты для сюжетных игр; предметы домашнего обихода; наборы игрушек разные; игрушки-забавы; наборы «Доктор», «Парикмахерская»; «Магазин» и др.; светофор и дорожные знаки.</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4" y="2912113"/>
            <a:ext cx="3659909" cy="3659909"/>
          </a:xfrm>
          <a:prstGeom prst="rect">
            <a:avLst/>
          </a:prstGeom>
          <a:scene3d>
            <a:camera prst="orthographicFront"/>
            <a:lightRig rig="threePt" dir="t"/>
          </a:scene3d>
          <a:sp3d>
            <a:bevelT/>
          </a:sp3d>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15286"/>
          <a:stretch/>
        </p:blipFill>
        <p:spPr>
          <a:xfrm>
            <a:off x="5051713" y="2912113"/>
            <a:ext cx="3235808" cy="3654942"/>
          </a:xfrm>
          <a:prstGeom prst="rect">
            <a:avLst/>
          </a:prstGeom>
          <a:scene3d>
            <a:camera prst="orthographicFront"/>
            <a:lightRig rig="threePt" dir="t"/>
          </a:scene3d>
          <a:sp3d>
            <a:bevelT/>
          </a:sp3d>
        </p:spPr>
      </p:pic>
      <p:sp>
        <p:nvSpPr>
          <p:cNvPr id="8" name="TextBox 7"/>
          <p:cNvSpPr txBox="1"/>
          <p:nvPr/>
        </p:nvSpPr>
        <p:spPr>
          <a:xfrm>
            <a:off x="2013527" y="166255"/>
            <a:ext cx="4729018" cy="461665"/>
          </a:xfrm>
          <a:prstGeom prst="rect">
            <a:avLst/>
          </a:prstGeom>
          <a:noFill/>
        </p:spPr>
        <p:txBody>
          <a:bodyPr wrap="square" rtlCol="0">
            <a:spAutoFit/>
          </a:bodyPr>
          <a:lstStyle/>
          <a:p>
            <a:pPr algn="ctr"/>
            <a:r>
              <a:rPr lang="ru-RU" sz="2400" b="1" dirty="0" smtClean="0">
                <a:solidFill>
                  <a:srgbClr val="C00000"/>
                </a:solidFill>
                <a:latin typeface="Cambria Math" panose="02040503050406030204" pitchFamily="18" charset="0"/>
                <a:ea typeface="Cambria Math" panose="02040503050406030204" pitchFamily="18" charset="0"/>
              </a:rPr>
              <a:t>ИГРОВОЙ ЦЕНТР</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44470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296104EB-2D9D-B3CA-9341-00031FBE5E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p:cNvSpPr txBox="1"/>
          <p:nvPr/>
        </p:nvSpPr>
        <p:spPr>
          <a:xfrm>
            <a:off x="110836" y="230909"/>
            <a:ext cx="9033164" cy="1661993"/>
          </a:xfrm>
          <a:prstGeom prst="rect">
            <a:avLst/>
          </a:prstGeom>
          <a:noFill/>
        </p:spPr>
        <p:txBody>
          <a:bodyPr wrap="square" rtlCol="0">
            <a:spAutoFit/>
          </a:bodyPr>
          <a:lstStyle/>
          <a:p>
            <a:pPr lvl="0" algn="ctr" fontAlgn="base">
              <a:spcBef>
                <a:spcPct val="0"/>
              </a:spcBef>
              <a:spcAft>
                <a:spcPct val="0"/>
              </a:spcAft>
            </a:pPr>
            <a:r>
              <a:rPr lang="ru-RU"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ЦЕЛЬ</a:t>
            </a:r>
          </a:p>
          <a:p>
            <a:pPr lvl="0" algn="just" fontAlgn="base">
              <a:spcBef>
                <a:spcPct val="0"/>
              </a:spcBef>
              <a:spcAft>
                <a:spcPct val="0"/>
              </a:spcAft>
            </a:pPr>
            <a:r>
              <a:rPr lang="ru-RU" sz="1400" dirty="0">
                <a:latin typeface="Cambria Math" panose="02040503050406030204" pitchFamily="18" charset="0"/>
                <a:ea typeface="Cambria Math" panose="02040503050406030204" pitchFamily="18" charset="0"/>
                <a:cs typeface="Times New Roman" pitchFamily="18" charset="0"/>
              </a:rPr>
              <a:t>     </a:t>
            </a:r>
            <a:r>
              <a:rPr lang="ru-RU" dirty="0">
                <a:latin typeface="Cambria Math" panose="02040503050406030204" pitchFamily="18" charset="0"/>
                <a:ea typeface="Cambria Math" panose="02040503050406030204" pitchFamily="18" charset="0"/>
                <a:cs typeface="Times New Roman" pitchFamily="18" charset="0"/>
              </a:rPr>
              <a:t>Создание условий для полноценного развития дошкольников в соответствии с ФОП ДО, учитывая особенности и требования  основной образовательной программы МБДОУ «УНДС №3 «СКАЗКА»</a:t>
            </a:r>
          </a:p>
          <a:p>
            <a:pPr lvl="0" algn="just" eaLnBrk="0" fontAlgn="base" hangingPunct="0">
              <a:spcBef>
                <a:spcPct val="0"/>
              </a:spcBef>
              <a:spcAft>
                <a:spcPct val="0"/>
              </a:spcAft>
            </a:pPr>
            <a:r>
              <a:rPr lang="ru-RU" dirty="0">
                <a:latin typeface="Cambria Math" panose="02040503050406030204" pitchFamily="18" charset="0"/>
                <a:ea typeface="Cambria Math" panose="02040503050406030204" pitchFamily="18" charset="0"/>
                <a:cs typeface="Times New Roman" pitchFamily="18" charset="0"/>
              </a:rPr>
              <a:t>                                                                          </a:t>
            </a:r>
            <a:r>
              <a:rPr lang="ru-RU" sz="2400" i="1" dirty="0">
                <a:solidFill>
                  <a:srgbClr val="C00000"/>
                </a:solidFill>
                <a:latin typeface="Cambria Math" panose="02040503050406030204" pitchFamily="18" charset="0"/>
                <a:ea typeface="Cambria Math" panose="02040503050406030204" pitchFamily="18" charset="0"/>
                <a:cs typeface="Times New Roman" pitchFamily="18" charset="0"/>
              </a:rPr>
              <a:t>ЗАДАЧИ</a:t>
            </a:r>
            <a:endParaRPr lang="ru-RU" sz="2400" b="1" i="1" dirty="0">
              <a:solidFill>
                <a:srgbClr val="C0000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a:extLst>
              <a:ext uri="{FF2B5EF4-FFF2-40B4-BE49-F238E27FC236}">
                <a16:creationId xmlns:a16="http://schemas.microsoft.com/office/drawing/2014/main" id="{7AD98B88-A0B8-2B4B-E77F-B8F69AF35235}"/>
              </a:ext>
            </a:extLst>
          </p:cNvPr>
          <p:cNvSpPr txBox="1"/>
          <p:nvPr/>
        </p:nvSpPr>
        <p:spPr>
          <a:xfrm>
            <a:off x="553156" y="1985235"/>
            <a:ext cx="8285021" cy="4801314"/>
          </a:xfrm>
          <a:prstGeom prst="rect">
            <a:avLst/>
          </a:prstGeom>
          <a:noFill/>
        </p:spPr>
        <p:txBody>
          <a:bodyPr wrap="square" rtlCol="0">
            <a:spAutoFit/>
          </a:bodyPr>
          <a:lstStyle/>
          <a:p>
            <a:pPr algn="ctr"/>
            <a:r>
              <a:rPr lang="ru-RU" sz="1800" dirty="0">
                <a:latin typeface="Cambria Math" panose="02040503050406030204" pitchFamily="18" charset="0"/>
                <a:ea typeface="Cambria Math" panose="02040503050406030204" pitchFamily="18" charset="0"/>
                <a:cs typeface="Times New Roman" pitchFamily="18" charset="0"/>
              </a:rPr>
              <a:t>Создать атмосферу эмоционального комфорта, условия для физического развития, для творческого самовыражения, для проявления познавательной активности детей; создать условия для участия родителей в жизни группы.</a:t>
            </a:r>
          </a:p>
          <a:p>
            <a:pPr algn="ctr"/>
            <a:endParaRPr lang="ru-RU" dirty="0">
              <a:latin typeface="Cambria Math" panose="02040503050406030204" pitchFamily="18" charset="0"/>
              <a:ea typeface="Cambria Math" panose="02040503050406030204" pitchFamily="18" charset="0"/>
              <a:cs typeface="Times New Roman" pitchFamily="18" charset="0"/>
            </a:endParaRPr>
          </a:p>
          <a:p>
            <a:pPr algn="ctr"/>
            <a:r>
              <a:rPr lang="ru-RU" sz="1800" i="1" dirty="0">
                <a:ln w="22225">
                  <a:solidFill>
                    <a:schemeClr val="accent2"/>
                  </a:solidFill>
                  <a:prstDash val="solid"/>
                </a:ln>
                <a:solidFill>
                  <a:srgbClr val="FFC000"/>
                </a:solidFill>
                <a:latin typeface="Cambria Math" panose="02040503050406030204" pitchFamily="18" charset="0"/>
                <a:ea typeface="Cambria Math" panose="02040503050406030204" pitchFamily="18" charset="0"/>
                <a:cs typeface="Times New Roman" pitchFamily="18" charset="0"/>
              </a:rPr>
              <a:t>ПРИНЦИПЫ ОРГАНИЗАЦИИ РАЗВИВАЮЩЕЙ ПРЕДМЕТНО – ПРОСТРАНСТВЕННОЙ СРЕДЫ:</a:t>
            </a:r>
          </a:p>
          <a:p>
            <a:pPr lvl="0" algn="just" eaLnBrk="0" fontAlgn="base" hangingPunct="0">
              <a:spcBef>
                <a:spcPct val="0"/>
              </a:spcBef>
              <a:spcAft>
                <a:spcPct val="0"/>
              </a:spcAft>
            </a:pPr>
            <a:endParaRPr lang="ru-RU" sz="1800"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endParaRP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1. Соответствие требованиям ФОП ДО и образовательной программы «От рождения до школы».</a:t>
            </a: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2. Соответствие требованиям СанПиН.</a:t>
            </a: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3. Соответствие возрастным индивидуальным особенностям и интересам детей.</a:t>
            </a: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4. Насыщенность, вариативность, доступность, безопасность среды.</a:t>
            </a: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5. </a:t>
            </a:r>
            <a:r>
              <a:rPr lang="ru-RU" sz="1800" dirty="0" err="1">
                <a:latin typeface="Cambria Math" panose="02040503050406030204" pitchFamily="18" charset="0"/>
                <a:ea typeface="Cambria Math" panose="02040503050406030204" pitchFamily="18" charset="0"/>
                <a:cs typeface="Times New Roman" pitchFamily="18" charset="0"/>
              </a:rPr>
              <a:t>Трансформируемость</a:t>
            </a:r>
            <a:r>
              <a:rPr lang="ru-RU" sz="1800" dirty="0">
                <a:latin typeface="Cambria Math" panose="02040503050406030204" pitchFamily="18" charset="0"/>
                <a:ea typeface="Cambria Math" panose="02040503050406030204" pitchFamily="18" charset="0"/>
                <a:cs typeface="Times New Roman" pitchFamily="18" charset="0"/>
              </a:rPr>
              <a:t> пространства.</a:t>
            </a:r>
          </a:p>
          <a:p>
            <a:pPr lvl="0" algn="just" eaLnBrk="0" fontAlgn="base" hangingPunct="0">
              <a:spcBef>
                <a:spcPct val="0"/>
              </a:spcBef>
              <a:spcAft>
                <a:spcPct val="0"/>
              </a:spcAft>
            </a:pPr>
            <a:r>
              <a:rPr lang="ru-RU" sz="1800" dirty="0">
                <a:latin typeface="Cambria Math" panose="02040503050406030204" pitchFamily="18" charset="0"/>
                <a:ea typeface="Cambria Math" panose="02040503050406030204" pitchFamily="18" charset="0"/>
                <a:cs typeface="Times New Roman" pitchFamily="18" charset="0"/>
              </a:rPr>
              <a:t>6. </a:t>
            </a:r>
            <a:r>
              <a:rPr lang="ru-RU" sz="1800" dirty="0" err="1">
                <a:latin typeface="Cambria Math" panose="02040503050406030204" pitchFamily="18" charset="0"/>
                <a:ea typeface="Cambria Math" panose="02040503050406030204" pitchFamily="18" charset="0"/>
                <a:cs typeface="Times New Roman" pitchFamily="18" charset="0"/>
              </a:rPr>
              <a:t>Полифункциональность</a:t>
            </a:r>
            <a:r>
              <a:rPr lang="ru-RU" sz="1800" dirty="0">
                <a:latin typeface="Cambria Math" panose="02040503050406030204" pitchFamily="18" charset="0"/>
                <a:ea typeface="Cambria Math" panose="02040503050406030204" pitchFamily="18" charset="0"/>
                <a:cs typeface="Times New Roman" pitchFamily="18" charset="0"/>
              </a:rPr>
              <a:t> материалов.</a:t>
            </a:r>
          </a:p>
          <a:p>
            <a:pPr algn="ctr"/>
            <a:endParaRPr lang="ru-RU" sz="1800" b="1" i="1" dirty="0">
              <a:latin typeface="Cambria Math" panose="02040503050406030204" pitchFamily="18" charset="0"/>
              <a:ea typeface="Cambria Math" panose="02040503050406030204" pitchFamily="18" charset="0"/>
              <a:cs typeface="Times New Roman" pitchFamily="18" charset="0"/>
            </a:endParaRPr>
          </a:p>
          <a:p>
            <a:pPr algn="ct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36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7B5AD21A-3221-C31F-DF36-FE6C416D9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2178" y="314035"/>
            <a:ext cx="8285020" cy="369332"/>
          </a:xfrm>
          <a:prstGeom prst="rect">
            <a:avLst/>
          </a:prstGeom>
          <a:noFill/>
        </p:spPr>
        <p:txBody>
          <a:bodyPr wrap="square" rtlCol="0">
            <a:spAutoFit/>
          </a:bodyPr>
          <a:lstStyle/>
          <a:p>
            <a:r>
              <a:rPr lang="ru-RU" b="1" i="1" dirty="0">
                <a:solidFill>
                  <a:srgbClr val="C00000"/>
                </a:solidFill>
                <a:highlight>
                  <a:srgbClr val="FFFF00"/>
                </a:highlight>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C00000"/>
              </a:solidFill>
              <a:highlight>
                <a:srgbClr val="FFFF00"/>
              </a:highlight>
              <a:latin typeface="Cambria Math" panose="02040503050406030204" pitchFamily="18" charset="0"/>
              <a:ea typeface="Cambria Math" panose="02040503050406030204" pitchFamily="18" charset="0"/>
              <a:cs typeface="Times New Roman" pitchFamily="18"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7306"/>
          <a:stretch/>
        </p:blipFill>
        <p:spPr>
          <a:xfrm>
            <a:off x="248721" y="997403"/>
            <a:ext cx="4337134" cy="4782052"/>
          </a:xfrm>
          <a:prstGeom prst="rect">
            <a:avLst/>
          </a:prstGeom>
          <a:scene3d>
            <a:camera prst="orthographicFront"/>
            <a:lightRig rig="threePt" dir="t"/>
          </a:scene3d>
          <a:sp3d>
            <a:bevelT/>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755" y="997402"/>
            <a:ext cx="3586540" cy="4782053"/>
          </a:xfrm>
          <a:prstGeom prst="rect">
            <a:avLst/>
          </a:prstGeom>
          <a:scene3d>
            <a:camera prst="orthographicFront"/>
            <a:lightRig rig="threePt" dir="t"/>
          </a:scene3d>
          <a:sp3d>
            <a:bevelT/>
          </a:sp3d>
        </p:spPr>
      </p:pic>
    </p:spTree>
    <p:extLst>
      <p:ext uri="{BB962C8B-B14F-4D97-AF65-F5344CB8AC3E}">
        <p14:creationId xmlns:p14="http://schemas.microsoft.com/office/powerpoint/2010/main" val="1357358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Picture background">
            <a:extLst>
              <a:ext uri="{FF2B5EF4-FFF2-40B4-BE49-F238E27FC236}">
                <a16:creationId xmlns:a16="http://schemas.microsoft.com/office/drawing/2014/main" id="{0DF59C7A-CB22-7147-519D-9728D9ED95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08" y="1079885"/>
            <a:ext cx="3772477" cy="5029969"/>
          </a:xfrm>
          <a:prstGeom prst="rect">
            <a:avLst/>
          </a:prstGeom>
          <a:scene3d>
            <a:camera prst="orthographicFront"/>
            <a:lightRig rig="threePt" dir="t"/>
          </a:scene3d>
          <a:sp3d>
            <a:bevelT/>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8079" y="1079884"/>
            <a:ext cx="3772477" cy="5029969"/>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42739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Picture background">
            <a:extLst>
              <a:ext uri="{FF2B5EF4-FFF2-40B4-BE49-F238E27FC236}">
                <a16:creationId xmlns:a16="http://schemas.microsoft.com/office/drawing/2014/main" id="{37D64C6B-FC2F-548D-3813-38349EDD13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737" y="1470145"/>
            <a:ext cx="4933373" cy="4933373"/>
          </a:xfrm>
          <a:prstGeom prst="rect">
            <a:avLst/>
          </a:prstGeom>
          <a:scene3d>
            <a:camera prst="orthographicFront"/>
            <a:lightRig rig="threePt" dir="t"/>
          </a:scene3d>
          <a:sp3d>
            <a:bevelT/>
          </a:sp3d>
        </p:spPr>
      </p:pic>
      <p:sp>
        <p:nvSpPr>
          <p:cNvPr id="4" name="TextBox 3"/>
          <p:cNvSpPr txBox="1"/>
          <p:nvPr/>
        </p:nvSpPr>
        <p:spPr>
          <a:xfrm>
            <a:off x="-1126836" y="0"/>
            <a:ext cx="184731" cy="369332"/>
          </a:xfrm>
          <a:prstGeom prst="rect">
            <a:avLst/>
          </a:prstGeom>
          <a:noFill/>
        </p:spPr>
        <p:txBody>
          <a:bodyPr wrap="none" rtlCol="0">
            <a:spAutoFit/>
          </a:bodyPr>
          <a:lstStyle/>
          <a:p>
            <a:endParaRPr lang="ru-RU" dirty="0"/>
          </a:p>
        </p:txBody>
      </p:sp>
      <p:sp>
        <p:nvSpPr>
          <p:cNvPr id="7" name="TextBox 6"/>
          <p:cNvSpPr txBox="1"/>
          <p:nvPr/>
        </p:nvSpPr>
        <p:spPr>
          <a:xfrm>
            <a:off x="92365" y="1810326"/>
            <a:ext cx="3777672" cy="3970318"/>
          </a:xfrm>
          <a:prstGeom prst="rect">
            <a:avLst/>
          </a:prstGeom>
          <a:noFill/>
        </p:spPr>
        <p:txBody>
          <a:bodyPr wrap="square" rtlCol="0">
            <a:spAutoFit/>
          </a:bodyPr>
          <a:lstStyle/>
          <a:p>
            <a:r>
              <a:rPr lang="ru-RU" dirty="0">
                <a:solidFill>
                  <a:srgbClr val="C00000"/>
                </a:solidFill>
                <a:latin typeface="Cambria Math" panose="02040503050406030204" pitchFamily="18" charset="0"/>
                <a:ea typeface="Cambria Math" panose="02040503050406030204" pitchFamily="18" charset="0"/>
                <a:cs typeface="Times New Roman" pitchFamily="18" charset="0"/>
              </a:rPr>
              <a:t>Назначение:  </a:t>
            </a:r>
            <a:r>
              <a:rPr lang="ru-RU" dirty="0">
                <a:latin typeface="Cambria Math" panose="02040503050406030204" pitchFamily="18" charset="0"/>
                <a:ea typeface="Cambria Math" panose="02040503050406030204" pitchFamily="18" charset="0"/>
                <a:cs typeface="Times New Roman" pitchFamily="18" charset="0"/>
              </a:rPr>
              <a:t>Игра в шахматы развивает память, способствует развитию логического мышления, воспитывает усидчивость, внимательность, вдумчивость, целеустремленность.</a:t>
            </a:r>
          </a:p>
          <a:p>
            <a:endParaRPr lang="ru-RU" dirty="0">
              <a:latin typeface="Cambria Math" panose="02040503050406030204" pitchFamily="18" charset="0"/>
              <a:ea typeface="Cambria Math" panose="02040503050406030204" pitchFamily="18" charset="0"/>
              <a:cs typeface="Times New Roman" pitchFamily="18" charset="0"/>
            </a:endParaRPr>
          </a:p>
          <a:p>
            <a:r>
              <a:rPr lang="ru-RU" altLang="ja-JP" dirty="0">
                <a:solidFill>
                  <a:srgbClr val="C00000"/>
                </a:solidFill>
                <a:latin typeface="Cambria Math" panose="02040503050406030204" pitchFamily="18" charset="0"/>
                <a:ea typeface="Cambria Math" panose="02040503050406030204" pitchFamily="18" charset="0"/>
                <a:cs typeface="Times New Roman" pitchFamily="18" charset="0"/>
              </a:rPr>
              <a:t>Организация детей</a:t>
            </a:r>
            <a:r>
              <a:rPr lang="ru-RU" altLang="ja-JP" i="1"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altLang="ja-JP" dirty="0">
                <a:latin typeface="Cambria Math" panose="02040503050406030204" pitchFamily="18" charset="0"/>
                <a:ea typeface="Cambria Math" panose="02040503050406030204" pitchFamily="18" charset="0"/>
                <a:cs typeface="Times New Roman" pitchFamily="18" charset="0"/>
              </a:rPr>
              <a:t>индивидуальные, подгрупповые занятия </a:t>
            </a:r>
          </a:p>
          <a:p>
            <a:r>
              <a:rPr lang="ru-RU" dirty="0">
                <a:solidFill>
                  <a:srgbClr val="C00000"/>
                </a:solidFill>
                <a:latin typeface="Cambria Math" panose="02040503050406030204" pitchFamily="18" charset="0"/>
                <a:ea typeface="Cambria Math" panose="02040503050406030204" pitchFamily="18" charset="0"/>
                <a:cs typeface="Times New Roman" pitchFamily="18" charset="0"/>
              </a:rPr>
              <a:t>Оборудование</a:t>
            </a:r>
            <a:r>
              <a:rPr lang="ru-RU" i="1" dirty="0">
                <a:solidFill>
                  <a:srgbClr val="C00000"/>
                </a:solidFill>
                <a:latin typeface="Cambria Math" panose="02040503050406030204" pitchFamily="18" charset="0"/>
                <a:ea typeface="Cambria Math" panose="02040503050406030204" pitchFamily="18" charset="0"/>
                <a:cs typeface="Times New Roman" pitchFamily="18" charset="0"/>
              </a:rPr>
              <a:t>: </a:t>
            </a:r>
            <a:r>
              <a:rPr lang="ru-RU" dirty="0" smtClean="0">
                <a:latin typeface="Cambria Math" panose="02040503050406030204" pitchFamily="18" charset="0"/>
                <a:ea typeface="Cambria Math" panose="02040503050406030204" pitchFamily="18" charset="0"/>
                <a:cs typeface="Times New Roman" pitchFamily="18" charset="0"/>
              </a:rPr>
              <a:t>Шахматная </a:t>
            </a:r>
            <a:r>
              <a:rPr lang="ru-RU" dirty="0">
                <a:latin typeface="Cambria Math" panose="02040503050406030204" pitchFamily="18" charset="0"/>
                <a:ea typeface="Cambria Math" panose="02040503050406030204" pitchFamily="18" charset="0"/>
                <a:cs typeface="Times New Roman" pitchFamily="18" charset="0"/>
              </a:rPr>
              <a:t>доска, чудесный мешочек, кубик, дидактические игры, маски фигур</a:t>
            </a:r>
            <a:endParaRPr lang="ru-RU" dirty="0">
              <a:latin typeface="Cambria Math" panose="02040503050406030204" pitchFamily="18" charset="0"/>
              <a:ea typeface="Cambria Math" panose="02040503050406030204" pitchFamily="18" charset="0"/>
            </a:endParaRPr>
          </a:p>
        </p:txBody>
      </p:sp>
      <p:sp>
        <p:nvSpPr>
          <p:cNvPr id="9" name="TextBox 8"/>
          <p:cNvSpPr txBox="1"/>
          <p:nvPr/>
        </p:nvSpPr>
        <p:spPr>
          <a:xfrm>
            <a:off x="1403927" y="314036"/>
            <a:ext cx="6779491" cy="830997"/>
          </a:xfrm>
          <a:prstGeom prst="rect">
            <a:avLst/>
          </a:prstGeom>
          <a:noFill/>
        </p:spPr>
        <p:txBody>
          <a:bodyPr wrap="square" rtlCol="0">
            <a:spAutoFit/>
          </a:bodyPr>
          <a:lstStyle/>
          <a:p>
            <a:pPr algn="ctr"/>
            <a:r>
              <a:rPr lang="ru-RU" sz="2400" b="1" dirty="0" smtClean="0">
                <a:solidFill>
                  <a:srgbClr val="C00000"/>
                </a:solidFill>
                <a:latin typeface="Cambria Math" panose="02040503050406030204" pitchFamily="18" charset="0"/>
                <a:ea typeface="Cambria Math" panose="02040503050406030204" pitchFamily="18" charset="0"/>
              </a:rPr>
              <a:t>ДОПОЛНИТЕЛЬНОЕ ОБРАЗОВАНИЕ </a:t>
            </a:r>
          </a:p>
          <a:p>
            <a:pPr algn="ctr"/>
            <a:r>
              <a:rPr lang="ru-RU" sz="2400" b="1" dirty="0" smtClean="0">
                <a:solidFill>
                  <a:srgbClr val="C00000"/>
                </a:solidFill>
                <a:latin typeface="Cambria Math" panose="02040503050406030204" pitchFamily="18" charset="0"/>
                <a:ea typeface="Cambria Math" panose="02040503050406030204" pitchFamily="18" charset="0"/>
              </a:rPr>
              <a:t>КРУЖОК «ЧЕРНЫЕ И БЕЛЫЕ КЛЕТОЧКИ»</a:t>
            </a:r>
            <a:endParaRPr lang="ru-RU" sz="2400" b="1"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924370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 background">
            <a:extLst>
              <a:ext uri="{FF2B5EF4-FFF2-40B4-BE49-F238E27FC236}">
                <a16:creationId xmlns:a16="http://schemas.microsoft.com/office/drawing/2014/main" id="{776C72E4-3C51-D5A4-7FFF-6006BE95EC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1034473" y="997404"/>
            <a:ext cx="7389092" cy="830997"/>
          </a:xfrm>
          <a:prstGeom prst="rect">
            <a:avLst/>
          </a:prstGeom>
          <a:noFill/>
        </p:spPr>
        <p:txBody>
          <a:bodyPr wrap="square" rtlCol="0">
            <a:spAutoFit/>
          </a:bodyPr>
          <a:lstStyle/>
          <a:p>
            <a:pPr algn="ctr" eaLnBrk="0" hangingPunct="0"/>
            <a:r>
              <a:rPr lang="ru-RU" sz="4800" b="1" i="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ea typeface="Calibri" pitchFamily="34" charset="0"/>
                <a:cs typeface="Times New Roman" pitchFamily="18" charset="0"/>
              </a:rPr>
              <a:t>Спасибо за просмотр !</a:t>
            </a:r>
            <a:endParaRPr lang="ru-RU" sz="4800" b="1" i="1" dirty="0">
              <a:ln w="9525">
                <a:solidFill>
                  <a:schemeClr val="bg1"/>
                </a:solidFill>
                <a:prstDash val="solid"/>
              </a:ln>
              <a:solidFill>
                <a:srgbClr val="C00000"/>
              </a:solidFill>
              <a:effectLst>
                <a:outerShdw blurRad="12700" dist="38100" dir="2700000" algn="tl" rotWithShape="0">
                  <a:schemeClr val="bg1">
                    <a:lumMod val="50000"/>
                  </a:schemeClr>
                </a:outerShdw>
              </a:effectLst>
              <a:ea typeface="Calibri" pitchFamily="34" charset="0"/>
              <a:cs typeface="Times New Roman"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982" y="2009109"/>
            <a:ext cx="6086763" cy="4909127"/>
          </a:xfrm>
          <a:prstGeom prst="rect">
            <a:avLst/>
          </a:prstGeom>
          <a:ln>
            <a:noFill/>
          </a:ln>
          <a:effectLst>
            <a:softEdge rad="112500"/>
          </a:effectLst>
        </p:spPr>
      </p:pic>
    </p:spTree>
    <p:extLst>
      <p:ext uri="{BB962C8B-B14F-4D97-AF65-F5344CB8AC3E}">
        <p14:creationId xmlns:p14="http://schemas.microsoft.com/office/powerpoint/2010/main" val="1742005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9D2B599-92CA-4AEA-DF4F-800699A34825}"/>
            </a:ext>
          </a:extLst>
        </p:cNvPr>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22A55E33-0E4C-AE02-F671-5A9E4FAC33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45B315-1054-B92D-AC07-E898EC47E32D}"/>
              </a:ext>
            </a:extLst>
          </p:cNvPr>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4" name="TextBox 3">
            <a:extLst>
              <a:ext uri="{FF2B5EF4-FFF2-40B4-BE49-F238E27FC236}">
                <a16:creationId xmlns:a16="http://schemas.microsoft.com/office/drawing/2014/main" id="{9C4A083A-392C-BB91-D6A0-215B9EB380D2}"/>
              </a:ext>
            </a:extLst>
          </p:cNvPr>
          <p:cNvSpPr txBox="1"/>
          <p:nvPr/>
        </p:nvSpPr>
        <p:spPr>
          <a:xfrm>
            <a:off x="110836" y="230909"/>
            <a:ext cx="9033164" cy="4462760"/>
          </a:xfrm>
          <a:prstGeom prst="rect">
            <a:avLst/>
          </a:prstGeom>
          <a:noFill/>
        </p:spPr>
        <p:txBody>
          <a:bodyPr wrap="square" rtlCol="0">
            <a:spAutoFit/>
          </a:bodyPr>
          <a:lstStyle/>
          <a:p>
            <a:pPr lvl="0" algn="ctr"/>
            <a:r>
              <a:rPr lang="ru-RU" b="1" i="1"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ВОЗРАСТНАЯ ГРУППА:</a:t>
            </a:r>
            <a:r>
              <a:rPr lang="ru-RU" b="1"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  ПОДГОТОВИТЕЛЬНАЯ</a:t>
            </a:r>
          </a:p>
          <a:p>
            <a:pPr lvl="0" algn="just" fontAlgn="base">
              <a:spcBef>
                <a:spcPct val="0"/>
              </a:spcBef>
              <a:spcAft>
                <a:spcPct val="0"/>
              </a:spcAft>
            </a:pPr>
            <a:endParaRPr lang="ru-RU" b="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endParaRPr>
          </a:p>
          <a:p>
            <a:pPr lvl="0" algn="just" eaLnBrk="0" fontAlgn="base" hangingPunct="0">
              <a:spcBef>
                <a:spcPct val="0"/>
              </a:spcBef>
              <a:spcAft>
                <a:spcPct val="0"/>
              </a:spcAft>
            </a:pPr>
            <a:r>
              <a:rPr lang="ru-RU" dirty="0">
                <a:latin typeface="Cambria Math" panose="02040503050406030204" pitchFamily="18" charset="0"/>
                <a:ea typeface="Cambria Math" panose="02040503050406030204" pitchFamily="18" charset="0"/>
                <a:cs typeface="Times New Roman" pitchFamily="18" charset="0"/>
              </a:rPr>
              <a:t>     Групповое помещение предназначено для организации образовательной деятельности с воспитанниками по всем образовательным областям: «Социально – коммуникативное развитие», «Познавательное развитие», «Речевое развитие», «Художественно – эстетическое развитие», «Физическое развитие».</a:t>
            </a:r>
          </a:p>
          <a:p>
            <a:pPr lvl="0" algn="just" eaLnBrk="0" fontAlgn="base" hangingPunct="0">
              <a:spcBef>
                <a:spcPct val="0"/>
              </a:spcBef>
              <a:spcAft>
                <a:spcPct val="0"/>
              </a:spcAft>
            </a:pPr>
            <a:r>
              <a:rPr lang="ru-RU" dirty="0">
                <a:latin typeface="Cambria Math" panose="02040503050406030204" pitchFamily="18" charset="0"/>
                <a:ea typeface="Cambria Math" panose="02040503050406030204" pitchFamily="18" charset="0"/>
                <a:cs typeface="Times New Roman" pitchFamily="18" charset="0"/>
              </a:rPr>
              <a:t>       Виды детской деятельности, реализуемые в групповом помещении: игровая, коммуникативная, познавательно – исследовательская, изобразительная, музыкальная, двигательная, восприятие художественной литературы и фольклора, самообслуживание и элементарный бытовой труд, конструирование из разного материала, включая конструкторы, модули, бумагу, природный и иной материал.</a:t>
            </a:r>
          </a:p>
          <a:p>
            <a:pPr lvl="0" algn="just" eaLnBrk="0" fontAlgn="base" hangingPunct="0">
              <a:spcBef>
                <a:spcPct val="0"/>
              </a:spcBef>
              <a:spcAft>
                <a:spcPct val="0"/>
              </a:spcAft>
            </a:pPr>
            <a:r>
              <a:rPr lang="ru-RU" dirty="0">
                <a:latin typeface="Cambria Math" panose="02040503050406030204" pitchFamily="18" charset="0"/>
                <a:ea typeface="Cambria Math" panose="02040503050406030204" pitchFamily="18" charset="0"/>
                <a:cs typeface="Times New Roman" pitchFamily="18" charset="0"/>
              </a:rPr>
              <a:t>        Функциональное использование группового помещения: организация совместной образовательной деятельности взрослых и детей, организация совместной деятельности в режимные моменты, индивидуальная работа, самостоятельная детская деятельность.</a:t>
            </a:r>
          </a:p>
          <a:p>
            <a:pPr lvl="0" algn="just" fontAlgn="base">
              <a:spcBef>
                <a:spcPct val="0"/>
              </a:spcBef>
              <a:spcAft>
                <a:spcPct val="0"/>
              </a:spcAft>
            </a:pPr>
            <a:endParaRPr lang="ru-RU" sz="1400" dirty="0">
              <a:latin typeface="Cambria Math" panose="02040503050406030204" pitchFamily="18" charset="0"/>
              <a:ea typeface="Cambria Math" panose="02040503050406030204" pitchFamily="18" charset="0"/>
              <a:cs typeface="Times New Roman"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471" y="4424219"/>
            <a:ext cx="2311546" cy="2311546"/>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3779606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icture background">
            <a:extLst>
              <a:ext uri="{FF2B5EF4-FFF2-40B4-BE49-F238E27FC236}">
                <a16:creationId xmlns:a16="http://schemas.microsoft.com/office/drawing/2014/main" id="{6455CDDD-A357-E5AB-CCB7-EF8B67949D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63" y="364459"/>
            <a:ext cx="3934264" cy="4766595"/>
          </a:xfrm>
          <a:prstGeom prst="rect">
            <a:avLst/>
          </a:prstGeom>
          <a:ln w="762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4377609" y="314037"/>
            <a:ext cx="4479638" cy="1323439"/>
          </a:xfrm>
          <a:prstGeom prst="rect">
            <a:avLst/>
          </a:prstGeom>
          <a:noFill/>
        </p:spPr>
        <p:txBody>
          <a:bodyPr wrap="square" rtlCol="0">
            <a:spAutoFit/>
          </a:bodyPr>
          <a:lstStyle/>
          <a:p>
            <a:r>
              <a:rPr lang="ru-RU" sz="2000"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АЛЕКСЕЕВА ЕЛЕНА АНАТОЛЬЕВНА, </a:t>
            </a:r>
          </a:p>
          <a:p>
            <a:r>
              <a:rPr lang="ru-RU" sz="2000"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воспитатель  высшей категории,</a:t>
            </a:r>
          </a:p>
          <a:p>
            <a:r>
              <a:rPr lang="ru-RU" sz="2000"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образование – средне- специальное. </a:t>
            </a:r>
          </a:p>
          <a:p>
            <a:r>
              <a:rPr lang="ru-RU" sz="2000" dirty="0">
                <a:ln w="22225">
                  <a:solidFill>
                    <a:schemeClr val="accent2"/>
                  </a:solidFill>
                  <a:prstDash val="solid"/>
                </a:ln>
                <a:latin typeface="Cambria Math" panose="02040503050406030204" pitchFamily="18" charset="0"/>
                <a:ea typeface="Cambria Math" panose="02040503050406030204" pitchFamily="18" charset="0"/>
                <a:cs typeface="Times New Roman" panose="02020603050405020304" pitchFamily="18" charset="0"/>
              </a:rPr>
              <a:t>            Стаж работы – 23 год. </a:t>
            </a:r>
          </a:p>
        </p:txBody>
      </p:sp>
      <p:sp>
        <p:nvSpPr>
          <p:cNvPr id="4" name="TextBox 3"/>
          <p:cNvSpPr txBox="1"/>
          <p:nvPr/>
        </p:nvSpPr>
        <p:spPr>
          <a:xfrm>
            <a:off x="4563189" y="2059709"/>
            <a:ext cx="4294059" cy="4247317"/>
          </a:xfrm>
          <a:prstGeom prst="rect">
            <a:avLst/>
          </a:prstGeom>
          <a:noFill/>
        </p:spPr>
        <p:txBody>
          <a:bodyPr wrap="square" rtlCol="0">
            <a:spAutoFit/>
          </a:bodyPr>
          <a:lstStyle/>
          <a:p>
            <a:pPr>
              <a:buNone/>
            </a:pPr>
            <a:r>
              <a:rPr lang="ru-RU" dirty="0">
                <a:latin typeface="Times New Roman" pitchFamily="18" charset="0"/>
                <a:cs typeface="Times New Roman" pitchFamily="18" charset="0"/>
              </a:rPr>
              <a:t>Звания и награды:</a:t>
            </a:r>
          </a:p>
          <a:p>
            <a:pPr>
              <a:buNone/>
            </a:pPr>
            <a:r>
              <a:rPr lang="ru-RU" dirty="0">
                <a:latin typeface="Times New Roman" pitchFamily="18" charset="0"/>
                <a:cs typeface="Times New Roman" pitchFamily="18" charset="0"/>
              </a:rPr>
              <a:t> - Благодарственное письмо МО РС(Я) 2013 год</a:t>
            </a:r>
          </a:p>
          <a:p>
            <a:pPr>
              <a:buNone/>
            </a:pPr>
            <a:r>
              <a:rPr lang="ru-RU" dirty="0" err="1">
                <a:latin typeface="Times New Roman" panose="02020603050405020304" pitchFamily="18" charset="0"/>
                <a:cs typeface="Times New Roman" panose="02020603050405020304" pitchFamily="18" charset="0"/>
              </a:rPr>
              <a:t>г.Якутск</a:t>
            </a:r>
            <a:r>
              <a:rPr lang="ru-RU" dirty="0">
                <a:latin typeface="Times New Roman" panose="02020603050405020304" pitchFamily="18" charset="0"/>
                <a:cs typeface="Times New Roman" panose="02020603050405020304" pitchFamily="18" charset="0"/>
              </a:rPr>
              <a:t>. -  За многолетний добросовестный труд в системе образования.</a:t>
            </a:r>
          </a:p>
          <a:p>
            <a:pPr>
              <a:buNone/>
            </a:pPr>
            <a:r>
              <a:rPr lang="ru-RU" dirty="0">
                <a:latin typeface="Times New Roman" panose="02020603050405020304" pitchFamily="18" charset="0"/>
                <a:cs typeface="Times New Roman" panose="02020603050405020304" pitchFamily="18" charset="0"/>
              </a:rPr>
              <a:t>--  Нагрудный знак  «За вклад в развитие дошкольного образования- МО.РС(Я); 2016г., </a:t>
            </a:r>
            <a:r>
              <a:rPr lang="ru-RU" dirty="0" err="1">
                <a:latin typeface="Times New Roman" pitchFamily="18" charset="0"/>
                <a:cs typeface="Times New Roman" pitchFamily="18" charset="0"/>
              </a:rPr>
              <a:t>г.Якутск</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-Благодарственное письмо ГАУ ДО Республики Саха(Я) «Малая академия наук РС(Я); </a:t>
            </a:r>
          </a:p>
          <a:p>
            <a:r>
              <a:rPr lang="ru-RU" dirty="0">
                <a:latin typeface="Times New Roman" pitchFamily="18" charset="0"/>
                <a:cs typeface="Times New Roman" pitchFamily="18" charset="0"/>
              </a:rPr>
              <a:t>2021 год </a:t>
            </a:r>
            <a:r>
              <a:rPr lang="ru-RU" dirty="0" err="1">
                <a:latin typeface="Times New Roman" panose="02020603050405020304" pitchFamily="18" charset="0"/>
                <a:cs typeface="Times New Roman" panose="02020603050405020304" pitchFamily="18" charset="0"/>
              </a:rPr>
              <a:t>г.Якутск</a:t>
            </a:r>
            <a:r>
              <a:rPr lang="ru-RU" dirty="0">
                <a:latin typeface="Times New Roman" panose="02020603050405020304" pitchFamily="18" charset="0"/>
                <a:cs typeface="Times New Roman" panose="02020603050405020304" pitchFamily="18" charset="0"/>
              </a:rPr>
              <a:t> «За качественную подготовку участника Республиканского этапа «Я- ИССЛЕДОВАТЕЛЬ»</a:t>
            </a:r>
          </a:p>
        </p:txBody>
      </p:sp>
    </p:spTree>
    <p:extLst>
      <p:ext uri="{BB962C8B-B14F-4D97-AF65-F5344CB8AC3E}">
        <p14:creationId xmlns:p14="http://schemas.microsoft.com/office/powerpoint/2010/main" val="2098880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564CB7-C135-DA0D-D5DD-A81FD600B635}"/>
            </a:ext>
          </a:extLst>
        </p:cNvPr>
        <p:cNvGrpSpPr/>
        <p:nvPr/>
      </p:nvGrpSpPr>
      <p:grpSpPr>
        <a:xfrm>
          <a:off x="0" y="0"/>
          <a:ext cx="0" cy="0"/>
          <a:chOff x="0" y="0"/>
          <a:chExt cx="0" cy="0"/>
        </a:xfrm>
      </p:grpSpPr>
      <p:pic>
        <p:nvPicPr>
          <p:cNvPr id="2" name="Picture 4" descr="Picture background">
            <a:extLst>
              <a:ext uri="{FF2B5EF4-FFF2-40B4-BE49-F238E27FC236}">
                <a16:creationId xmlns:a16="http://schemas.microsoft.com/office/drawing/2014/main" id="{D689ED73-051D-C3AD-5BF1-350FF102B8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DD09C2-3142-2E50-316F-DB71186CD601}"/>
              </a:ext>
            </a:extLst>
          </p:cNvPr>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pic>
        <p:nvPicPr>
          <p:cNvPr id="7" name="Рисунок 6">
            <a:extLst>
              <a:ext uri="{FF2B5EF4-FFF2-40B4-BE49-F238E27FC236}">
                <a16:creationId xmlns:a16="http://schemas.microsoft.com/office/drawing/2014/main" id="{0A0FDBB9-9818-0A10-E21C-39EAF04764B0}"/>
              </a:ext>
            </a:extLst>
          </p:cNvPr>
          <p:cNvPicPr>
            <a:picLocks noChangeAspect="1"/>
          </p:cNvPicPr>
          <p:nvPr/>
        </p:nvPicPr>
        <p:blipFill rotWithShape="1">
          <a:blip r:embed="rId3">
            <a:extLst>
              <a:ext uri="{28A0092B-C50C-407E-A947-70E740481C1C}">
                <a14:useLocalDpi xmlns:a14="http://schemas.microsoft.com/office/drawing/2010/main" val="0"/>
              </a:ext>
            </a:extLst>
          </a:blip>
          <a:srcRect t="16778" b="11214"/>
          <a:stretch/>
        </p:blipFill>
        <p:spPr>
          <a:xfrm>
            <a:off x="4829225" y="683368"/>
            <a:ext cx="3478884" cy="4999745"/>
          </a:xfrm>
          <a:prstGeom prst="rect">
            <a:avLst/>
          </a:prstGeom>
          <a:ln w="762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08D6CDA3-AD48-4394-9EF8-62F6410A1952}"/>
              </a:ext>
            </a:extLst>
          </p:cNvPr>
          <p:cNvSpPr txBox="1"/>
          <p:nvPr/>
        </p:nvSpPr>
        <p:spPr>
          <a:xfrm>
            <a:off x="314037" y="2124364"/>
            <a:ext cx="4359564" cy="2062103"/>
          </a:xfrm>
          <a:prstGeom prst="rect">
            <a:avLst/>
          </a:prstGeom>
          <a:noFill/>
        </p:spPr>
        <p:txBody>
          <a:bodyPr wrap="square" rtlCol="0">
            <a:spAutoFit/>
          </a:bodyPr>
          <a:lstStyle/>
          <a:p>
            <a:pPr algn="ctr"/>
            <a:r>
              <a:rPr lang="ru-RU" sz="3200" b="1" dirty="0" err="1">
                <a:ln w="22225">
                  <a:solidFill>
                    <a:schemeClr val="accent2"/>
                  </a:solidFill>
                  <a:prstDash val="solid"/>
                </a:ln>
                <a:latin typeface="Cambria Math" panose="02040503050406030204" pitchFamily="18" charset="0"/>
                <a:ea typeface="Cambria Math" panose="02040503050406030204" pitchFamily="18" charset="0"/>
              </a:rPr>
              <a:t>Хайдарова</a:t>
            </a:r>
            <a:r>
              <a:rPr lang="ru-RU" sz="3200" b="1" dirty="0">
                <a:ln w="22225">
                  <a:solidFill>
                    <a:schemeClr val="accent2"/>
                  </a:solidFill>
                  <a:prstDash val="solid"/>
                </a:ln>
                <a:latin typeface="Cambria Math" panose="02040503050406030204" pitchFamily="18" charset="0"/>
                <a:ea typeface="Cambria Math" panose="02040503050406030204" pitchFamily="18" charset="0"/>
              </a:rPr>
              <a:t> Альбина </a:t>
            </a:r>
            <a:r>
              <a:rPr lang="ru-RU" sz="3200" b="1" dirty="0" err="1">
                <a:ln w="22225">
                  <a:solidFill>
                    <a:schemeClr val="accent2"/>
                  </a:solidFill>
                  <a:prstDash val="solid"/>
                </a:ln>
                <a:latin typeface="Cambria Math" panose="02040503050406030204" pitchFamily="18" charset="0"/>
                <a:ea typeface="Cambria Math" panose="02040503050406030204" pitchFamily="18" charset="0"/>
              </a:rPr>
              <a:t>Фанильевна</a:t>
            </a:r>
            <a:endParaRPr lang="ru-RU" sz="3200" b="1" dirty="0">
              <a:ln w="22225">
                <a:solidFill>
                  <a:schemeClr val="accent2"/>
                </a:solidFill>
                <a:prstDash val="solid"/>
              </a:ln>
              <a:latin typeface="Cambria Math" panose="02040503050406030204" pitchFamily="18" charset="0"/>
              <a:ea typeface="Cambria Math" panose="02040503050406030204" pitchFamily="18" charset="0"/>
            </a:endParaRPr>
          </a:p>
          <a:p>
            <a:pPr algn="ctr"/>
            <a:r>
              <a:rPr lang="ru-RU" sz="3200" b="1" dirty="0">
                <a:ln w="22225">
                  <a:solidFill>
                    <a:schemeClr val="accent2"/>
                  </a:solidFill>
                  <a:prstDash val="solid"/>
                </a:ln>
                <a:latin typeface="Cambria Math" panose="02040503050406030204" pitchFamily="18" charset="0"/>
                <a:ea typeface="Cambria Math" panose="02040503050406030204" pitchFamily="18" charset="0"/>
              </a:rPr>
              <a:t> Младший воспитатель</a:t>
            </a:r>
          </a:p>
        </p:txBody>
      </p:sp>
    </p:spTree>
    <p:extLst>
      <p:ext uri="{BB962C8B-B14F-4D97-AF65-F5344CB8AC3E}">
        <p14:creationId xmlns:p14="http://schemas.microsoft.com/office/powerpoint/2010/main" val="111065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260742C2-0A78-E3A5-6C3C-700DA215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2" name="TextBox 1"/>
          <p:cNvSpPr txBox="1"/>
          <p:nvPr/>
        </p:nvSpPr>
        <p:spPr>
          <a:xfrm>
            <a:off x="997527" y="314036"/>
            <a:ext cx="7426037" cy="738664"/>
          </a:xfrm>
          <a:prstGeom prst="rect">
            <a:avLst/>
          </a:prstGeom>
          <a:noFill/>
        </p:spPr>
        <p:txBody>
          <a:bodyPr wrap="square" rtlCol="0">
            <a:spAutoFit/>
          </a:bodyPr>
          <a:lstStyle/>
          <a:p>
            <a:pPr lvl="0" algn="ctr" fontAlgn="base">
              <a:spcBef>
                <a:spcPct val="0"/>
              </a:spcBef>
              <a:spcAft>
                <a:spcPct val="0"/>
              </a:spcAft>
            </a:pPr>
            <a:r>
              <a:rPr lang="ru-RU" b="1" dirty="0">
                <a:latin typeface="Cambria Math" panose="02040503050406030204" pitchFamily="18" charset="0"/>
                <a:ea typeface="Cambria Math" panose="02040503050406030204" pitchFamily="18" charset="0"/>
                <a:cs typeface="Times New Roman" pitchFamily="18" charset="0"/>
              </a:rPr>
              <a:t>.</a:t>
            </a:r>
            <a:endParaRPr lang="ru-RU" b="1" dirty="0">
              <a:latin typeface="Cambria Math" panose="02040503050406030204" pitchFamily="18" charset="0"/>
              <a:ea typeface="Cambria Math" panose="02040503050406030204" pitchFamily="18" charset="0"/>
              <a:cs typeface="Arial" pitchFamily="34" charset="0"/>
            </a:endParaRPr>
          </a:p>
          <a:p>
            <a:pPr lvl="0" algn="ctr" eaLnBrk="0" fontAlgn="base" hangingPunct="0">
              <a:spcBef>
                <a:spcPct val="0"/>
              </a:spcBef>
              <a:spcAft>
                <a:spcPct val="0"/>
              </a:spcAft>
            </a:pPr>
            <a:r>
              <a:rPr lang="ru-RU" sz="2400" b="1" dirty="0">
                <a:ln w="22225">
                  <a:solidFill>
                    <a:schemeClr val="accent2"/>
                  </a:solidFill>
                  <a:prstDash val="solid"/>
                </a:ln>
                <a:latin typeface="Cambria Math" panose="02040503050406030204" pitchFamily="18" charset="0"/>
                <a:ea typeface="Cambria Math" panose="02040503050406030204" pitchFamily="18" charset="0"/>
                <a:cs typeface="Times New Roman" pitchFamily="18" charset="0"/>
              </a:rPr>
              <a:t>СПИСОЧНЫЙ СОСТАВ ДЕТЕЙ</a:t>
            </a:r>
            <a:endParaRPr lang="ru-RU" sz="2400" b="1" dirty="0">
              <a:ln w="22225">
                <a:solidFill>
                  <a:schemeClr val="accent2"/>
                </a:solidFill>
                <a:prstDash val="solid"/>
              </a:ln>
              <a:latin typeface="Cambria Math" panose="02040503050406030204" pitchFamily="18" charset="0"/>
              <a:ea typeface="Cambria Math" panose="02040503050406030204" pitchFamily="18" charset="0"/>
              <a:cs typeface="Arial" pitchFamily="34" charset="0"/>
            </a:endParaRPr>
          </a:p>
        </p:txBody>
      </p:sp>
      <p:sp>
        <p:nvSpPr>
          <p:cNvPr id="4" name="TextBox 3"/>
          <p:cNvSpPr txBox="1"/>
          <p:nvPr/>
        </p:nvSpPr>
        <p:spPr>
          <a:xfrm>
            <a:off x="1414190" y="1178150"/>
            <a:ext cx="8839200" cy="400110"/>
          </a:xfrm>
          <a:prstGeom prst="rect">
            <a:avLst/>
          </a:prstGeom>
          <a:noFill/>
        </p:spPr>
        <p:txBody>
          <a:bodyPr wrap="square" rtlCol="0">
            <a:spAutoFit/>
          </a:bodyPr>
          <a:lstStyle/>
          <a:p>
            <a:r>
              <a:rPr lang="ru-RU" sz="2000" dirty="0">
                <a:latin typeface="Cambria Math" panose="02040503050406030204" pitchFamily="18" charset="0"/>
                <a:ea typeface="Cambria Math" panose="02040503050406030204" pitchFamily="18" charset="0"/>
                <a:cs typeface="Times New Roman" pitchFamily="18" charset="0"/>
              </a:rPr>
              <a:t>Группу посещают 18 детей : 9 девочек и 9 мальчиков</a:t>
            </a:r>
            <a:endParaRPr lang="ru-RU" sz="20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6424" y="1703710"/>
            <a:ext cx="8196075" cy="4452790"/>
          </a:xfrm>
          <a:prstGeom prst="rect">
            <a:avLst/>
          </a:prstGeom>
          <a:ln w="762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slope"/>
            <a:extrusionClr>
              <a:srgbClr val="000000"/>
            </a:extrusionClr>
          </a:sp3d>
        </p:spPr>
      </p:pic>
    </p:spTree>
    <p:extLst>
      <p:ext uri="{BB962C8B-B14F-4D97-AF65-F5344CB8AC3E}">
        <p14:creationId xmlns:p14="http://schemas.microsoft.com/office/powerpoint/2010/main" val="423832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260742C2-0A78-E3A5-6C3C-700DA215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7" name="TextBox 6"/>
          <p:cNvSpPr txBox="1"/>
          <p:nvPr/>
        </p:nvSpPr>
        <p:spPr>
          <a:xfrm>
            <a:off x="2068945" y="415636"/>
            <a:ext cx="5938982" cy="461665"/>
          </a:xfrm>
          <a:prstGeom prst="rect">
            <a:avLst/>
          </a:prstGeom>
          <a:noFill/>
        </p:spPr>
        <p:txBody>
          <a:bodyPr wrap="square" rtlCol="0">
            <a:spAutoFit/>
          </a:bodyPr>
          <a:lstStyle/>
          <a:p>
            <a:pPr algn="ctr"/>
            <a:r>
              <a:rPr lang="ru-RU" sz="2400" b="1" dirty="0">
                <a:solidFill>
                  <a:srgbClr val="C00000"/>
                </a:solidFill>
                <a:latin typeface="Cambria Math" panose="02040503050406030204" pitchFamily="18" charset="0"/>
                <a:ea typeface="Cambria Math" panose="02040503050406030204" pitchFamily="18" charset="0"/>
              </a:rPr>
              <a:t>НОРМАТИВНО- ПРАВОВАЯ БАЗА</a:t>
            </a:r>
          </a:p>
        </p:txBody>
      </p:sp>
      <p:sp>
        <p:nvSpPr>
          <p:cNvPr id="8" name="TextBox 7"/>
          <p:cNvSpPr txBox="1"/>
          <p:nvPr/>
        </p:nvSpPr>
        <p:spPr>
          <a:xfrm>
            <a:off x="443345" y="1173018"/>
            <a:ext cx="8285020" cy="4799775"/>
          </a:xfrm>
          <a:prstGeom prst="rect">
            <a:avLst/>
          </a:prstGeom>
          <a:noFill/>
        </p:spPr>
        <p:txBody>
          <a:bodyPr wrap="square" rtlCol="0">
            <a:spAutoFit/>
          </a:bodyPr>
          <a:lstStyle/>
          <a:p>
            <a:pPr>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1. Конвенция о правах ребенка (одобрена Генеральной Ассамблеей ООН 20.11.1989) (вступила в силу для СССР 15.09.1990) https://www.consultant.ru/document/cons_doc_LAW_9959/ </a:t>
            </a:r>
          </a:p>
          <a:p>
            <a:pPr algn="just">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2. Федеральный закон от 29 декабря 2012 г. № 273-ФЗ (актуальная ред.) «Об образовании в Российской Федерации» </a:t>
            </a:r>
            <a:r>
              <a:rPr lang="ru-RU" sz="1400"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hlinkClick r:id="rId3"/>
              </a:rPr>
              <a:t>http://www.consultant.ru/document/cons_doc_LAW_140174/</a:t>
            </a:r>
            <a:endParaRPr lang="ru-RU" sz="1400" dirty="0">
              <a:latin typeface="Cambria Math" panose="02040503050406030204" pitchFamily="18" charset="0"/>
              <a:ea typeface="Cambria Math" panose="02040503050406030204" pitchFamily="18" charset="0"/>
              <a:cs typeface="Times New Roman" panose="02020603050405020304" pitchFamily="18" charset="0"/>
            </a:endParaRPr>
          </a:p>
          <a:p>
            <a:pPr algn="just">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 3. Федеральный закон 24 июля 1998 г. № 124-ФЗ (актуальная ред. от 14.07.2022) «Об основных гарантиях прав ребенка в Российской Федерации» </a:t>
            </a:r>
            <a:r>
              <a:rPr lang="ru-RU" sz="1400"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hlinkClick r:id="rId4"/>
              </a:rPr>
              <a:t>http://www.consultant.ru/document/cons_doc_LAW_19558/</a:t>
            </a:r>
            <a:endParaRPr lang="ru-RU" sz="1400" dirty="0">
              <a:latin typeface="Cambria Math" panose="02040503050406030204" pitchFamily="18" charset="0"/>
              <a:ea typeface="Cambria Math" panose="02040503050406030204" pitchFamily="18" charset="0"/>
              <a:cs typeface="Times New Roman" panose="02020603050405020304" pitchFamily="18" charset="0"/>
            </a:endParaRPr>
          </a:p>
          <a:p>
            <a:pPr algn="just">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3. Приказ Министерства образования и науки Российской Федерации от 17 октября 2013 г. № 1155 (ред. от 08.11.2022) «Об утверждении федерального государственного образовательного стандарта дошкольного образования» (зарегистрирован Минюстом России 14 ноября 2013 г., регистрационный № 30384) </a:t>
            </a:r>
            <a:r>
              <a:rPr lang="ru-RU" sz="1400"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hlinkClick r:id="rId5"/>
              </a:rPr>
              <a:t>https://www.consultant.ru/document/cons_doc_LAW_154637/</a:t>
            </a:r>
            <a:r>
              <a:rPr lang="ru-RU" sz="1400" dirty="0">
                <a:latin typeface="Cambria Math" panose="02040503050406030204" pitchFamily="18" charset="0"/>
                <a:ea typeface="Cambria Math" panose="02040503050406030204" pitchFamily="18" charset="0"/>
                <a:cs typeface="Times New Roman" panose="02020603050405020304" pitchFamily="18" charset="0"/>
              </a:rPr>
              <a:t> </a:t>
            </a:r>
          </a:p>
          <a:p>
            <a:pPr algn="just">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4. Постановление Главного государственного санитарного врача Российской Федерации от 28 сентября 2020 года № 28 Об утверждении санитарных правил СП 2.4.3648-20 «Санитарно-эпидемиологические требования к организациям воспитания и обучения, отдыха и оздоровления детей и молодежи» </a:t>
            </a:r>
            <a:r>
              <a:rPr lang="ru-RU" sz="1400"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hlinkClick r:id="rId6"/>
              </a:rPr>
              <a:t>http://publication.pravo.gov.ru/Document/View/0001202012210122</a:t>
            </a:r>
            <a:r>
              <a:rPr lang="ru-RU" sz="1400" dirty="0">
                <a:latin typeface="Cambria Math" panose="02040503050406030204" pitchFamily="18" charset="0"/>
                <a:ea typeface="Cambria Math" panose="02040503050406030204" pitchFamily="18" charset="0"/>
                <a:cs typeface="Times New Roman" panose="02020603050405020304" pitchFamily="18" charset="0"/>
              </a:rPr>
              <a:t> </a:t>
            </a:r>
          </a:p>
          <a:p>
            <a:pPr algn="just">
              <a:lnSpc>
                <a:spcPct val="115000"/>
              </a:lnSpc>
            </a:pPr>
            <a:r>
              <a:rPr lang="ru-RU" sz="1400" dirty="0">
                <a:latin typeface="Cambria Math" panose="02040503050406030204" pitchFamily="18" charset="0"/>
                <a:ea typeface="Cambria Math" panose="02040503050406030204" pitchFamily="18" charset="0"/>
                <a:cs typeface="Times New Roman" panose="02020603050405020304" pitchFamily="18" charset="0"/>
              </a:rPr>
              <a:t>5. Постановление Главного государственного санитарного врача Российской Федерации от 27 октября 2020 г. № 32 Об утверждении санитарных правил и норм СанПиН 2.3/2.4.3590-20 «Санитарно-эпидемиологические требования к организации общественного питания населения» </a:t>
            </a:r>
            <a:r>
              <a:rPr lang="ru-RU" sz="1400"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hlinkClick r:id="rId7"/>
              </a:rPr>
              <a:t>http://publication.pravo.gov.ru/Document/View/0001202011120001</a:t>
            </a:r>
            <a:r>
              <a:rPr lang="ru-RU" sz="1400" dirty="0">
                <a:latin typeface="Cambria Math" panose="02040503050406030204" pitchFamily="18" charset="0"/>
                <a:ea typeface="Cambria Math"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31172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 background">
            <a:extLst>
              <a:ext uri="{FF2B5EF4-FFF2-40B4-BE49-F238E27FC236}">
                <a16:creationId xmlns:a16="http://schemas.microsoft.com/office/drawing/2014/main" id="{260742C2-0A78-E3A5-6C3C-700DA215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3345" y="314036"/>
            <a:ext cx="8285020" cy="369332"/>
          </a:xfrm>
          <a:prstGeom prst="rect">
            <a:avLst/>
          </a:prstGeom>
          <a:noFill/>
        </p:spPr>
        <p:txBody>
          <a:bodyPr wrap="square" rtlCol="0">
            <a:spAutoFit/>
          </a:bodyPr>
          <a:lstStyle/>
          <a:p>
            <a:r>
              <a:rPr lang="ru-RU" b="1"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a:t>                                       </a:t>
            </a:r>
            <a:endParaRPr lang="ru-RU" sz="14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p:sp>
        <p:nvSpPr>
          <p:cNvPr id="7" name="TextBox 6"/>
          <p:cNvSpPr txBox="1"/>
          <p:nvPr/>
        </p:nvSpPr>
        <p:spPr>
          <a:xfrm>
            <a:off x="2068945" y="415636"/>
            <a:ext cx="5938982" cy="461665"/>
          </a:xfrm>
          <a:prstGeom prst="rect">
            <a:avLst/>
          </a:prstGeom>
          <a:noFill/>
        </p:spPr>
        <p:txBody>
          <a:bodyPr wrap="square" rtlCol="0">
            <a:spAutoFit/>
          </a:bodyPr>
          <a:lstStyle/>
          <a:p>
            <a:pPr algn="ctr"/>
            <a:r>
              <a:rPr lang="ru-RU" sz="2400" b="1" dirty="0">
                <a:solidFill>
                  <a:srgbClr val="C00000"/>
                </a:solidFill>
                <a:latin typeface="Cambria Math" panose="02040503050406030204" pitchFamily="18" charset="0"/>
                <a:ea typeface="Cambria Math" panose="02040503050406030204" pitchFamily="18" charset="0"/>
              </a:rPr>
              <a:t>НОРМАТИВНО- ПРАВОВАЯ БАЗА</a:t>
            </a:r>
          </a:p>
        </p:txBody>
      </p:sp>
      <p:sp>
        <p:nvSpPr>
          <p:cNvPr id="8" name="TextBox 7"/>
          <p:cNvSpPr txBox="1"/>
          <p:nvPr/>
        </p:nvSpPr>
        <p:spPr>
          <a:xfrm>
            <a:off x="443345" y="1173018"/>
            <a:ext cx="8285020" cy="5478423"/>
          </a:xfrm>
          <a:prstGeom prst="rect">
            <a:avLst/>
          </a:prstGeom>
          <a:noFill/>
        </p:spPr>
        <p:txBody>
          <a:bodyPr wrap="square" rtlCol="0">
            <a:spAutoFit/>
          </a:bodyPr>
          <a:lstStyle/>
          <a:p>
            <a:r>
              <a:rPr lang="ru-RU" sz="1400" dirty="0">
                <a:latin typeface="Cambria Math" panose="02040503050406030204" pitchFamily="18" charset="0"/>
                <a:ea typeface="Cambria Math" panose="02040503050406030204" pitchFamily="18" charset="0"/>
              </a:rPr>
              <a:t>6.Приказ Министерства просвещения Российской Федерации от 31.07.2020 № 373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дошкольного образования» (Зарегистрирован 31.08.2020 № 59599) </a:t>
            </a:r>
            <a:r>
              <a:rPr lang="ru-RU" sz="1400" u="sng" dirty="0">
                <a:latin typeface="Cambria Math" panose="02040503050406030204" pitchFamily="18" charset="0"/>
                <a:ea typeface="Cambria Math" panose="02040503050406030204" pitchFamily="18" charset="0"/>
                <a:hlinkClick r:id="rId3"/>
              </a:rPr>
              <a:t>http://publication.pravo.gov.ru/Document/View/0001202009010021</a:t>
            </a:r>
            <a:endParaRPr lang="ru-RU" sz="1400" dirty="0">
              <a:latin typeface="Cambria Math" panose="02040503050406030204" pitchFamily="18" charset="0"/>
              <a:ea typeface="Cambria Math" panose="02040503050406030204" pitchFamily="18" charset="0"/>
            </a:endParaRPr>
          </a:p>
          <a:p>
            <a:r>
              <a:rPr lang="ru-RU" sz="1400" dirty="0">
                <a:latin typeface="Cambria Math" panose="02040503050406030204" pitchFamily="18" charset="0"/>
                <a:ea typeface="Cambria Math" panose="02040503050406030204" pitchFamily="18" charset="0"/>
              </a:rPr>
              <a:t>7.Закон Республики САХА (ЯКУТИЯ) от 15 декабря 2014 года 1401-З N 359-V</a:t>
            </a:r>
            <a:br>
              <a:rPr lang="ru-RU" sz="1400" dirty="0">
                <a:latin typeface="Cambria Math" panose="02040503050406030204" pitchFamily="18" charset="0"/>
                <a:ea typeface="Cambria Math" panose="02040503050406030204" pitchFamily="18" charset="0"/>
              </a:rPr>
            </a:br>
            <a:r>
              <a:rPr lang="ru-RU" sz="1400" dirty="0">
                <a:latin typeface="Cambria Math" panose="02040503050406030204" pitchFamily="18" charset="0"/>
                <a:ea typeface="Cambria Math" panose="02040503050406030204" pitchFamily="18" charset="0"/>
              </a:rPr>
              <a:t>«Об образовании в Республике Саха (Якутия) (с изменениями на 23 марта 2023 года) </a:t>
            </a:r>
            <a:r>
              <a:rPr lang="ru-RU" sz="1400" u="sng" dirty="0">
                <a:latin typeface="Cambria Math" panose="02040503050406030204" pitchFamily="18" charset="0"/>
                <a:ea typeface="Cambria Math" panose="02040503050406030204" pitchFamily="18" charset="0"/>
                <a:hlinkClick r:id="rId4"/>
              </a:rPr>
              <a:t>https://docs.cntd.ru/document/423902254</a:t>
            </a:r>
            <a:endParaRPr lang="ru-RU" sz="1400" dirty="0">
              <a:latin typeface="Cambria Math" panose="02040503050406030204" pitchFamily="18" charset="0"/>
              <a:ea typeface="Cambria Math" panose="02040503050406030204" pitchFamily="18" charset="0"/>
            </a:endParaRPr>
          </a:p>
          <a:p>
            <a:r>
              <a:rPr lang="ru-RU" sz="1400" u="sng" dirty="0">
                <a:latin typeface="Cambria Math" panose="02040503050406030204" pitchFamily="18" charset="0"/>
                <a:ea typeface="Cambria Math" panose="02040503050406030204" pitchFamily="18" charset="0"/>
                <a:hlinkClick r:id="rId5"/>
              </a:rPr>
              <a:t>8.Постановление Правительства Республики Саха (Якутия) от 26 июня 2014 г. № 179 Об утверждении нормативов финансирования на обеспечение государственных гарантий прав на получение общедоступного и бесплатного дошкольного образования в муниципальных дошкольных образовательных </a:t>
            </a:r>
            <a:r>
              <a:rPr lang="ru-RU" sz="1400" u="sng" dirty="0" err="1">
                <a:latin typeface="Cambria Math" panose="02040503050406030204" pitchFamily="18" charset="0"/>
                <a:ea typeface="Cambria Math" panose="02040503050406030204" pitchFamily="18" charset="0"/>
                <a:hlinkClick r:id="rId5"/>
              </a:rPr>
              <a:t>организациях</a:t>
            </a:r>
            <a:r>
              <a:rPr lang="ru-RU" sz="1400" dirty="0" err="1">
                <a:latin typeface="Cambria Math" panose="02040503050406030204" pitchFamily="18" charset="0"/>
                <a:ea typeface="Cambria Math" panose="02040503050406030204" pitchFamily="18" charset="0"/>
              </a:rPr>
              <a:t>.https</a:t>
            </a:r>
            <a:r>
              <a:rPr lang="ru-RU" sz="1400" dirty="0">
                <a:latin typeface="Cambria Math" panose="02040503050406030204" pitchFamily="18" charset="0"/>
                <a:ea typeface="Cambria Math" panose="02040503050406030204" pitchFamily="18" charset="0"/>
              </a:rPr>
              <a:t>://minobrnauki.sakha.gov.ru/</a:t>
            </a:r>
            <a:r>
              <a:rPr lang="ru-RU" sz="1400" dirty="0" err="1">
                <a:latin typeface="Cambria Math" panose="02040503050406030204" pitchFamily="18" charset="0"/>
                <a:ea typeface="Cambria Math" panose="02040503050406030204" pitchFamily="18" charset="0"/>
              </a:rPr>
              <a:t>uploads</a:t>
            </a:r>
            <a:r>
              <a:rPr lang="ru-RU" sz="1400" dirty="0">
                <a:latin typeface="Cambria Math" panose="02040503050406030204" pitchFamily="18" charset="0"/>
                <a:ea typeface="Cambria Math" panose="02040503050406030204" pitchFamily="18" charset="0"/>
              </a:rPr>
              <a:t>/76/2371eda37d8669571b8f30f12761dc7ad6b5c298.pdf</a:t>
            </a:r>
          </a:p>
          <a:p>
            <a:r>
              <a:rPr lang="ru-RU" sz="1400" dirty="0">
                <a:latin typeface="Cambria Math" panose="02040503050406030204" pitchFamily="18" charset="0"/>
                <a:ea typeface="Cambria Math" panose="02040503050406030204" pitchFamily="18" charset="0"/>
              </a:rPr>
              <a:t>9. </a:t>
            </a:r>
            <a:r>
              <a:rPr lang="ru-RU" sz="1400" u="sng" dirty="0">
                <a:latin typeface="Cambria Math" panose="02040503050406030204" pitchFamily="18" charset="0"/>
                <a:ea typeface="Cambria Math" panose="02040503050406030204" pitchFamily="18" charset="0"/>
                <a:hlinkClick r:id="rId6"/>
              </a:rPr>
              <a:t>Приказ </a:t>
            </a:r>
            <a:r>
              <a:rPr lang="ru-RU" sz="1400" u="sng" dirty="0" err="1">
                <a:latin typeface="Cambria Math" panose="02040503050406030204" pitchFamily="18" charset="0"/>
                <a:ea typeface="Cambria Math" panose="02040503050406030204" pitchFamily="18" charset="0"/>
                <a:hlinkClick r:id="rId6"/>
              </a:rPr>
              <a:t>МОиН</a:t>
            </a:r>
            <a:r>
              <a:rPr lang="ru-RU" sz="1400" u="sng" dirty="0">
                <a:latin typeface="Cambria Math" panose="02040503050406030204" pitchFamily="18" charset="0"/>
                <a:ea typeface="Cambria Math" panose="02040503050406030204" pitchFamily="18" charset="0"/>
                <a:hlinkClick r:id="rId6"/>
              </a:rPr>
              <a:t> РС(Я) от 26.03.2021 №01-03/441 Об обеспечении использования результатов процедур оценки качества образования в управлении качеством образовательных результатов в муниципальном районе (городском округе) и общеобразовательных организациях Республики Саха (Якутия) https://suntarmouo.ru/wp-content/uploads/2021/06/prikaz-minobrnauki-rsya-ob-ispolzovanii-rezultatov-oko.pdf</a:t>
            </a:r>
            <a:endParaRPr lang="ru-RU" sz="1400" dirty="0">
              <a:latin typeface="Cambria Math" panose="02040503050406030204" pitchFamily="18" charset="0"/>
              <a:ea typeface="Cambria Math" panose="02040503050406030204" pitchFamily="18" charset="0"/>
            </a:endParaRPr>
          </a:p>
          <a:p>
            <a:r>
              <a:rPr lang="ru-RU" sz="1400" dirty="0">
                <a:latin typeface="Cambria Math" panose="02040503050406030204" pitchFamily="18" charset="0"/>
                <a:ea typeface="Cambria Math" panose="02040503050406030204" pitchFamily="18" charset="0"/>
              </a:rPr>
              <a:t>10. </a:t>
            </a:r>
            <a:r>
              <a:rPr lang="ru-RU" sz="1400" u="sng" dirty="0">
                <a:latin typeface="Cambria Math" panose="02040503050406030204" pitchFamily="18" charset="0"/>
                <a:ea typeface="Cambria Math" panose="02040503050406030204" pitchFamily="18" charset="0"/>
                <a:hlinkClick r:id="rId7"/>
              </a:rPr>
              <a:t>Приказ </a:t>
            </a:r>
            <a:r>
              <a:rPr lang="ru-RU" sz="1400" u="sng" dirty="0" err="1">
                <a:latin typeface="Cambria Math" panose="02040503050406030204" pitchFamily="18" charset="0"/>
                <a:ea typeface="Cambria Math" panose="02040503050406030204" pitchFamily="18" charset="0"/>
                <a:hlinkClick r:id="rId7"/>
              </a:rPr>
              <a:t>МОиН</a:t>
            </a:r>
            <a:r>
              <a:rPr lang="ru-RU" sz="1400" u="sng" dirty="0">
                <a:latin typeface="Cambria Math" panose="02040503050406030204" pitchFamily="18" charset="0"/>
                <a:ea typeface="Cambria Math" panose="02040503050406030204" pitchFamily="18" charset="0"/>
                <a:hlinkClick r:id="rId7"/>
              </a:rPr>
              <a:t> РС(Я) от 19.04.2021 №01-03/597 Об обеспечении объективности проведения процедур оценки качества образования на территории Республики Саха (Якутия)</a:t>
            </a:r>
            <a:r>
              <a:rPr lang="ru-RU" sz="1400" dirty="0">
                <a:latin typeface="Cambria Math" panose="02040503050406030204" pitchFamily="18" charset="0"/>
                <a:ea typeface="Cambria Math" panose="02040503050406030204" pitchFamily="18" charset="0"/>
              </a:rPr>
              <a:t>.</a:t>
            </a:r>
          </a:p>
          <a:p>
            <a:r>
              <a:rPr lang="ru-RU" sz="1400" u="sng" dirty="0">
                <a:latin typeface="Cambria Math" panose="02040503050406030204" pitchFamily="18" charset="0"/>
                <a:ea typeface="Cambria Math" panose="02040503050406030204" pitchFamily="18" charset="0"/>
                <a:hlinkClick r:id="rId7"/>
              </a:rPr>
              <a:t>https://suntarmouo.ru/wp-content/uploads/2021/06/prikaz-minobrnauki-rsya_ob-obespechenii-obektivnosti-provedenii-proczedur-oko.pdf</a:t>
            </a:r>
            <a:endParaRPr lang="ru-RU" sz="1400" dirty="0">
              <a:latin typeface="Cambria Math" panose="02040503050406030204" pitchFamily="18" charset="0"/>
              <a:ea typeface="Cambria Math" panose="02040503050406030204" pitchFamily="18" charset="0"/>
            </a:endParaRPr>
          </a:p>
          <a:p>
            <a:r>
              <a:rPr lang="ru-RU" sz="1400" dirty="0">
                <a:latin typeface="Cambria Math" panose="02040503050406030204" pitchFamily="18" charset="0"/>
                <a:ea typeface="Cambria Math" panose="02040503050406030204" pitchFamily="18" charset="0"/>
              </a:rPr>
              <a:t>11. ФОП </a:t>
            </a:r>
            <a:r>
              <a:rPr lang="ru-RU" sz="1400" dirty="0" err="1">
                <a:latin typeface="Cambria Math" panose="02040503050406030204" pitchFamily="18" charset="0"/>
                <a:ea typeface="Cambria Math" panose="02040503050406030204" pitchFamily="18" charset="0"/>
              </a:rPr>
              <a:t>ДОПриказ</a:t>
            </a:r>
            <a:r>
              <a:rPr lang="ru-RU" sz="1400" dirty="0">
                <a:latin typeface="Cambria Math" panose="02040503050406030204" pitchFamily="18" charset="0"/>
                <a:ea typeface="Cambria Math" panose="02040503050406030204" pitchFamily="18" charset="0"/>
              </a:rPr>
              <a:t> </a:t>
            </a:r>
            <a:r>
              <a:rPr lang="ru-RU" sz="1400" dirty="0" err="1">
                <a:latin typeface="Cambria Math" panose="02040503050406030204" pitchFamily="18" charset="0"/>
                <a:ea typeface="Cambria Math" panose="02040503050406030204" pitchFamily="18" charset="0"/>
              </a:rPr>
              <a:t>Минпросвещения</a:t>
            </a:r>
            <a:r>
              <a:rPr lang="ru-RU" sz="1400" dirty="0">
                <a:latin typeface="Cambria Math" panose="02040503050406030204" pitchFamily="18" charset="0"/>
                <a:ea typeface="Cambria Math" panose="02040503050406030204" pitchFamily="18" charset="0"/>
              </a:rPr>
              <a:t> России от 25.11.2022 № 1028</a:t>
            </a:r>
            <a:r>
              <a:rPr lang="ru-RU" sz="1400" b="1" dirty="0">
                <a:latin typeface="Cambria Math" panose="02040503050406030204" pitchFamily="18" charset="0"/>
                <a:ea typeface="Cambria Math" panose="02040503050406030204" pitchFamily="18" charset="0"/>
              </a:rPr>
              <a:t>Об утверждении федеральной образовательной программы дошкольного образования</a:t>
            </a:r>
            <a:endParaRPr lang="ru-RU" sz="14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77846915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1202</TotalTime>
  <Words>2392</Words>
  <Application>Microsoft Office PowerPoint</Application>
  <PresentationFormat>Экран (4:3)</PresentationFormat>
  <Paragraphs>322</Paragraphs>
  <Slides>33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33</vt:i4>
      </vt:variant>
    </vt:vector>
  </HeadingPairs>
  <TitlesOfParts>
    <vt:vector size="41" baseType="lpstr">
      <vt:lpstr>Arial</vt:lpstr>
      <vt:lpstr>Calibri</vt:lpstr>
      <vt:lpstr>Calibri Light</vt:lpstr>
      <vt:lpstr>Cambria</vt:lpstr>
      <vt:lpstr>Cambria Math</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77</cp:revision>
  <dcterms:created xsi:type="dcterms:W3CDTF">2024-10-03T02:32:52Z</dcterms:created>
  <dcterms:modified xsi:type="dcterms:W3CDTF">2024-11-01T01:04:56Z</dcterms:modified>
</cp:coreProperties>
</file>